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7" r:id="rId2"/>
    <p:sldId id="256" r:id="rId3"/>
    <p:sldId id="266" r:id="rId4"/>
    <p:sldId id="257" r:id="rId5"/>
    <p:sldId id="258" r:id="rId6"/>
    <p:sldId id="259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2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Robo4a_papka\labormarket\2014-2023\survey%202023\Analiz\&#1050;&#1085;&#1080;&#1075;&#1072;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Robo4a_papka\labormarket\2014-2023\survey%202023\Analiz\&#1050;&#1085;&#1080;&#1075;&#1072;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Robo4a_papka\labormarket\2014-2023\survey%202023\Analiz\&#1050;&#1085;&#1080;&#1075;&#1072;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Robo4a_papka\labormarket\2014-2023\survey%202023\Analiz\&#1050;&#1085;&#1080;&#1075;&#1072;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Аркуш2!$A$2</c:f>
              <c:strCache>
                <c:ptCount val="1"/>
                <c:pt idx="0">
                  <c:v>Складальне 
виробництво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Аркуш2!$B$1:$C$1</c:f>
              <c:strCache>
                <c:ptCount val="2"/>
                <c:pt idx="0">
                  <c:v>Незмінна чисельність, 2026</c:v>
                </c:pt>
                <c:pt idx="1">
                  <c:v>Незмінна чисельність, 2025</c:v>
                </c:pt>
              </c:strCache>
            </c:strRef>
          </c:cat>
          <c:val>
            <c:numRef>
              <c:f>Аркуш2!$B$2:$C$2</c:f>
              <c:numCache>
                <c:formatCode>General</c:formatCode>
                <c:ptCount val="2"/>
                <c:pt idx="0">
                  <c:v>29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CC-4E1E-99A4-5CE58760E65D}"/>
            </c:ext>
          </c:extLst>
        </c:ser>
        <c:ser>
          <c:idx val="1"/>
          <c:order val="1"/>
          <c:tx>
            <c:strRef>
              <c:f>Аркуш2!$A$3</c:f>
              <c:strCache>
                <c:ptCount val="1"/>
                <c:pt idx="0">
                  <c:v>Легка промисловість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Аркуш2!$B$1:$C$1</c:f>
              <c:strCache>
                <c:ptCount val="2"/>
                <c:pt idx="0">
                  <c:v>Незмінна чисельність, 2026</c:v>
                </c:pt>
                <c:pt idx="1">
                  <c:v>Незмінна чисельність, 2025</c:v>
                </c:pt>
              </c:strCache>
            </c:strRef>
          </c:cat>
          <c:val>
            <c:numRef>
              <c:f>Аркуш2!$B$3:$C$3</c:f>
              <c:numCache>
                <c:formatCode>General</c:formatCode>
                <c:ptCount val="2"/>
                <c:pt idx="0">
                  <c:v>50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CC-4E1E-99A4-5CE58760E65D}"/>
            </c:ext>
          </c:extLst>
        </c:ser>
        <c:ser>
          <c:idx val="2"/>
          <c:order val="2"/>
          <c:tx>
            <c:strRef>
              <c:f>Аркуш2!$A$4</c:f>
              <c:strCache>
                <c:ptCount val="1"/>
                <c:pt idx="0">
                  <c:v>Металообробка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Аркуш2!$B$1:$C$1</c:f>
              <c:strCache>
                <c:ptCount val="2"/>
                <c:pt idx="0">
                  <c:v>Незмінна чисельність, 2026</c:v>
                </c:pt>
                <c:pt idx="1">
                  <c:v>Незмінна чисельність, 2025</c:v>
                </c:pt>
              </c:strCache>
            </c:strRef>
          </c:cat>
          <c:val>
            <c:numRef>
              <c:f>Аркуш2!$B$4:$C$4</c:f>
              <c:numCache>
                <c:formatCode>General</c:formatCode>
                <c:ptCount val="2"/>
                <c:pt idx="0">
                  <c:v>20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CC-4E1E-99A4-5CE58760E65D}"/>
            </c:ext>
          </c:extLst>
        </c:ser>
        <c:ser>
          <c:idx val="3"/>
          <c:order val="3"/>
          <c:tx>
            <c:strRef>
              <c:f>Аркуш2!$A$5</c:f>
              <c:strCache>
                <c:ptCount val="1"/>
                <c:pt idx="0">
                  <c:v>Інші галузі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Аркуш2!$B$1:$C$1</c:f>
              <c:strCache>
                <c:ptCount val="2"/>
                <c:pt idx="0">
                  <c:v>Незмінна чисельність, 2026</c:v>
                </c:pt>
                <c:pt idx="1">
                  <c:v>Незмінна чисельність, 2025</c:v>
                </c:pt>
              </c:strCache>
            </c:strRef>
          </c:cat>
          <c:val>
            <c:numRef>
              <c:f>Аркуш2!$B$5:$C$5</c:f>
              <c:numCache>
                <c:formatCode>General</c:formatCode>
                <c:ptCount val="2"/>
                <c:pt idx="0">
                  <c:v>50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CC-4E1E-99A4-5CE58760E6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2459727"/>
        <c:axId val="1888004831"/>
      </c:barChart>
      <c:catAx>
        <c:axId val="1682459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888004831"/>
        <c:crosses val="autoZero"/>
        <c:auto val="1"/>
        <c:lblAlgn val="ctr"/>
        <c:lblOffset val="100"/>
        <c:noMultiLvlLbl val="0"/>
      </c:catAx>
      <c:valAx>
        <c:axId val="188800483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82459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Аркуш2!$A$9</c:f>
              <c:strCache>
                <c:ptCount val="1"/>
                <c:pt idx="0">
                  <c:v>Складальне 
виробництво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Аркуш2!$B$8:$C$8</c:f>
              <c:strCache>
                <c:ptCount val="2"/>
                <c:pt idx="0">
                  <c:v>Зростання, 2026</c:v>
                </c:pt>
                <c:pt idx="1">
                  <c:v>Зростання, 2025</c:v>
                </c:pt>
              </c:strCache>
            </c:strRef>
          </c:cat>
          <c:val>
            <c:numRef>
              <c:f>Аркуш2!$B$9:$C$9</c:f>
              <c:numCache>
                <c:formatCode>General</c:formatCode>
                <c:ptCount val="2"/>
                <c:pt idx="0">
                  <c:v>42</c:v>
                </c:pt>
                <c:pt idx="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77-4C2F-8475-FCBC9636E90F}"/>
            </c:ext>
          </c:extLst>
        </c:ser>
        <c:ser>
          <c:idx val="1"/>
          <c:order val="1"/>
          <c:tx>
            <c:strRef>
              <c:f>Аркуш2!$A$10</c:f>
              <c:strCache>
                <c:ptCount val="1"/>
                <c:pt idx="0">
                  <c:v>Легка промисловість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Аркуш2!$B$8:$C$8</c:f>
              <c:strCache>
                <c:ptCount val="2"/>
                <c:pt idx="0">
                  <c:v>Зростання, 2026</c:v>
                </c:pt>
                <c:pt idx="1">
                  <c:v>Зростання, 2025</c:v>
                </c:pt>
              </c:strCache>
            </c:strRef>
          </c:cat>
          <c:val>
            <c:numRef>
              <c:f>Аркуш2!$B$10:$C$10</c:f>
              <c:numCache>
                <c:formatCode>General</c:formatCode>
                <c:ptCount val="2"/>
                <c:pt idx="0">
                  <c:v>50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77-4C2F-8475-FCBC9636E90F}"/>
            </c:ext>
          </c:extLst>
        </c:ser>
        <c:ser>
          <c:idx val="2"/>
          <c:order val="2"/>
          <c:tx>
            <c:strRef>
              <c:f>Аркуш2!$A$11</c:f>
              <c:strCache>
                <c:ptCount val="1"/>
                <c:pt idx="0">
                  <c:v>Металообробка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Аркуш2!$B$8:$C$8</c:f>
              <c:strCache>
                <c:ptCount val="2"/>
                <c:pt idx="0">
                  <c:v>Зростання, 2026</c:v>
                </c:pt>
                <c:pt idx="1">
                  <c:v>Зростання, 2025</c:v>
                </c:pt>
              </c:strCache>
            </c:strRef>
          </c:cat>
          <c:val>
            <c:numRef>
              <c:f>Аркуш2!$B$11:$C$11</c:f>
              <c:numCache>
                <c:formatCode>General</c:formatCode>
                <c:ptCount val="2"/>
                <c:pt idx="0">
                  <c:v>60</c:v>
                </c:pt>
                <c:pt idx="1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77-4C2F-8475-FCBC9636E90F}"/>
            </c:ext>
          </c:extLst>
        </c:ser>
        <c:ser>
          <c:idx val="3"/>
          <c:order val="3"/>
          <c:tx>
            <c:strRef>
              <c:f>Аркуш2!$A$12</c:f>
              <c:strCache>
                <c:ptCount val="1"/>
                <c:pt idx="0">
                  <c:v>Інші галузі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Аркуш2!$B$8:$C$8</c:f>
              <c:strCache>
                <c:ptCount val="2"/>
                <c:pt idx="0">
                  <c:v>Зростання, 2026</c:v>
                </c:pt>
                <c:pt idx="1">
                  <c:v>Зростання, 2025</c:v>
                </c:pt>
              </c:strCache>
            </c:strRef>
          </c:cat>
          <c:val>
            <c:numRef>
              <c:f>Аркуш2!$B$12:$C$12</c:f>
              <c:numCache>
                <c:formatCode>General</c:formatCode>
                <c:ptCount val="2"/>
                <c:pt idx="0">
                  <c:v>50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77-4C2F-8475-FCBC9636E9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9166191"/>
        <c:axId val="1888008575"/>
      </c:barChart>
      <c:catAx>
        <c:axId val="1899166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888008575"/>
        <c:crosses val="autoZero"/>
        <c:auto val="1"/>
        <c:lblAlgn val="ctr"/>
        <c:lblOffset val="100"/>
        <c:noMultiLvlLbl val="0"/>
      </c:catAx>
      <c:valAx>
        <c:axId val="188800857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99166191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Аркуш2!$A$16</c:f>
              <c:strCache>
                <c:ptCount val="1"/>
                <c:pt idx="0">
                  <c:v>Складальне 
виробництво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Аркуш2!$B$15:$C$15</c:f>
              <c:strCache>
                <c:ptCount val="2"/>
                <c:pt idx="0">
                  <c:v>Скорочення, 2026</c:v>
                </c:pt>
                <c:pt idx="1">
                  <c:v>Скорочення, 2025</c:v>
                </c:pt>
              </c:strCache>
            </c:strRef>
          </c:cat>
          <c:val>
            <c:numRef>
              <c:f>Аркуш2!$B$16:$C$16</c:f>
              <c:numCache>
                <c:formatCode>General</c:formatCode>
                <c:ptCount val="2"/>
                <c:pt idx="0">
                  <c:v>29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77-420B-8CD3-6C609C28B8C8}"/>
            </c:ext>
          </c:extLst>
        </c:ser>
        <c:ser>
          <c:idx val="1"/>
          <c:order val="1"/>
          <c:tx>
            <c:strRef>
              <c:f>Аркуш2!$A$17</c:f>
              <c:strCache>
                <c:ptCount val="1"/>
                <c:pt idx="0">
                  <c:v>Легка промисловість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Аркуш2!$B$15:$C$15</c:f>
              <c:strCache>
                <c:ptCount val="2"/>
                <c:pt idx="0">
                  <c:v>Скорочення, 2026</c:v>
                </c:pt>
                <c:pt idx="1">
                  <c:v>Скорочення, 2025</c:v>
                </c:pt>
              </c:strCache>
            </c:strRef>
          </c:cat>
          <c:val>
            <c:numRef>
              <c:f>Аркуш2!$B$17:$C$17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77-420B-8CD3-6C609C28B8C8}"/>
            </c:ext>
          </c:extLst>
        </c:ser>
        <c:ser>
          <c:idx val="2"/>
          <c:order val="2"/>
          <c:tx>
            <c:strRef>
              <c:f>Аркуш2!$A$18</c:f>
              <c:strCache>
                <c:ptCount val="1"/>
                <c:pt idx="0">
                  <c:v>Металообробка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Аркуш2!$B$15:$C$15</c:f>
              <c:strCache>
                <c:ptCount val="2"/>
                <c:pt idx="0">
                  <c:v>Скорочення, 2026</c:v>
                </c:pt>
                <c:pt idx="1">
                  <c:v>Скорочення, 2025</c:v>
                </c:pt>
              </c:strCache>
            </c:strRef>
          </c:cat>
          <c:val>
            <c:numRef>
              <c:f>Аркуш2!$B$18:$C$18</c:f>
              <c:numCache>
                <c:formatCode>General</c:formatCode>
                <c:ptCount val="2"/>
                <c:pt idx="0">
                  <c:v>20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77-420B-8CD3-6C609C28B8C8}"/>
            </c:ext>
          </c:extLst>
        </c:ser>
        <c:ser>
          <c:idx val="3"/>
          <c:order val="3"/>
          <c:tx>
            <c:strRef>
              <c:f>Аркуш2!$A$19</c:f>
              <c:strCache>
                <c:ptCount val="1"/>
                <c:pt idx="0">
                  <c:v>Інші галузі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Аркуш2!$B$15:$C$15</c:f>
              <c:strCache>
                <c:ptCount val="2"/>
                <c:pt idx="0">
                  <c:v>Скорочення, 2026</c:v>
                </c:pt>
                <c:pt idx="1">
                  <c:v>Скорочення, 2025</c:v>
                </c:pt>
              </c:strCache>
            </c:strRef>
          </c:cat>
          <c:val>
            <c:numRef>
              <c:f>Аркуш2!$B$19:$C$19</c:f>
              <c:numCache>
                <c:formatCode>General</c:formatCode>
                <c:ptCount val="2"/>
                <c:pt idx="0">
                  <c:v>0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77-420B-8CD3-6C609C28B8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1897247"/>
        <c:axId val="1901436383"/>
      </c:barChart>
      <c:catAx>
        <c:axId val="1951897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901436383"/>
        <c:crosses val="autoZero"/>
        <c:auto val="1"/>
        <c:lblAlgn val="ctr"/>
        <c:lblOffset val="100"/>
        <c:noMultiLvlLbl val="0"/>
      </c:catAx>
      <c:valAx>
        <c:axId val="190143638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518972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Аркуш3!$B$1</c:f>
              <c:strCache>
                <c:ptCount val="1"/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Аркуш3!$A$2:$A$9</c:f>
              <c:strCache>
                <c:ptCount val="8"/>
                <c:pt idx="0">
                  <c:v>Природні причини (декрет, пенсія)</c:v>
                </c:pt>
                <c:pt idx="1">
                  <c:v>Мобілізація </c:v>
                </c:pt>
                <c:pt idx="2">
                  <c:v>Рівень оплати праці </c:v>
                </c:pt>
                <c:pt idx="3">
                  <c:v>Краща пропозиція від іншого роботодавця </c:v>
                </c:pt>
                <c:pt idx="4">
                  <c:v>Переїзд / виїзд за кордон </c:v>
                </c:pt>
                <c:pt idx="5">
                  <c:v>Особисті / сімейні обставини </c:v>
                </c:pt>
                <c:pt idx="6">
                  <c:v>Інші причини</c:v>
                </c:pt>
                <c:pt idx="7">
                  <c:v>Внутрішнє середовище компанії</c:v>
                </c:pt>
              </c:strCache>
            </c:strRef>
          </c:cat>
          <c:val>
            <c:numRef>
              <c:f>Аркуш3!$B$2:$B$9</c:f>
              <c:numCache>
                <c:formatCode>General</c:formatCode>
                <c:ptCount val="8"/>
                <c:pt idx="0">
                  <c:v>10</c:v>
                </c:pt>
                <c:pt idx="1">
                  <c:v>45</c:v>
                </c:pt>
                <c:pt idx="2">
                  <c:v>35</c:v>
                </c:pt>
                <c:pt idx="3">
                  <c:v>50</c:v>
                </c:pt>
                <c:pt idx="4">
                  <c:v>30</c:v>
                </c:pt>
                <c:pt idx="5">
                  <c:v>30</c:v>
                </c:pt>
                <c:pt idx="6">
                  <c:v>15</c:v>
                </c:pt>
                <c:pt idx="7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D4-4307-BC0D-D7676AA06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48756031"/>
        <c:axId val="1945267999"/>
      </c:barChart>
      <c:catAx>
        <c:axId val="14487560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945267999"/>
        <c:crosses val="autoZero"/>
        <c:auto val="1"/>
        <c:lblAlgn val="ctr"/>
        <c:lblOffset val="100"/>
        <c:noMultiLvlLbl val="0"/>
      </c:catAx>
      <c:valAx>
        <c:axId val="194526799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487560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Аркуш5!$A$1</c:f>
              <c:strCache>
                <c:ptCount val="1"/>
                <c:pt idx="0">
                  <c:v>Керівники вищої ланки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Аркуш5!$B$1</c:f>
              <c:numCache>
                <c:formatCode>0%</c:formatCode>
                <c:ptCount val="1"/>
                <c:pt idx="0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43-4DC2-A0F6-CBA3E9855BC4}"/>
            </c:ext>
          </c:extLst>
        </c:ser>
        <c:ser>
          <c:idx val="1"/>
          <c:order val="1"/>
          <c:tx>
            <c:strRef>
              <c:f>Аркуш5!$A$2</c:f>
              <c:strCache>
                <c:ptCount val="1"/>
                <c:pt idx="0">
                  <c:v>Менеджери середнього рівня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Аркуш5!$B$2</c:f>
              <c:numCache>
                <c:formatCode>0%</c:formatCode>
                <c:ptCount val="1"/>
                <c:pt idx="0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43-4DC2-A0F6-CBA3E9855BC4}"/>
            </c:ext>
          </c:extLst>
        </c:ser>
        <c:ser>
          <c:idx val="2"/>
          <c:order val="2"/>
          <c:tx>
            <c:strRef>
              <c:f>Аркуш5!$A$3</c:f>
              <c:strCache>
                <c:ptCount val="1"/>
                <c:pt idx="0">
                  <c:v>Спеціалісти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Аркуш5!$B$3</c:f>
              <c:numCache>
                <c:formatCode>0%</c:formatCode>
                <c:ptCount val="1"/>
                <c:pt idx="0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43-4DC2-A0F6-CBA3E9855BC4}"/>
            </c:ext>
          </c:extLst>
        </c:ser>
        <c:ser>
          <c:idx val="3"/>
          <c:order val="3"/>
          <c:tx>
            <c:strRef>
              <c:f>Аркуш5!$A$4</c:f>
              <c:strCache>
                <c:ptCount val="1"/>
                <c:pt idx="0">
                  <c:v>Кваліфіковані робітники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Аркуш5!$B$4</c:f>
              <c:numCache>
                <c:formatCode>0%</c:formatCode>
                <c:ptCount val="1"/>
                <c:pt idx="0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43-4DC2-A0F6-CBA3E9855BC4}"/>
            </c:ext>
          </c:extLst>
        </c:ser>
        <c:ser>
          <c:idx val="4"/>
          <c:order val="4"/>
          <c:tx>
            <c:strRef>
              <c:f>Аркуш5!$A$5</c:f>
              <c:strCache>
                <c:ptCount val="1"/>
                <c:pt idx="0">
                  <c:v>Некваліфіковані робітники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Аркуш5!$B$5</c:f>
              <c:numCache>
                <c:formatCode>0%</c:formatCode>
                <c:ptCount val="1"/>
                <c:pt idx="0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43-4DC2-A0F6-CBA3E9855B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53747647"/>
        <c:axId val="1690160415"/>
      </c:barChart>
      <c:catAx>
        <c:axId val="20537476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uk-UA"/>
          </a:p>
        </c:txPr>
        <c:crossAx val="1690160415"/>
        <c:crosses val="autoZero"/>
        <c:auto val="1"/>
        <c:lblAlgn val="ctr"/>
        <c:lblOffset val="100"/>
        <c:noMultiLvlLbl val="0"/>
      </c:catAx>
      <c:valAx>
        <c:axId val="169016041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053747647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uk-UA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EC3B2B-EE00-4289-B2E4-3344C8E374EF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D5E1C-1291-439C-ADBF-9AE26A4DE0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7196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327DD-857F-49F5-8548-FC47A6CA40D8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7118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CB9E1F-9D38-469D-B911-969D13653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F11BA1D5-4E7B-4CB3-A86F-A664D940E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CDF7A2B-2EF2-4AD0-B4A6-CD6DB985F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E954-816E-4E88-B9EC-BCE53113B006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1245680-B7E7-41CC-A200-F2BABFE3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4402EC2-5203-425E-817F-9EDC2BCE3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E6B1-4A69-4F8E-B109-474F9418B9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291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4DA5FA-FFE6-4CB1-8AF5-6E0325B32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E89C933-4D19-4F7E-BFB4-773036C87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6A89A74-DCBE-4B57-9301-C16246C06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E954-816E-4E88-B9EC-BCE53113B006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BF04C62-F63E-4A88-B9E8-0A3ECBD12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A3916D1-DC1B-4793-B8BA-05210936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E6B1-4A69-4F8E-B109-474F9418B9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8783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462283-8C90-404B-A71C-EF5485A48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265C40A-2B43-46FF-A9D6-37761A082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F619EEE-9AFD-4A71-96EC-E04939D07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E954-816E-4E88-B9EC-BCE53113B006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613053C-F020-44C9-83FD-C4D52B99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612BE23-F053-43C4-8027-D0DD35543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E6B1-4A69-4F8E-B109-474F9418B9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6776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B04B8F-6719-4560-855B-70173AEB6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8BBAC9E-122D-4470-88B9-DBA7947773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35F14AE-312C-4FD2-BEA7-EEA86A1082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83A2653-7E74-4740-BDA6-4DB09E274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E954-816E-4E88-B9EC-BCE53113B006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8D76F02A-30CD-48FD-9D03-C78A7C939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368049FF-D522-41CB-9F92-CED84BB5A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E6B1-4A69-4F8E-B109-474F9418B9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580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298E7D-1E94-4CC3-ACF1-6DF327F7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2BDFEE01-9434-4976-A080-4C4842F12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AF14C4E-370C-4CBF-BE33-E2F78D314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6EC65BA4-CBB0-4C76-93C9-F31C5EBCF3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8ECEE7BE-92A8-40AD-93F7-E2A88C6C0C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A33F7033-0533-493B-99D4-5623F1BFA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E954-816E-4E88-B9EC-BCE53113B006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F28135B9-7A44-4945-9E69-3C3AD8E51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CE1F1A32-5D64-447A-A3FB-9E42FE363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E6B1-4A69-4F8E-B109-474F9418B9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70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0FA775-E31A-460C-BF7A-06A7EE052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4AC0E57D-C4B4-4FE0-B9DF-5E1B9938D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E954-816E-4E88-B9EC-BCE53113B006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893E4040-0AB2-4B90-945C-E52D8CFF4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48DE752C-89E5-49E8-8D8C-DA08710C0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E6B1-4A69-4F8E-B109-474F9418B9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6820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3658235E-6A03-4849-9DD3-CF934CA0C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E954-816E-4E88-B9EC-BCE53113B006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5A44375F-CB08-4CCA-B7B8-BE9B3CB50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482C5378-8925-4614-828F-26AEFB977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E6B1-4A69-4F8E-B109-474F9418B9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5956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26A856-86C6-40C4-87F0-58189A0B9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06ABF6F-32FF-4549-BF26-623327938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DA1F6F13-6B0C-46BD-AEFD-DA23720B40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4D5AC28-AD90-41E0-BF42-373FA64C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E954-816E-4E88-B9EC-BCE53113B006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3CEF62EF-30DF-43AC-BB49-A8A46CBA4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92F24490-1ACC-4339-BA2D-A9EC0722A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E6B1-4A69-4F8E-B109-474F9418B9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939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008471-7C6F-497D-8822-C8E3B4486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22913C0C-38ED-4625-849C-1A6C6C101B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0927927A-5A9D-4EF0-A7B5-F910045FA5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A0199AA-6794-493E-A983-7C3AE98E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E954-816E-4E88-B9EC-BCE53113B006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EAF596A7-ECC5-4A8D-B564-FA003AFBA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5AE9519-D20D-4E63-94AA-CCB81DA2D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E6B1-4A69-4F8E-B109-474F9418B9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8390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54E60A-F0EB-43DB-9988-64DC6D9E3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65C5DDF2-5F5D-4345-A067-2458EFBC91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B872FDF-DF31-4C34-86BA-65904E5D3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E954-816E-4E88-B9EC-BCE53113B006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7792B47-EB2B-4D32-A0D1-BAFD2C28B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3CDE180-C5EB-4016-B184-05BF31CF0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E6B1-4A69-4F8E-B109-474F9418B9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2110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4954BFC9-AE9F-464F-9ABF-4120C1161E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9A795689-3A53-4163-8B9E-7AC278AC46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392D89D-B85F-4F10-9FA7-277D17EE8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E954-816E-4E88-B9EC-BCE53113B006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9E9B127-C9AA-4655-84EE-9F1CBD27D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A3E799E-C227-48F6-A36C-8C7027AB5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E6B1-4A69-4F8E-B109-474F9418B9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255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5393C8B1-78BD-4BD4-BD64-52E4555F9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34AB75E-D11D-4371-8A42-25AE955D4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118BAB8-A418-4024-B5B3-2CC8C327CF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4E954-816E-4E88-B9EC-BCE53113B006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E5095D4-8038-4299-A21B-122E3E673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B81DE8B-5121-4EB5-BC19-1171900A9F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CE6B1-4A69-4F8E-B109-474F9418B93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8390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jp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.jp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CA87BD-7905-65CE-17A5-CE9165C3A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97711"/>
            <a:ext cx="10973737" cy="1325563"/>
          </a:xfrm>
        </p:spPr>
        <p:txBody>
          <a:bodyPr>
            <a:noAutofit/>
          </a:bodyPr>
          <a:lstStyle/>
          <a:p>
            <a:r>
              <a:rPr lang="ru-RU" sz="3200" b="1" dirty="0" err="1"/>
              <a:t>Ситуація</a:t>
            </a:r>
            <a:r>
              <a:rPr lang="ru-RU" sz="3200" b="1" dirty="0"/>
              <a:t>  на ринку </a:t>
            </a:r>
            <a:r>
              <a:rPr lang="ru-RU" sz="3200" b="1" dirty="0" err="1"/>
              <a:t>праці</a:t>
            </a:r>
            <a:r>
              <a:rPr lang="ru-RU" sz="3200" b="1" dirty="0"/>
              <a:t> заходу </a:t>
            </a:r>
            <a:r>
              <a:rPr lang="ru-RU" sz="3200" b="1" dirty="0" err="1"/>
              <a:t>України</a:t>
            </a:r>
            <a:br>
              <a:rPr lang="ru-RU" sz="3200" b="1" dirty="0"/>
            </a:br>
            <a:r>
              <a:rPr lang="ru-RU" sz="3200" b="1" dirty="0"/>
              <a:t>2026: </a:t>
            </a:r>
            <a:r>
              <a:rPr lang="ru-RU" sz="3200" b="1" dirty="0" err="1"/>
              <a:t>виклики</a:t>
            </a:r>
            <a:r>
              <a:rPr lang="ru-RU" sz="3200" b="1" dirty="0"/>
              <a:t> та </a:t>
            </a:r>
            <a:r>
              <a:rPr lang="ru-RU" sz="3200" b="1" dirty="0" err="1"/>
              <a:t>зміни</a:t>
            </a:r>
            <a:br>
              <a:rPr lang="ru-RU" sz="3600" dirty="0"/>
            </a:br>
            <a:endParaRPr lang="ru-RU" sz="3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0A7454-B18D-C028-7282-93A423A4FDE6}"/>
              </a:ext>
            </a:extLst>
          </p:cNvPr>
          <p:cNvSpPr txBox="1"/>
          <p:nvPr/>
        </p:nvSpPr>
        <p:spPr>
          <a:xfrm>
            <a:off x="8304245" y="5990253"/>
            <a:ext cx="3507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err="1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Абраменко</a:t>
            </a:r>
            <a:r>
              <a:rPr lang="uk-UA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 Оксана</a:t>
            </a:r>
          </a:p>
          <a:p>
            <a:r>
              <a:rPr lang="uk-UA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Львівська консалтингова група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C02689-4F5E-43E3-AEFF-CC55B55FB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6362"/>
            <a:ext cx="2988165" cy="1053058"/>
          </a:xfrm>
          <a:prstGeom prst="rect">
            <a:avLst/>
          </a:prstGeom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21A8878-DED8-46B4-BA38-B50CB3809DC3}"/>
              </a:ext>
            </a:extLst>
          </p:cNvPr>
          <p:cNvSpPr/>
          <p:nvPr/>
        </p:nvSpPr>
        <p:spPr>
          <a:xfrm>
            <a:off x="838198" y="3254650"/>
            <a:ext cx="82609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за результатами </a:t>
            </a:r>
            <a:r>
              <a:rPr lang="ru-RU" dirty="0" err="1"/>
              <a:t>Огляду</a:t>
            </a:r>
            <a:r>
              <a:rPr lang="ru-RU" dirty="0"/>
              <a:t> зарплат </a:t>
            </a:r>
            <a:r>
              <a:rPr lang="ru-RU" dirty="0" err="1"/>
              <a:t>виробничих</a:t>
            </a:r>
            <a:r>
              <a:rPr lang="ru-RU" dirty="0"/>
              <a:t> </a:t>
            </a:r>
            <a:r>
              <a:rPr lang="ru-RU" dirty="0" err="1"/>
              <a:t>підприємств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5380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41F81F15-BF41-487B-8359-072B3458BABA}"/>
              </a:ext>
            </a:extLst>
          </p:cNvPr>
          <p:cNvSpPr txBox="1"/>
          <p:nvPr/>
        </p:nvSpPr>
        <p:spPr>
          <a:xfrm>
            <a:off x="51075" y="154791"/>
            <a:ext cx="499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Інформація про учасників Огляду зарплат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Lato Semibold" panose="020F0502020204030203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51F386A-3B3A-4272-8F6C-FB572DB97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966" y="-20662"/>
            <a:ext cx="2459034" cy="866587"/>
          </a:xfrm>
          <a:prstGeom prst="rect">
            <a:avLst/>
          </a:prstGeom>
        </p:spPr>
      </p:pic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765CC1B2-F913-409E-9204-BE9AD8312F1B}"/>
              </a:ext>
            </a:extLst>
          </p:cNvPr>
          <p:cNvSpPr/>
          <p:nvPr/>
        </p:nvSpPr>
        <p:spPr>
          <a:xfrm>
            <a:off x="304800" y="937887"/>
            <a:ext cx="993683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b="1" dirty="0">
                <a:solidFill>
                  <a:srgbClr val="7030A0"/>
                </a:solidFill>
              </a:rPr>
              <a:t>20 компаній </a:t>
            </a:r>
            <a:r>
              <a:rPr lang="uk-UA" dirty="0"/>
              <a:t>з Львівської, Тернопільської, Івано – Франківської , Закарпатської обл.</a:t>
            </a:r>
          </a:p>
          <a:p>
            <a:pPr>
              <a:spcAft>
                <a:spcPts val="0"/>
              </a:spcAft>
            </a:pPr>
            <a:endParaRPr lang="uk-U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45 % компаній - учасниць мають чисельність </a:t>
            </a:r>
            <a:r>
              <a:rPr lang="uk-UA" b="1" dirty="0">
                <a:solidFill>
                  <a:srgbClr val="7030A0"/>
                </a:solidFill>
              </a:rPr>
              <a:t>більше 1000 </a:t>
            </a:r>
            <a:r>
              <a:rPr lang="uk-UA" dirty="0"/>
              <a:t>,  50 %  - від </a:t>
            </a:r>
            <a:r>
              <a:rPr lang="uk-UA" b="1" dirty="0">
                <a:solidFill>
                  <a:srgbClr val="7030A0"/>
                </a:solidFill>
              </a:rPr>
              <a:t>100 до 500</a:t>
            </a:r>
          </a:p>
          <a:p>
            <a:endParaRPr lang="uk-UA" b="1" dirty="0">
              <a:solidFill>
                <a:srgbClr val="7030A0"/>
              </a:solidFill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b="1" dirty="0">
                <a:solidFill>
                  <a:srgbClr val="7030A0"/>
                </a:solidFill>
              </a:rPr>
              <a:t>Понад 17 000 </a:t>
            </a:r>
            <a:r>
              <a:rPr lang="uk-UA" dirty="0"/>
              <a:t>працівників</a:t>
            </a:r>
            <a:r>
              <a:rPr lang="ru-RU" dirty="0"/>
              <a:t>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b="1" dirty="0">
                <a:solidFill>
                  <a:srgbClr val="7030A0"/>
                </a:solidFill>
              </a:rPr>
              <a:t>95 %</a:t>
            </a:r>
            <a:r>
              <a:rPr lang="uk-UA" dirty="0">
                <a:solidFill>
                  <a:srgbClr val="7030A0"/>
                </a:solidFill>
              </a:rPr>
              <a:t> </a:t>
            </a:r>
            <a:r>
              <a:rPr lang="uk-UA" dirty="0"/>
              <a:t>- іноземні інвестиції</a:t>
            </a:r>
          </a:p>
          <a:p>
            <a:endParaRPr lang="uk-U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b="1" dirty="0">
                <a:solidFill>
                  <a:srgbClr val="7030A0"/>
                </a:solidFill>
              </a:rPr>
              <a:t>47 посад</a:t>
            </a:r>
            <a:r>
              <a:rPr lang="uk-UA" dirty="0"/>
              <a:t>, згрупованих в 9 </a:t>
            </a:r>
            <a:r>
              <a:rPr lang="en-US" dirty="0"/>
              <a:t>“</a:t>
            </a:r>
            <a:r>
              <a:rPr lang="uk-UA" dirty="0"/>
              <a:t>сімей</a:t>
            </a:r>
            <a:r>
              <a:rPr lang="en-US" dirty="0"/>
              <a:t>”</a:t>
            </a:r>
            <a:endParaRPr lang="uk-UA" dirty="0"/>
          </a:p>
          <a:p>
            <a:endParaRPr lang="uk-UA" dirty="0"/>
          </a:p>
          <a:p>
            <a:r>
              <a:rPr lang="uk-UA" dirty="0"/>
              <a:t> </a:t>
            </a:r>
          </a:p>
        </p:txBody>
      </p:sp>
      <p:pic>
        <p:nvPicPr>
          <p:cNvPr id="1045" name="Picture 21">
            <a:extLst>
              <a:ext uri="{FF2B5EF4-FFF2-40B4-BE49-F238E27FC236}">
                <a16:creationId xmlns:a16="http://schemas.microsoft.com/office/drawing/2014/main" id="{E78223EE-F760-474B-A7DE-473564864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36" y="4928198"/>
            <a:ext cx="932522" cy="93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FF01C6D9-7B5F-4F62-852D-B6E20648A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596" y="3694150"/>
            <a:ext cx="926820" cy="926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25">
            <a:extLst>
              <a:ext uri="{FF2B5EF4-FFF2-40B4-BE49-F238E27FC236}">
                <a16:creationId xmlns:a16="http://schemas.microsoft.com/office/drawing/2014/main" id="{D8D8A5D4-FBAB-4A2C-9FCB-BC9680C97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47188"/>
            <a:ext cx="1048046" cy="1048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29" descr="factory gradient icon">
            <a:extLst>
              <a:ext uri="{FF2B5EF4-FFF2-40B4-BE49-F238E27FC236}">
                <a16:creationId xmlns:a16="http://schemas.microsoft.com/office/drawing/2014/main" id="{04569DBA-A021-46EE-BEDF-3F0B30729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058" y="4782617"/>
            <a:ext cx="1223682" cy="122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9739FF0A-AF23-4391-AB7F-4007A86521D0}"/>
              </a:ext>
            </a:extLst>
          </p:cNvPr>
          <p:cNvSpPr/>
          <p:nvPr/>
        </p:nvSpPr>
        <p:spPr>
          <a:xfrm>
            <a:off x="1695146" y="3847368"/>
            <a:ext cx="14830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Складальне </a:t>
            </a:r>
          </a:p>
          <a:p>
            <a:r>
              <a:rPr lang="uk-UA" dirty="0"/>
              <a:t>виробництво</a:t>
            </a:r>
          </a:p>
        </p:txBody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1D5C0E91-E328-4CC1-83C0-0F8FB8609B34}"/>
              </a:ext>
            </a:extLst>
          </p:cNvPr>
          <p:cNvSpPr/>
          <p:nvPr/>
        </p:nvSpPr>
        <p:spPr>
          <a:xfrm>
            <a:off x="1611022" y="5071293"/>
            <a:ext cx="16257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/>
              <a:t>Легка </a:t>
            </a:r>
          </a:p>
          <a:p>
            <a:pPr algn="ctr"/>
            <a:r>
              <a:rPr lang="uk-UA" dirty="0"/>
              <a:t>промисловість</a:t>
            </a:r>
          </a:p>
        </p:txBody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C4EDDB48-7084-4B2C-A532-968010D74E92}"/>
              </a:ext>
            </a:extLst>
          </p:cNvPr>
          <p:cNvSpPr/>
          <p:nvPr/>
        </p:nvSpPr>
        <p:spPr>
          <a:xfrm>
            <a:off x="5818193" y="3923044"/>
            <a:ext cx="1766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/>
              <a:t>Металообробка</a:t>
            </a:r>
          </a:p>
        </p:txBody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FDFECAE4-D978-4DFF-8EB8-16A77D8F5DB9}"/>
              </a:ext>
            </a:extLst>
          </p:cNvPr>
          <p:cNvSpPr/>
          <p:nvPr/>
        </p:nvSpPr>
        <p:spPr>
          <a:xfrm>
            <a:off x="5606473" y="4937390"/>
            <a:ext cx="272061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/>
              <a:t>Інші виробництва: </a:t>
            </a:r>
            <a:br>
              <a:rPr lang="uk-UA" dirty="0"/>
            </a:br>
            <a:r>
              <a:rPr lang="uk-UA" dirty="0"/>
              <a:t>упаковка, пластмаса, </a:t>
            </a:r>
          </a:p>
          <a:p>
            <a:pPr algn="ctr"/>
            <a:r>
              <a:rPr lang="uk-UA" dirty="0"/>
              <a:t>деревообробка, кераміка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2A89C954-ED38-4179-B152-656321D7EDC8}"/>
              </a:ext>
            </a:extLst>
          </p:cNvPr>
          <p:cNvSpPr/>
          <p:nvPr/>
        </p:nvSpPr>
        <p:spPr>
          <a:xfrm>
            <a:off x="51075" y="6574343"/>
            <a:ext cx="119382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err="1"/>
              <a:t>Примітка</a:t>
            </a:r>
            <a:r>
              <a:rPr lang="ru-RU" sz="1200" i="1" dirty="0"/>
              <a:t>: </a:t>
            </a:r>
            <a:r>
              <a:rPr lang="ru-RU" sz="1200" i="1" dirty="0" err="1"/>
              <a:t>Вибірка</a:t>
            </a:r>
            <a:r>
              <a:rPr lang="ru-RU" sz="1200" i="1" dirty="0"/>
              <a:t> 2026 року </a:t>
            </a:r>
            <a:r>
              <a:rPr lang="ru-RU" sz="1200" i="1" dirty="0" err="1"/>
              <a:t>відрізняється</a:t>
            </a:r>
            <a:r>
              <a:rPr lang="ru-RU" sz="1200" i="1" dirty="0"/>
              <a:t> </a:t>
            </a:r>
            <a:r>
              <a:rPr lang="ru-RU" sz="1200" i="1" dirty="0" err="1"/>
              <a:t>від</a:t>
            </a:r>
            <a:r>
              <a:rPr lang="ru-RU" sz="1200" i="1" dirty="0"/>
              <a:t> </a:t>
            </a:r>
            <a:r>
              <a:rPr lang="ru-RU" sz="1200" i="1" dirty="0" err="1"/>
              <a:t>минулорічної</a:t>
            </a:r>
            <a:r>
              <a:rPr lang="ru-RU" sz="1200" i="1" dirty="0"/>
              <a:t>, тому </a:t>
            </a:r>
            <a:r>
              <a:rPr lang="ru-RU" sz="1200" i="1" dirty="0" err="1"/>
              <a:t>порівняння</a:t>
            </a:r>
            <a:r>
              <a:rPr lang="ru-RU" sz="1200" i="1" dirty="0"/>
              <a:t> </a:t>
            </a:r>
            <a:r>
              <a:rPr lang="ru-RU" sz="1200" i="1" dirty="0" err="1"/>
              <a:t>використовуємо</a:t>
            </a:r>
            <a:r>
              <a:rPr lang="ru-RU" sz="1200" i="1" dirty="0"/>
              <a:t> для </a:t>
            </a:r>
            <a:r>
              <a:rPr lang="ru-RU" sz="1200" i="1" dirty="0" err="1"/>
              <a:t>визначення</a:t>
            </a:r>
            <a:r>
              <a:rPr lang="ru-RU" sz="1200" i="1" dirty="0"/>
              <a:t> </a:t>
            </a:r>
            <a:r>
              <a:rPr lang="ru-RU" sz="1200" i="1" dirty="0" err="1"/>
              <a:t>тенденцій</a:t>
            </a:r>
            <a:r>
              <a:rPr lang="ru-RU" sz="1200" i="1" dirty="0"/>
              <a:t>, а не як </a:t>
            </a:r>
            <a:r>
              <a:rPr lang="ru-RU" sz="1200" i="1" dirty="0" err="1"/>
              <a:t>пряме</a:t>
            </a:r>
            <a:r>
              <a:rPr lang="ru-RU" sz="1200" i="1" dirty="0"/>
              <a:t> </a:t>
            </a:r>
            <a:r>
              <a:rPr lang="ru-RU" sz="1200" i="1" dirty="0" err="1"/>
              <a:t>статистичне</a:t>
            </a:r>
            <a:r>
              <a:rPr lang="ru-RU" sz="1200" i="1" dirty="0"/>
              <a:t> </a:t>
            </a:r>
            <a:r>
              <a:rPr lang="ru-RU" sz="1200" i="1" dirty="0" err="1"/>
              <a:t>зіставлення</a:t>
            </a:r>
            <a:r>
              <a:rPr lang="ru-RU" sz="1200" i="1" dirty="0"/>
              <a:t> </a:t>
            </a:r>
            <a:r>
              <a:rPr lang="ru-RU" sz="1200" i="1" dirty="0" err="1"/>
              <a:t>вибірок</a:t>
            </a:r>
            <a:endParaRPr lang="uk-UA" sz="1200" i="1" dirty="0"/>
          </a:p>
        </p:txBody>
      </p:sp>
    </p:spTree>
    <p:extLst>
      <p:ext uri="{BB962C8B-B14F-4D97-AF65-F5344CB8AC3E}">
        <p14:creationId xmlns:p14="http://schemas.microsoft.com/office/powerpoint/2010/main" val="310077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CB0E0F-761C-4259-9B8D-43ED2F89EC9D}"/>
              </a:ext>
            </a:extLst>
          </p:cNvPr>
          <p:cNvSpPr txBox="1"/>
          <p:nvPr/>
        </p:nvSpPr>
        <p:spPr>
          <a:xfrm>
            <a:off x="78785" y="80900"/>
            <a:ext cx="5743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Тенденція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 до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збільшення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чисельності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 персоналу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Lato Semibold" panose="020F0502020204030203"/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2D051EB-B2BE-4700-A1FC-E6F444F6AECD}"/>
              </a:ext>
            </a:extLst>
          </p:cNvPr>
          <p:cNvSpPr/>
          <p:nvPr/>
        </p:nvSpPr>
        <p:spPr>
          <a:xfrm>
            <a:off x="106006" y="568309"/>
            <a:ext cx="2983345" cy="1041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uk-UA" sz="2400" b="1" kern="0" dirty="0">
                <a:solidFill>
                  <a:srgbClr val="7030A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50 %</a:t>
            </a:r>
          </a:p>
          <a:p>
            <a:r>
              <a:rPr lang="uk-UA" dirty="0">
                <a:ea typeface="Times New Roman" panose="02020603050405020304" pitchFamily="18" charset="0"/>
              </a:rPr>
              <a:t>компаній планують</a:t>
            </a:r>
          </a:p>
          <a:p>
            <a:r>
              <a:rPr lang="uk-UA" b="1" dirty="0">
                <a:solidFill>
                  <a:srgbClr val="7030A0"/>
                </a:solidFill>
                <a:ea typeface="Times New Roman" panose="02020603050405020304" pitchFamily="18" charset="0"/>
              </a:rPr>
              <a:t>розширюватись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76A89BE-5DE6-4311-817D-CBC39CC92D2D}"/>
              </a:ext>
            </a:extLst>
          </p:cNvPr>
          <p:cNvSpPr/>
          <p:nvPr/>
        </p:nvSpPr>
        <p:spPr>
          <a:xfrm>
            <a:off x="78785" y="1881647"/>
            <a:ext cx="3312099" cy="1041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</a:pPr>
            <a:r>
              <a:rPr lang="uk-UA" sz="2400" b="1" kern="0" dirty="0">
                <a:solidFill>
                  <a:srgbClr val="7030A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35 %</a:t>
            </a:r>
          </a:p>
          <a:p>
            <a:r>
              <a:rPr lang="uk-UA" dirty="0"/>
              <a:t>компаній планують</a:t>
            </a:r>
          </a:p>
          <a:p>
            <a:r>
              <a:rPr lang="uk-UA" dirty="0"/>
              <a:t>мати </a:t>
            </a:r>
            <a:r>
              <a:rPr lang="uk-UA" b="1" dirty="0">
                <a:solidFill>
                  <a:srgbClr val="7030A0"/>
                </a:solidFill>
              </a:rPr>
              <a:t>незмінну чисельність 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1AC57DBB-8C43-4166-90DF-94A34F0DEFDF}"/>
              </a:ext>
            </a:extLst>
          </p:cNvPr>
          <p:cNvSpPr/>
          <p:nvPr/>
        </p:nvSpPr>
        <p:spPr>
          <a:xfrm>
            <a:off x="3171829" y="1335160"/>
            <a:ext cx="2650836" cy="1041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</a:pPr>
            <a:r>
              <a:rPr lang="uk-UA" sz="2400" b="1" kern="0" dirty="0">
                <a:solidFill>
                  <a:srgbClr val="7030A0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15 %</a:t>
            </a:r>
          </a:p>
          <a:p>
            <a:r>
              <a:rPr lang="uk-UA" dirty="0"/>
              <a:t>компаній планують </a:t>
            </a:r>
          </a:p>
          <a:p>
            <a:r>
              <a:rPr lang="uk-UA" b="1" dirty="0">
                <a:solidFill>
                  <a:srgbClr val="7030A0"/>
                </a:solidFill>
              </a:rPr>
              <a:t>скорочення</a:t>
            </a:r>
            <a:r>
              <a:rPr lang="uk-UA" dirty="0">
                <a:solidFill>
                  <a:srgbClr val="7030A0"/>
                </a:solidFill>
              </a:rPr>
              <a:t> </a:t>
            </a:r>
            <a:r>
              <a:rPr lang="uk-UA" dirty="0"/>
              <a:t>персоналу </a:t>
            </a:r>
          </a:p>
        </p:txBody>
      </p:sp>
      <p:graphicFrame>
        <p:nvGraphicFramePr>
          <p:cNvPr id="34" name="Діаграма 33">
            <a:extLst>
              <a:ext uri="{FF2B5EF4-FFF2-40B4-BE49-F238E27FC236}">
                <a16:creationId xmlns:a16="http://schemas.microsoft.com/office/drawing/2014/main" id="{A70A351B-9D34-4CBA-AF99-341C9CFFF2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0487382"/>
              </p:ext>
            </p:extLst>
          </p:nvPr>
        </p:nvGraphicFramePr>
        <p:xfrm>
          <a:off x="6050954" y="2992675"/>
          <a:ext cx="6035040" cy="2990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6" name="Діаграма 35">
            <a:extLst>
              <a:ext uri="{FF2B5EF4-FFF2-40B4-BE49-F238E27FC236}">
                <a16:creationId xmlns:a16="http://schemas.microsoft.com/office/drawing/2014/main" id="{1A340A8B-CF5E-4A12-A8C1-6DF538C9BB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7981897"/>
              </p:ext>
            </p:extLst>
          </p:nvPr>
        </p:nvGraphicFramePr>
        <p:xfrm>
          <a:off x="6426509" y="152125"/>
          <a:ext cx="5660272" cy="2915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8" name="Діаграма 37">
            <a:extLst>
              <a:ext uri="{FF2B5EF4-FFF2-40B4-BE49-F238E27FC236}">
                <a16:creationId xmlns:a16="http://schemas.microsoft.com/office/drawing/2014/main" id="{5C1FC529-CAF8-4D03-839C-3D5097851D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7226523"/>
              </p:ext>
            </p:extLst>
          </p:nvPr>
        </p:nvGraphicFramePr>
        <p:xfrm>
          <a:off x="385365" y="3041228"/>
          <a:ext cx="5130719" cy="2821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A5D931B-EEC0-4E80-83C2-C1EE80D79E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914" y="5889171"/>
            <a:ext cx="9650172" cy="96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914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Діаграма 17">
            <a:extLst>
              <a:ext uri="{FF2B5EF4-FFF2-40B4-BE49-F238E27FC236}">
                <a16:creationId xmlns:a16="http://schemas.microsoft.com/office/drawing/2014/main" id="{2846BC1D-C10A-47B9-A926-CFFE0AAA20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6893592"/>
              </p:ext>
            </p:extLst>
          </p:nvPr>
        </p:nvGraphicFramePr>
        <p:xfrm>
          <a:off x="3781808" y="1380063"/>
          <a:ext cx="8917940" cy="3465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3160053-063D-4277-847C-51B5329DAFD0}"/>
              </a:ext>
            </a:extLst>
          </p:cNvPr>
          <p:cNvSpPr txBox="1"/>
          <p:nvPr/>
        </p:nvSpPr>
        <p:spPr>
          <a:xfrm>
            <a:off x="78785" y="80900"/>
            <a:ext cx="6800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Плинність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 персоналу </a:t>
            </a:r>
            <a:r>
              <a:rPr lang="uk-UA" b="1" dirty="0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і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 </a:t>
            </a:r>
            <a:r>
              <a:rPr lang="uk-UA" b="1" dirty="0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висока конкуренція за працівника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Lato Semibold" panose="020F0502020204030203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88FB781E-C28A-4378-8402-8B936F0DE4F7}"/>
              </a:ext>
            </a:extLst>
          </p:cNvPr>
          <p:cNvSpPr/>
          <p:nvPr/>
        </p:nvSpPr>
        <p:spPr>
          <a:xfrm>
            <a:off x="2457024" y="5852920"/>
            <a:ext cx="8540039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ru-RU" b="1" dirty="0" err="1">
                <a:solidFill>
                  <a:srgbClr val="7030A0"/>
                </a:solidFill>
              </a:rPr>
              <a:t>Конкуренція</a:t>
            </a:r>
            <a:r>
              <a:rPr lang="ru-RU" b="1" dirty="0">
                <a:solidFill>
                  <a:srgbClr val="7030A0"/>
                </a:solidFill>
              </a:rPr>
              <a:t> за </a:t>
            </a:r>
            <a:r>
              <a:rPr lang="ru-RU" b="1" dirty="0" err="1">
                <a:solidFill>
                  <a:srgbClr val="7030A0"/>
                </a:solidFill>
              </a:rPr>
              <a:t>працівника</a:t>
            </a:r>
            <a:r>
              <a:rPr lang="ru-RU" b="1" dirty="0">
                <a:solidFill>
                  <a:srgbClr val="7030A0"/>
                </a:solidFill>
              </a:rPr>
              <a:t> - </a:t>
            </a:r>
            <a:r>
              <a:rPr lang="ru-RU" b="1" dirty="0" err="1">
                <a:solidFill>
                  <a:srgbClr val="7030A0"/>
                </a:solidFill>
              </a:rPr>
              <a:t>це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питання</a:t>
            </a:r>
            <a:r>
              <a:rPr lang="ru-RU" b="1" dirty="0">
                <a:solidFill>
                  <a:srgbClr val="7030A0"/>
                </a:solidFill>
              </a:rPr>
              <a:t> не </a:t>
            </a:r>
            <a:r>
              <a:rPr lang="ru-RU" b="1" dirty="0" err="1">
                <a:solidFill>
                  <a:srgbClr val="7030A0"/>
                </a:solidFill>
              </a:rPr>
              <a:t>лише</a:t>
            </a:r>
            <a:r>
              <a:rPr lang="ru-RU" b="1" dirty="0">
                <a:solidFill>
                  <a:srgbClr val="7030A0"/>
                </a:solidFill>
              </a:rPr>
              <a:t> про </a:t>
            </a:r>
            <a:r>
              <a:rPr lang="ru-RU" b="1" dirty="0" err="1">
                <a:solidFill>
                  <a:srgbClr val="7030A0"/>
                </a:solidFill>
              </a:rPr>
              <a:t>вищий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рівень</a:t>
            </a:r>
            <a:r>
              <a:rPr lang="ru-RU" b="1" dirty="0">
                <a:solidFill>
                  <a:srgbClr val="7030A0"/>
                </a:solidFill>
              </a:rPr>
              <a:t> оплати</a:t>
            </a:r>
            <a:endParaRPr lang="uk-UA" b="1" dirty="0">
              <a:solidFill>
                <a:srgbClr val="7030A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1">
            <a:extLst>
              <a:ext uri="{FF2B5EF4-FFF2-40B4-BE49-F238E27FC236}">
                <a16:creationId xmlns:a16="http://schemas.microsoft.com/office/drawing/2014/main" id="{A2655A00-3DB7-40DB-9E4E-68CD913B8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617" y="1789664"/>
            <a:ext cx="932522" cy="93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4">
            <a:extLst>
              <a:ext uri="{FF2B5EF4-FFF2-40B4-BE49-F238E27FC236}">
                <a16:creationId xmlns:a16="http://schemas.microsoft.com/office/drawing/2014/main" id="{A4F1FAE1-327E-46CD-9ACC-17A282CC9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240" y="3359671"/>
            <a:ext cx="926820" cy="926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5">
            <a:extLst>
              <a:ext uri="{FF2B5EF4-FFF2-40B4-BE49-F238E27FC236}">
                <a16:creationId xmlns:a16="http://schemas.microsoft.com/office/drawing/2014/main" id="{C73306AA-5DB1-413A-989C-ABB965254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243" y="1749213"/>
            <a:ext cx="1048046" cy="1048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9" descr="factory gradient icon">
            <a:extLst>
              <a:ext uri="{FF2B5EF4-FFF2-40B4-BE49-F238E27FC236}">
                <a16:creationId xmlns:a16="http://schemas.microsoft.com/office/drawing/2014/main" id="{E036E214-B169-491B-827D-07E322F71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928" y="3211240"/>
            <a:ext cx="1223682" cy="122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C93D2269-81C6-448B-B249-49E472CD7859}"/>
              </a:ext>
            </a:extLst>
          </p:cNvPr>
          <p:cNvSpPr/>
          <p:nvPr/>
        </p:nvSpPr>
        <p:spPr>
          <a:xfrm>
            <a:off x="2046327" y="3972894"/>
            <a:ext cx="8213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4352C794-65AB-4879-BCFE-428CBE525080}"/>
              </a:ext>
            </a:extLst>
          </p:cNvPr>
          <p:cNvSpPr/>
          <p:nvPr/>
        </p:nvSpPr>
        <p:spPr>
          <a:xfrm>
            <a:off x="1405627" y="2806208"/>
            <a:ext cx="534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4 %</a:t>
            </a:r>
            <a:endParaRPr lang="uk-UA" dirty="0"/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8FCE477D-01C0-4755-A837-86DAC1037AB8}"/>
              </a:ext>
            </a:extLst>
          </p:cNvPr>
          <p:cNvSpPr/>
          <p:nvPr/>
        </p:nvSpPr>
        <p:spPr>
          <a:xfrm>
            <a:off x="2673937" y="2755476"/>
            <a:ext cx="6778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10 %</a:t>
            </a:r>
            <a:endParaRPr lang="uk-UA" dirty="0"/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64FCF722-F676-4EFF-BD5F-64C789A2C663}"/>
              </a:ext>
            </a:extLst>
          </p:cNvPr>
          <p:cNvSpPr/>
          <p:nvPr/>
        </p:nvSpPr>
        <p:spPr>
          <a:xfrm>
            <a:off x="1240546" y="4321273"/>
            <a:ext cx="6778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 4 %</a:t>
            </a:r>
            <a:endParaRPr lang="uk-UA" dirty="0"/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E641B86D-6EC3-40FB-ABB3-7088DD9CDF50}"/>
              </a:ext>
            </a:extLst>
          </p:cNvPr>
          <p:cNvSpPr/>
          <p:nvPr/>
        </p:nvSpPr>
        <p:spPr>
          <a:xfrm>
            <a:off x="2625828" y="4361065"/>
            <a:ext cx="6778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 5 %</a:t>
            </a:r>
            <a:endParaRPr lang="uk-UA" dirty="0"/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EC5B5176-9E99-4579-BE0B-3DD4C93AB486}"/>
              </a:ext>
            </a:extLst>
          </p:cNvPr>
          <p:cNvSpPr/>
          <p:nvPr/>
        </p:nvSpPr>
        <p:spPr>
          <a:xfrm>
            <a:off x="6571511" y="1300290"/>
            <a:ext cx="4147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Чому працівники залишають компанії?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77680157-53AD-4349-A8EE-62AD415C86CB}"/>
              </a:ext>
            </a:extLst>
          </p:cNvPr>
          <p:cNvSpPr/>
          <p:nvPr/>
        </p:nvSpPr>
        <p:spPr>
          <a:xfrm>
            <a:off x="645767" y="1190789"/>
            <a:ext cx="36225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/>
              <a:t>Плинність, % ,                                    середнє значення</a:t>
            </a:r>
            <a:endParaRPr lang="uk-UA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82D4DD7-044F-4241-98EC-6E53C67639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966" y="-20662"/>
            <a:ext cx="2459034" cy="86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20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64EF362-8089-44C9-AFF4-DA4CBEB20D29}"/>
              </a:ext>
            </a:extLst>
          </p:cNvPr>
          <p:cNvSpPr/>
          <p:nvPr/>
        </p:nvSpPr>
        <p:spPr>
          <a:xfrm>
            <a:off x="0" y="9847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Методи утримання та залучення персоналу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747040C-779D-4E0B-97AC-063F74130CF3}"/>
              </a:ext>
            </a:extLst>
          </p:cNvPr>
          <p:cNvSpPr/>
          <p:nvPr/>
        </p:nvSpPr>
        <p:spPr>
          <a:xfrm>
            <a:off x="70369" y="639198"/>
            <a:ext cx="1882588" cy="1721223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73B40DD-3F82-417C-B80A-3F22C0F7973D}"/>
              </a:ext>
            </a:extLst>
          </p:cNvPr>
          <p:cNvSpPr/>
          <p:nvPr/>
        </p:nvSpPr>
        <p:spPr>
          <a:xfrm>
            <a:off x="520746" y="1117851"/>
            <a:ext cx="13868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75</a:t>
            </a:r>
            <a:r>
              <a:rPr lang="en-US" sz="3600" b="1" dirty="0">
                <a:solidFill>
                  <a:schemeClr val="bg1"/>
                </a:solidFill>
              </a:rPr>
              <a:t> %</a:t>
            </a:r>
            <a:endParaRPr lang="uk-UA" sz="3600" dirty="0">
              <a:solidFill>
                <a:schemeClr val="bg1"/>
              </a:solidFill>
            </a:endParaRP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ABEF331B-0EAE-4B4A-8C66-5135B8FD09E2}"/>
              </a:ext>
            </a:extLst>
          </p:cNvPr>
          <p:cNvSpPr/>
          <p:nvPr/>
        </p:nvSpPr>
        <p:spPr>
          <a:xfrm>
            <a:off x="26894" y="2414227"/>
            <a:ext cx="17250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/>
              <a:t>Перегляд </a:t>
            </a:r>
          </a:p>
          <a:p>
            <a:pPr algn="ctr"/>
            <a:r>
              <a:rPr lang="uk-UA" b="1" dirty="0"/>
              <a:t>рівня</a:t>
            </a:r>
          </a:p>
          <a:p>
            <a:pPr algn="ctr"/>
            <a:r>
              <a:rPr lang="uk-UA" b="1" dirty="0"/>
              <a:t> зарплати</a:t>
            </a:r>
            <a:endParaRPr lang="uk-UA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E577F09A-F73D-4A2A-8D16-618BA9D4E27C}"/>
              </a:ext>
            </a:extLst>
          </p:cNvPr>
          <p:cNvSpPr/>
          <p:nvPr/>
        </p:nvSpPr>
        <p:spPr>
          <a:xfrm>
            <a:off x="2464487" y="874288"/>
            <a:ext cx="1480525" cy="140013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DB6CAD9E-514A-469B-9BE1-231EAA07C714}"/>
              </a:ext>
            </a:extLst>
          </p:cNvPr>
          <p:cNvSpPr/>
          <p:nvPr/>
        </p:nvSpPr>
        <p:spPr>
          <a:xfrm>
            <a:off x="2873045" y="1288173"/>
            <a:ext cx="995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</a:rPr>
              <a:t>50</a:t>
            </a:r>
            <a:r>
              <a:rPr lang="en-US" sz="2800" b="1" dirty="0">
                <a:solidFill>
                  <a:schemeClr val="bg1"/>
                </a:solidFill>
              </a:rPr>
              <a:t> %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AF85F769-D2F2-40A1-AB30-E91DC84A670F}"/>
              </a:ext>
            </a:extLst>
          </p:cNvPr>
          <p:cNvSpPr/>
          <p:nvPr/>
        </p:nvSpPr>
        <p:spPr>
          <a:xfrm>
            <a:off x="2062446" y="2401237"/>
            <a:ext cx="20703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/>
              <a:t>Навчання та </a:t>
            </a:r>
          </a:p>
          <a:p>
            <a:pPr algn="ctr"/>
            <a:r>
              <a:rPr lang="uk-UA" b="1" dirty="0"/>
              <a:t>перекваліфікація</a:t>
            </a:r>
          </a:p>
          <a:p>
            <a:pPr algn="ctr"/>
            <a:r>
              <a:rPr lang="uk-UA" b="1" dirty="0"/>
              <a:t> працівників</a:t>
            </a:r>
            <a:endParaRPr lang="uk-UA" dirty="0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3333DF4C-38C7-400B-9CC1-B22488F40D01}"/>
              </a:ext>
            </a:extLst>
          </p:cNvPr>
          <p:cNvSpPr/>
          <p:nvPr/>
        </p:nvSpPr>
        <p:spPr>
          <a:xfrm>
            <a:off x="4456542" y="988931"/>
            <a:ext cx="1339549" cy="131709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1B55A632-F767-4BA7-BED5-116A08646ADD}"/>
              </a:ext>
            </a:extLst>
          </p:cNvPr>
          <p:cNvSpPr/>
          <p:nvPr/>
        </p:nvSpPr>
        <p:spPr>
          <a:xfrm>
            <a:off x="4795309" y="1349728"/>
            <a:ext cx="10694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45</a:t>
            </a:r>
            <a:r>
              <a:rPr lang="en-US" sz="2400" b="1" dirty="0">
                <a:solidFill>
                  <a:schemeClr val="bg1"/>
                </a:solidFill>
              </a:rPr>
              <a:t> %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FB5A506C-A231-49ED-BFC1-F357B2682471}"/>
              </a:ext>
            </a:extLst>
          </p:cNvPr>
          <p:cNvSpPr/>
          <p:nvPr/>
        </p:nvSpPr>
        <p:spPr>
          <a:xfrm>
            <a:off x="4282200" y="2401237"/>
            <a:ext cx="1635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/>
              <a:t>Залучення </a:t>
            </a:r>
          </a:p>
          <a:p>
            <a:pPr algn="ctr"/>
            <a:r>
              <a:rPr lang="uk-UA" b="1" dirty="0"/>
              <a:t>кандидатів</a:t>
            </a:r>
          </a:p>
          <a:p>
            <a:pPr algn="ctr"/>
            <a:r>
              <a:rPr lang="uk-UA" b="1" dirty="0"/>
              <a:t>без досвіду</a:t>
            </a:r>
            <a:endParaRPr lang="uk-UA" dirty="0"/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EF7BC77-4BBB-43A8-BEED-FC90DFC74787}"/>
              </a:ext>
            </a:extLst>
          </p:cNvPr>
          <p:cNvSpPr/>
          <p:nvPr/>
        </p:nvSpPr>
        <p:spPr>
          <a:xfrm>
            <a:off x="6021285" y="2414227"/>
            <a:ext cx="16358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/>
              <a:t>Додаткові </a:t>
            </a:r>
          </a:p>
          <a:p>
            <a:pPr algn="ctr"/>
            <a:r>
              <a:rPr lang="uk-UA" b="1" dirty="0"/>
              <a:t>премії</a:t>
            </a:r>
            <a:r>
              <a:rPr lang="en-US" b="1" dirty="0"/>
              <a:t> / </a:t>
            </a:r>
            <a:r>
              <a:rPr lang="uk-UA" b="1" dirty="0"/>
              <a:t>бонуси</a:t>
            </a:r>
            <a:endParaRPr lang="uk-UA" dirty="0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F25D379E-0AF3-4667-82E0-E6DFE8E2A9FF}"/>
              </a:ext>
            </a:extLst>
          </p:cNvPr>
          <p:cNvSpPr/>
          <p:nvPr/>
        </p:nvSpPr>
        <p:spPr>
          <a:xfrm>
            <a:off x="6182947" y="1040620"/>
            <a:ext cx="1339549" cy="1317099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75AA326A-9913-4515-8338-6B5D72482432}"/>
              </a:ext>
            </a:extLst>
          </p:cNvPr>
          <p:cNvSpPr/>
          <p:nvPr/>
        </p:nvSpPr>
        <p:spPr>
          <a:xfrm>
            <a:off x="6561763" y="1387882"/>
            <a:ext cx="10694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45</a:t>
            </a:r>
            <a:r>
              <a:rPr lang="en-US" sz="2400" b="1" dirty="0">
                <a:solidFill>
                  <a:schemeClr val="bg1"/>
                </a:solidFill>
              </a:rPr>
              <a:t> %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58054DAE-F8FC-4959-A67A-E2D784599907}"/>
              </a:ext>
            </a:extLst>
          </p:cNvPr>
          <p:cNvSpPr/>
          <p:nvPr/>
        </p:nvSpPr>
        <p:spPr>
          <a:xfrm>
            <a:off x="8153524" y="1238204"/>
            <a:ext cx="1177670" cy="106954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A702F638-7004-45C9-BB21-4FC0F8B3BED2}"/>
              </a:ext>
            </a:extLst>
          </p:cNvPr>
          <p:cNvSpPr/>
          <p:nvPr/>
        </p:nvSpPr>
        <p:spPr>
          <a:xfrm>
            <a:off x="10111521" y="1238204"/>
            <a:ext cx="1177670" cy="106954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89A4195C-E74C-4CA2-9D9A-AE3FC7AEEFA7}"/>
              </a:ext>
            </a:extLst>
          </p:cNvPr>
          <p:cNvSpPr/>
          <p:nvPr/>
        </p:nvSpPr>
        <p:spPr>
          <a:xfrm>
            <a:off x="8384411" y="1499808"/>
            <a:ext cx="10694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35</a:t>
            </a:r>
            <a:r>
              <a:rPr lang="en-US" sz="2400" b="1" dirty="0">
                <a:solidFill>
                  <a:schemeClr val="bg1"/>
                </a:solidFill>
              </a:rPr>
              <a:t> %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4DCD0DE5-0824-43B4-9E74-B9E522113898}"/>
              </a:ext>
            </a:extLst>
          </p:cNvPr>
          <p:cNvSpPr/>
          <p:nvPr/>
        </p:nvSpPr>
        <p:spPr>
          <a:xfrm>
            <a:off x="10365621" y="1499809"/>
            <a:ext cx="10694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35</a:t>
            </a:r>
            <a:r>
              <a:rPr lang="en-US" sz="2400" b="1" dirty="0">
                <a:solidFill>
                  <a:schemeClr val="bg1"/>
                </a:solidFill>
              </a:rPr>
              <a:t> %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2951EB52-78C5-4F36-B7EC-0FB2A91D862A}"/>
              </a:ext>
            </a:extLst>
          </p:cNvPr>
          <p:cNvSpPr/>
          <p:nvPr/>
        </p:nvSpPr>
        <p:spPr>
          <a:xfrm>
            <a:off x="8054192" y="2401237"/>
            <a:ext cx="149226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/>
              <a:t>Розширення </a:t>
            </a:r>
          </a:p>
          <a:p>
            <a:pPr algn="ctr"/>
            <a:r>
              <a:rPr lang="uk-UA" b="1" dirty="0"/>
              <a:t>географії </a:t>
            </a:r>
          </a:p>
          <a:p>
            <a:pPr algn="ctr"/>
            <a:r>
              <a:rPr lang="uk-UA" b="1" dirty="0"/>
              <a:t>пошуку </a:t>
            </a:r>
          </a:p>
          <a:p>
            <a:pPr algn="ctr"/>
            <a:r>
              <a:rPr lang="uk-UA" b="1" dirty="0"/>
              <a:t>кандидатів </a:t>
            </a:r>
          </a:p>
        </p:txBody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F6F5FADD-8B05-4DAA-B791-C70F5DB6B24E}"/>
              </a:ext>
            </a:extLst>
          </p:cNvPr>
          <p:cNvSpPr/>
          <p:nvPr/>
        </p:nvSpPr>
        <p:spPr>
          <a:xfrm>
            <a:off x="9848262" y="2401237"/>
            <a:ext cx="18759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/>
              <a:t>Вітальний бонус </a:t>
            </a:r>
          </a:p>
          <a:p>
            <a:pPr algn="ctr"/>
            <a:r>
              <a:rPr lang="uk-UA" b="1" dirty="0"/>
              <a:t>для </a:t>
            </a:r>
          </a:p>
          <a:p>
            <a:pPr algn="ctr"/>
            <a:r>
              <a:rPr lang="uk-UA" b="1" dirty="0"/>
              <a:t>нових </a:t>
            </a:r>
          </a:p>
          <a:p>
            <a:pPr algn="ctr"/>
            <a:r>
              <a:rPr lang="uk-UA" b="1" dirty="0"/>
              <a:t>працівників 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091D385E-0958-48E5-B5F5-F6A9478F46D8}"/>
              </a:ext>
            </a:extLst>
          </p:cNvPr>
          <p:cNvSpPr/>
          <p:nvPr/>
        </p:nvSpPr>
        <p:spPr>
          <a:xfrm>
            <a:off x="372294" y="3779434"/>
            <a:ext cx="1097920" cy="101667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6CB09EDD-03C3-41EC-BD86-7A2A14672CCC}"/>
              </a:ext>
            </a:extLst>
          </p:cNvPr>
          <p:cNvSpPr/>
          <p:nvPr/>
        </p:nvSpPr>
        <p:spPr>
          <a:xfrm>
            <a:off x="592466" y="4056937"/>
            <a:ext cx="10694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30</a:t>
            </a:r>
            <a:r>
              <a:rPr lang="en-US" sz="2400" b="1" dirty="0">
                <a:solidFill>
                  <a:schemeClr val="bg1"/>
                </a:solidFill>
              </a:rPr>
              <a:t> %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5467408F-770E-48A0-99B3-35DEF3317D7F}"/>
              </a:ext>
            </a:extLst>
          </p:cNvPr>
          <p:cNvSpPr/>
          <p:nvPr/>
        </p:nvSpPr>
        <p:spPr>
          <a:xfrm>
            <a:off x="-81075" y="4915843"/>
            <a:ext cx="18265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/>
              <a:t>Зміна вимог </a:t>
            </a:r>
          </a:p>
          <a:p>
            <a:pPr algn="ctr"/>
            <a:r>
              <a:rPr lang="uk-UA" b="1" dirty="0"/>
              <a:t>   до кандидатів 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042EA588-23EF-491D-AA90-29870CB0DF8D}"/>
              </a:ext>
            </a:extLst>
          </p:cNvPr>
          <p:cNvSpPr/>
          <p:nvPr/>
        </p:nvSpPr>
        <p:spPr>
          <a:xfrm>
            <a:off x="2172997" y="3824259"/>
            <a:ext cx="1097920" cy="101667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DC0A5836-E007-4978-AC33-E9A5E75B8F2A}"/>
              </a:ext>
            </a:extLst>
          </p:cNvPr>
          <p:cNvSpPr/>
          <p:nvPr/>
        </p:nvSpPr>
        <p:spPr>
          <a:xfrm>
            <a:off x="2355932" y="4074865"/>
            <a:ext cx="10694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30</a:t>
            </a:r>
            <a:r>
              <a:rPr lang="en-US" sz="2400" b="1" dirty="0">
                <a:solidFill>
                  <a:schemeClr val="bg1"/>
                </a:solidFill>
              </a:rPr>
              <a:t> %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7E605DDD-4F2F-4A7E-B760-7BFF122A7457}"/>
              </a:ext>
            </a:extLst>
          </p:cNvPr>
          <p:cNvSpPr/>
          <p:nvPr/>
        </p:nvSpPr>
        <p:spPr>
          <a:xfrm>
            <a:off x="1926147" y="4906868"/>
            <a:ext cx="147675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/>
              <a:t>Залучення</a:t>
            </a:r>
          </a:p>
          <a:p>
            <a:pPr algn="ctr"/>
            <a:r>
              <a:rPr lang="uk-UA" b="1" dirty="0"/>
              <a:t> працівників </a:t>
            </a:r>
          </a:p>
          <a:p>
            <a:pPr algn="ctr"/>
            <a:r>
              <a:rPr lang="uk-UA" b="1" dirty="0"/>
              <a:t>старших </a:t>
            </a:r>
          </a:p>
          <a:p>
            <a:pPr algn="ctr"/>
            <a:r>
              <a:rPr lang="uk-UA" b="1" dirty="0"/>
              <a:t>вікових груп </a:t>
            </a: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015246F4-E46C-40DA-8990-5FEC7A95970D}"/>
              </a:ext>
            </a:extLst>
          </p:cNvPr>
          <p:cNvSpPr/>
          <p:nvPr/>
        </p:nvSpPr>
        <p:spPr>
          <a:xfrm>
            <a:off x="4049122" y="3858444"/>
            <a:ext cx="998000" cy="92333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8" name="Прямокутник 47">
            <a:extLst>
              <a:ext uri="{FF2B5EF4-FFF2-40B4-BE49-F238E27FC236}">
                <a16:creationId xmlns:a16="http://schemas.microsoft.com/office/drawing/2014/main" id="{1D25B014-EB32-4E45-8B5D-B7948236CC28}"/>
              </a:ext>
            </a:extLst>
          </p:cNvPr>
          <p:cNvSpPr/>
          <p:nvPr/>
        </p:nvSpPr>
        <p:spPr>
          <a:xfrm>
            <a:off x="4259315" y="4074865"/>
            <a:ext cx="106949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200" b="1" dirty="0">
                <a:solidFill>
                  <a:schemeClr val="bg1"/>
                </a:solidFill>
              </a:rPr>
              <a:t>25</a:t>
            </a:r>
            <a:r>
              <a:rPr lang="en-US" sz="2200" b="1" dirty="0">
                <a:solidFill>
                  <a:schemeClr val="bg1"/>
                </a:solidFill>
              </a:rPr>
              <a:t> %</a:t>
            </a:r>
            <a:endParaRPr lang="uk-UA" sz="2200" dirty="0">
              <a:solidFill>
                <a:schemeClr val="bg1"/>
              </a:solidFill>
            </a:endParaRPr>
          </a:p>
        </p:txBody>
      </p:sp>
      <p:sp>
        <p:nvSpPr>
          <p:cNvPr id="49" name="Прямокутник 48">
            <a:extLst>
              <a:ext uri="{FF2B5EF4-FFF2-40B4-BE49-F238E27FC236}">
                <a16:creationId xmlns:a16="http://schemas.microsoft.com/office/drawing/2014/main" id="{A1753EB3-4802-400C-9EBD-D7CD28145DF3}"/>
              </a:ext>
            </a:extLst>
          </p:cNvPr>
          <p:cNvSpPr/>
          <p:nvPr/>
        </p:nvSpPr>
        <p:spPr>
          <a:xfrm>
            <a:off x="3870209" y="4942728"/>
            <a:ext cx="14586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 err="1"/>
              <a:t>Реферальна</a:t>
            </a:r>
            <a:r>
              <a:rPr lang="uk-UA" b="1" dirty="0"/>
              <a:t> </a:t>
            </a:r>
          </a:p>
          <a:p>
            <a:pPr algn="ctr"/>
            <a:r>
              <a:rPr lang="uk-UA" b="1" dirty="0"/>
              <a:t>програма </a:t>
            </a: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2768BA6F-42B6-4DB1-90B6-4FAC506825DA}"/>
              </a:ext>
            </a:extLst>
          </p:cNvPr>
          <p:cNvSpPr/>
          <p:nvPr/>
        </p:nvSpPr>
        <p:spPr>
          <a:xfrm>
            <a:off x="6169620" y="4039943"/>
            <a:ext cx="778088" cy="71939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993AD26D-63B3-45AA-A823-0D348D732F70}"/>
              </a:ext>
            </a:extLst>
          </p:cNvPr>
          <p:cNvSpPr/>
          <p:nvPr/>
        </p:nvSpPr>
        <p:spPr>
          <a:xfrm>
            <a:off x="10377810" y="4101761"/>
            <a:ext cx="778088" cy="71939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FF97CEEB-72C0-46E8-B661-4DF046A47C0D}"/>
              </a:ext>
            </a:extLst>
          </p:cNvPr>
          <p:cNvSpPr/>
          <p:nvPr/>
        </p:nvSpPr>
        <p:spPr>
          <a:xfrm>
            <a:off x="8212792" y="4062380"/>
            <a:ext cx="778088" cy="71939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6" name="Прямокутник 55">
            <a:extLst>
              <a:ext uri="{FF2B5EF4-FFF2-40B4-BE49-F238E27FC236}">
                <a16:creationId xmlns:a16="http://schemas.microsoft.com/office/drawing/2014/main" id="{E93EA289-3C9E-4B85-9FB7-49D677B2C06B}"/>
              </a:ext>
            </a:extLst>
          </p:cNvPr>
          <p:cNvSpPr/>
          <p:nvPr/>
        </p:nvSpPr>
        <p:spPr>
          <a:xfrm>
            <a:off x="5901328" y="4942728"/>
            <a:ext cx="129715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Активніше </a:t>
            </a:r>
          </a:p>
          <a:p>
            <a:r>
              <a:rPr lang="uk-UA" b="1" dirty="0"/>
              <a:t>залучення </a:t>
            </a:r>
          </a:p>
          <a:p>
            <a:r>
              <a:rPr lang="uk-UA" b="1" dirty="0"/>
              <a:t>ветеранів</a:t>
            </a:r>
          </a:p>
        </p:txBody>
      </p:sp>
      <p:sp>
        <p:nvSpPr>
          <p:cNvPr id="57" name="Прямокутник 56">
            <a:extLst>
              <a:ext uri="{FF2B5EF4-FFF2-40B4-BE49-F238E27FC236}">
                <a16:creationId xmlns:a16="http://schemas.microsoft.com/office/drawing/2014/main" id="{75908CB3-E740-4C86-931D-807D2F4CF60E}"/>
              </a:ext>
            </a:extLst>
          </p:cNvPr>
          <p:cNvSpPr/>
          <p:nvPr/>
        </p:nvSpPr>
        <p:spPr>
          <a:xfrm>
            <a:off x="7637358" y="4991591"/>
            <a:ext cx="2167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/>
              <a:t>Гнучкий графік /</a:t>
            </a:r>
          </a:p>
          <a:p>
            <a:pPr algn="ctr"/>
            <a:r>
              <a:rPr lang="uk-UA" b="1" dirty="0"/>
              <a:t> зміна умов роботи </a:t>
            </a:r>
          </a:p>
        </p:txBody>
      </p:sp>
      <p:sp>
        <p:nvSpPr>
          <p:cNvPr id="58" name="Прямокутник 57">
            <a:extLst>
              <a:ext uri="{FF2B5EF4-FFF2-40B4-BE49-F238E27FC236}">
                <a16:creationId xmlns:a16="http://schemas.microsoft.com/office/drawing/2014/main" id="{D2B97B6E-833D-4510-B206-9164F9195C6B}"/>
              </a:ext>
            </a:extLst>
          </p:cNvPr>
          <p:cNvSpPr/>
          <p:nvPr/>
        </p:nvSpPr>
        <p:spPr>
          <a:xfrm>
            <a:off x="10311640" y="4994293"/>
            <a:ext cx="11951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/>
              <a:t>Зміна </a:t>
            </a:r>
          </a:p>
          <a:p>
            <a:pPr algn="ctr"/>
            <a:r>
              <a:rPr lang="uk-UA" b="1" dirty="0" err="1"/>
              <a:t>соцпакету</a:t>
            </a:r>
            <a:endParaRPr lang="uk-UA" b="1" dirty="0"/>
          </a:p>
        </p:txBody>
      </p:sp>
      <p:sp>
        <p:nvSpPr>
          <p:cNvPr id="59" name="Прямокутник 58">
            <a:extLst>
              <a:ext uri="{FF2B5EF4-FFF2-40B4-BE49-F238E27FC236}">
                <a16:creationId xmlns:a16="http://schemas.microsoft.com/office/drawing/2014/main" id="{08023E23-F12C-4E25-8A54-0460353F78E9}"/>
              </a:ext>
            </a:extLst>
          </p:cNvPr>
          <p:cNvSpPr/>
          <p:nvPr/>
        </p:nvSpPr>
        <p:spPr>
          <a:xfrm>
            <a:off x="6254667" y="4194185"/>
            <a:ext cx="10694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chemeClr val="bg1"/>
                </a:solidFill>
              </a:rPr>
              <a:t>15</a:t>
            </a:r>
            <a:r>
              <a:rPr lang="en-US" sz="2000" b="1" dirty="0">
                <a:solidFill>
                  <a:schemeClr val="bg1"/>
                </a:solidFill>
              </a:rPr>
              <a:t> %</a:t>
            </a:r>
            <a:endParaRPr lang="uk-UA" sz="2000" dirty="0">
              <a:solidFill>
                <a:schemeClr val="bg1"/>
              </a:solidFill>
            </a:endParaRPr>
          </a:p>
        </p:txBody>
      </p:sp>
      <p:sp>
        <p:nvSpPr>
          <p:cNvPr id="63" name="Прямокутник 62">
            <a:extLst>
              <a:ext uri="{FF2B5EF4-FFF2-40B4-BE49-F238E27FC236}">
                <a16:creationId xmlns:a16="http://schemas.microsoft.com/office/drawing/2014/main" id="{4B9EBC59-8944-4FF5-A913-673FC7A6F0FA}"/>
              </a:ext>
            </a:extLst>
          </p:cNvPr>
          <p:cNvSpPr/>
          <p:nvPr/>
        </p:nvSpPr>
        <p:spPr>
          <a:xfrm>
            <a:off x="8291426" y="4163316"/>
            <a:ext cx="10694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chemeClr val="bg1"/>
                </a:solidFill>
              </a:rPr>
              <a:t>15</a:t>
            </a:r>
            <a:r>
              <a:rPr lang="en-US" sz="2000" b="1" dirty="0">
                <a:solidFill>
                  <a:schemeClr val="bg1"/>
                </a:solidFill>
              </a:rPr>
              <a:t> %</a:t>
            </a:r>
            <a:endParaRPr lang="uk-UA" sz="2000" dirty="0">
              <a:solidFill>
                <a:schemeClr val="bg1"/>
              </a:solidFill>
            </a:endParaRPr>
          </a:p>
        </p:txBody>
      </p:sp>
      <p:sp>
        <p:nvSpPr>
          <p:cNvPr id="64" name="Прямокутник 63">
            <a:extLst>
              <a:ext uri="{FF2B5EF4-FFF2-40B4-BE49-F238E27FC236}">
                <a16:creationId xmlns:a16="http://schemas.microsoft.com/office/drawing/2014/main" id="{3A6AB988-91E0-4FBA-91F4-79478E26D267}"/>
              </a:ext>
            </a:extLst>
          </p:cNvPr>
          <p:cNvSpPr/>
          <p:nvPr/>
        </p:nvSpPr>
        <p:spPr>
          <a:xfrm>
            <a:off x="10476869" y="4261403"/>
            <a:ext cx="10694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chemeClr val="bg1"/>
                </a:solidFill>
              </a:rPr>
              <a:t>15</a:t>
            </a:r>
            <a:r>
              <a:rPr lang="en-US" sz="2000" b="1" dirty="0">
                <a:solidFill>
                  <a:schemeClr val="bg1"/>
                </a:solidFill>
              </a:rPr>
              <a:t> %</a:t>
            </a:r>
            <a:endParaRPr lang="uk-UA" sz="2000" dirty="0">
              <a:solidFill>
                <a:schemeClr val="bg1"/>
              </a:solidFill>
            </a:endParaRPr>
          </a:p>
        </p:txBody>
      </p:sp>
      <p:sp>
        <p:nvSpPr>
          <p:cNvPr id="65" name="Прямокутник 64">
            <a:extLst>
              <a:ext uri="{FF2B5EF4-FFF2-40B4-BE49-F238E27FC236}">
                <a16:creationId xmlns:a16="http://schemas.microsoft.com/office/drawing/2014/main" id="{9495E410-D172-47A3-92A2-8E87C9A0A529}"/>
              </a:ext>
            </a:extLst>
          </p:cNvPr>
          <p:cNvSpPr/>
          <p:nvPr/>
        </p:nvSpPr>
        <p:spPr>
          <a:xfrm>
            <a:off x="2816813" y="6228705"/>
            <a:ext cx="70314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7030A0"/>
                </a:solidFill>
              </a:rPr>
              <a:t>Компанії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розширюють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поняття</a:t>
            </a:r>
            <a:r>
              <a:rPr lang="ru-RU" b="1" dirty="0">
                <a:solidFill>
                  <a:srgbClr val="7030A0"/>
                </a:solidFill>
              </a:rPr>
              <a:t> «</a:t>
            </a:r>
            <a:r>
              <a:rPr lang="ru-RU" b="1" dirty="0" err="1">
                <a:solidFill>
                  <a:srgbClr val="7030A0"/>
                </a:solidFill>
              </a:rPr>
              <a:t>відповідний</a:t>
            </a:r>
            <a:r>
              <a:rPr lang="ru-RU" b="1" dirty="0">
                <a:solidFill>
                  <a:srgbClr val="7030A0"/>
                </a:solidFill>
              </a:rPr>
              <a:t> кандидат»</a:t>
            </a:r>
            <a:endParaRPr lang="uk-UA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42F529E0-7177-458D-899A-A18E52CE5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966" y="-20662"/>
            <a:ext cx="2459034" cy="86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63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0736376-005D-42EF-98C8-8E56C7DC30AF}"/>
              </a:ext>
            </a:extLst>
          </p:cNvPr>
          <p:cNvSpPr txBox="1"/>
          <p:nvPr/>
        </p:nvSpPr>
        <p:spPr>
          <a:xfrm>
            <a:off x="78785" y="80900"/>
            <a:ext cx="7645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Перегляд зарплати – системний інструмент утримання персоналу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Lato Semibold" panose="020F0502020204030203"/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406ECAC-AC9C-4518-930D-D8E35DBC2913}"/>
              </a:ext>
            </a:extLst>
          </p:cNvPr>
          <p:cNvSpPr/>
          <p:nvPr/>
        </p:nvSpPr>
        <p:spPr>
          <a:xfrm>
            <a:off x="319580" y="963766"/>
            <a:ext cx="319023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7030A0"/>
                </a:solidFill>
              </a:rPr>
              <a:t>95 % компаній </a:t>
            </a:r>
            <a:r>
              <a:rPr lang="uk-UA" b="1" dirty="0"/>
              <a:t>переглянуть  оплату в 2026 році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35448E8-0388-4FC2-85B4-5CDE6E502FAC}"/>
              </a:ext>
            </a:extLst>
          </p:cNvPr>
          <p:cNvSpPr/>
          <p:nvPr/>
        </p:nvSpPr>
        <p:spPr>
          <a:xfrm>
            <a:off x="-415577" y="1982929"/>
            <a:ext cx="501985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7030A0"/>
                </a:solidFill>
              </a:rPr>
              <a:t>85 %  компаній </a:t>
            </a:r>
            <a:r>
              <a:rPr lang="uk-UA" b="1" dirty="0"/>
              <a:t>переглядатимуть </a:t>
            </a:r>
          </a:p>
          <a:p>
            <a:r>
              <a:rPr lang="uk-UA" b="1" dirty="0"/>
              <a:t>             оплату в 2027 році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91D1712-7631-495D-9F27-0388EF39E8F6}"/>
              </a:ext>
            </a:extLst>
          </p:cNvPr>
          <p:cNvSpPr/>
          <p:nvPr/>
        </p:nvSpPr>
        <p:spPr>
          <a:xfrm>
            <a:off x="4775200" y="1059313"/>
            <a:ext cx="7416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buClr>
                <a:srgbClr val="FFC000"/>
              </a:buClr>
              <a:buSzPts val="1200"/>
            </a:pPr>
            <a:r>
              <a:rPr lang="uk-UA" b="1" dirty="0">
                <a:solidFill>
                  <a:srgbClr val="7030A0"/>
                </a:solidFill>
              </a:rPr>
              <a:t>60 %    </a:t>
            </a:r>
            <a:r>
              <a:rPr lang="uk-UA" dirty="0"/>
              <a:t>планово переглядають зарплату один раз на рік </a:t>
            </a:r>
          </a:p>
          <a:p>
            <a:pPr lvl="0">
              <a:spcAft>
                <a:spcPts val="0"/>
              </a:spcAft>
              <a:buClr>
                <a:srgbClr val="FFC000"/>
              </a:buClr>
              <a:buSzPts val="1200"/>
            </a:pPr>
            <a:endParaRPr lang="uk-UA" dirty="0"/>
          </a:p>
          <a:p>
            <a:pPr>
              <a:buClr>
                <a:srgbClr val="FFC000"/>
              </a:buClr>
              <a:buSzPts val="1200"/>
            </a:pPr>
            <a:r>
              <a:rPr lang="uk-UA" b="1" dirty="0">
                <a:solidFill>
                  <a:srgbClr val="7030A0"/>
                </a:solidFill>
              </a:rPr>
              <a:t>40 %    </a:t>
            </a:r>
            <a:r>
              <a:rPr lang="uk-UA" dirty="0"/>
              <a:t>здійснюють додатковий точковий перегляд декілька разів на рік</a:t>
            </a:r>
          </a:p>
          <a:p>
            <a:pPr>
              <a:buClr>
                <a:srgbClr val="FFC000"/>
              </a:buClr>
              <a:buSzPts val="1200"/>
            </a:pPr>
            <a:endParaRPr lang="uk-UA" dirty="0"/>
          </a:p>
          <a:p>
            <a:pPr lvl="0">
              <a:spcAft>
                <a:spcPts val="0"/>
              </a:spcAft>
              <a:buClr>
                <a:srgbClr val="FFC000"/>
              </a:buClr>
              <a:buSzPts val="1200"/>
            </a:pPr>
            <a:r>
              <a:rPr lang="uk-UA" b="1" dirty="0">
                <a:solidFill>
                  <a:srgbClr val="7030A0"/>
                </a:solidFill>
              </a:rPr>
              <a:t>59 %    </a:t>
            </a:r>
            <a:r>
              <a:rPr lang="uk-UA" dirty="0"/>
              <a:t>мають запланований перегляд на січень, а </a:t>
            </a:r>
            <a:r>
              <a:rPr lang="uk-UA" b="1" dirty="0">
                <a:solidFill>
                  <a:srgbClr val="7030A0"/>
                </a:solidFill>
              </a:rPr>
              <a:t>41 % </a:t>
            </a:r>
            <a:r>
              <a:rPr lang="uk-UA" dirty="0"/>
              <a:t>- на квітень</a:t>
            </a:r>
            <a:endParaRPr lang="uk-UA" b="1" dirty="0"/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D28616D-8CDD-4E82-A3D7-B6447DCCE8E2}"/>
              </a:ext>
            </a:extLst>
          </p:cNvPr>
          <p:cNvSpPr/>
          <p:nvPr/>
        </p:nvSpPr>
        <p:spPr>
          <a:xfrm>
            <a:off x="-113290" y="5286348"/>
            <a:ext cx="121231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До квітня 2027 році базові зарплати всіх категорій працівників зростатимуть дещо більшими темпами, ніж у 2025 – 2026,</a:t>
            </a:r>
          </a:p>
          <a:p>
            <a:pPr algn="ctr"/>
            <a:r>
              <a:rPr lang="uk-UA" b="1" dirty="0">
                <a:solidFill>
                  <a:srgbClr val="7030A0"/>
                </a:solidFill>
              </a:rPr>
              <a:t>менеджери та спеціалісти - в середньому підняття  до 12 %, а для робітників - до 15 %</a:t>
            </a:r>
            <a:br>
              <a:rPr lang="uk-UA" b="1" dirty="0">
                <a:solidFill>
                  <a:srgbClr val="7030A0"/>
                </a:solidFill>
              </a:rPr>
            </a:br>
            <a:br>
              <a:rPr lang="uk-UA" b="1" dirty="0">
                <a:solidFill>
                  <a:srgbClr val="7030A0"/>
                </a:solidFill>
              </a:rPr>
            </a:br>
            <a:r>
              <a:rPr lang="ru-RU" dirty="0" err="1">
                <a:solidFill>
                  <a:srgbClr val="7030A0"/>
                </a:solidFill>
              </a:rPr>
              <a:t>Зростання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основної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зарплати</a:t>
            </a:r>
            <a:r>
              <a:rPr lang="ru-RU" dirty="0">
                <a:solidFill>
                  <a:srgbClr val="7030A0"/>
                </a:solidFill>
              </a:rPr>
              <a:t> для </a:t>
            </a:r>
            <a:r>
              <a:rPr lang="ru-RU" dirty="0" err="1">
                <a:solidFill>
                  <a:srgbClr val="7030A0"/>
                </a:solidFill>
              </a:rPr>
              <a:t>робітників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планує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b="1" dirty="0">
                <a:solidFill>
                  <a:srgbClr val="7030A0"/>
                </a:solidFill>
              </a:rPr>
              <a:t>85 % </a:t>
            </a:r>
            <a:r>
              <a:rPr lang="ru-RU" b="1" dirty="0" err="1">
                <a:solidFill>
                  <a:srgbClr val="7030A0"/>
                </a:solidFill>
              </a:rPr>
              <a:t>компаній</a:t>
            </a:r>
            <a:r>
              <a:rPr lang="ru-RU" b="1" dirty="0">
                <a:solidFill>
                  <a:srgbClr val="7030A0"/>
                </a:solidFill>
              </a:rPr>
              <a:t>,                                                                                                                        </a:t>
            </a:r>
            <a:r>
              <a:rPr lang="ru-RU" b="1" dirty="0" err="1">
                <a:solidFill>
                  <a:srgbClr val="7030A0"/>
                </a:solidFill>
              </a:rPr>
              <a:t>тоді</a:t>
            </a:r>
            <a:r>
              <a:rPr lang="ru-RU" b="1" dirty="0">
                <a:solidFill>
                  <a:srgbClr val="7030A0"/>
                </a:solidFill>
              </a:rPr>
              <a:t> як для </a:t>
            </a:r>
            <a:r>
              <a:rPr lang="ru-RU" b="1" dirty="0" err="1">
                <a:solidFill>
                  <a:srgbClr val="7030A0"/>
                </a:solidFill>
              </a:rPr>
              <a:t>менеджерів</a:t>
            </a:r>
            <a:r>
              <a:rPr lang="ru-RU" b="1" dirty="0">
                <a:solidFill>
                  <a:srgbClr val="7030A0"/>
                </a:solidFill>
              </a:rPr>
              <a:t> –  </a:t>
            </a:r>
            <a:r>
              <a:rPr lang="uk-UA" b="1" dirty="0">
                <a:solidFill>
                  <a:srgbClr val="7030A0"/>
                </a:solidFill>
              </a:rPr>
              <a:t>лише 65 %.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AB19381-4E34-4971-9CE2-67420A6E1980}"/>
              </a:ext>
            </a:extLst>
          </p:cNvPr>
          <p:cNvSpPr/>
          <p:nvPr/>
        </p:nvSpPr>
        <p:spPr>
          <a:xfrm>
            <a:off x="3233084" y="2845207"/>
            <a:ext cx="3990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latin typeface="Roboto"/>
                <a:ea typeface="Times New Roman" panose="02020603050405020304" pitchFamily="18" charset="0"/>
                <a:cs typeface="Calibri" panose="020F0502020204030204" pitchFamily="34" charset="0"/>
              </a:rPr>
              <a:t>Підстави для перегляду зарплат </a:t>
            </a:r>
            <a:endParaRPr lang="uk-UA" dirty="0"/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3556EDA8-26C1-410C-AFA1-283FF2739CE7}"/>
              </a:ext>
            </a:extLst>
          </p:cNvPr>
          <p:cNvSpPr/>
          <p:nvPr/>
        </p:nvSpPr>
        <p:spPr>
          <a:xfrm>
            <a:off x="415899" y="3497852"/>
            <a:ext cx="723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7030A0"/>
                </a:solidFill>
              </a:rPr>
              <a:t>85 %</a:t>
            </a:r>
            <a:endParaRPr lang="uk-UA" b="1" dirty="0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5837359B-E161-45F5-8EDF-6DF2591F241F}"/>
              </a:ext>
            </a:extLst>
          </p:cNvPr>
          <p:cNvSpPr/>
          <p:nvPr/>
        </p:nvSpPr>
        <p:spPr>
          <a:xfrm>
            <a:off x="8268346" y="3488404"/>
            <a:ext cx="723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7030A0"/>
                </a:solidFill>
              </a:rPr>
              <a:t>35 %</a:t>
            </a:r>
            <a:endParaRPr lang="uk-UA" b="1" dirty="0"/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877827F-2C69-4DCF-9E21-4A82ABD4FA48}"/>
              </a:ext>
            </a:extLst>
          </p:cNvPr>
          <p:cNvSpPr/>
          <p:nvPr/>
        </p:nvSpPr>
        <p:spPr>
          <a:xfrm>
            <a:off x="10009380" y="3508696"/>
            <a:ext cx="1526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7030A0"/>
                </a:solidFill>
              </a:rPr>
              <a:t>20 % </a:t>
            </a:r>
            <a:r>
              <a:rPr lang="uk-UA" sz="2000" b="1" dirty="0">
                <a:solidFill>
                  <a:srgbClr val="FFC000"/>
                </a:solidFill>
              </a:rPr>
              <a:t>( 48%)</a:t>
            </a:r>
            <a:endParaRPr lang="uk-UA" b="1" dirty="0">
              <a:solidFill>
                <a:srgbClr val="FFC000"/>
              </a:solidFill>
            </a:endParaRP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530260E-A6C7-44F4-AD74-94201B07614F}"/>
              </a:ext>
            </a:extLst>
          </p:cNvPr>
          <p:cNvSpPr/>
          <p:nvPr/>
        </p:nvSpPr>
        <p:spPr>
          <a:xfrm>
            <a:off x="1914699" y="3511385"/>
            <a:ext cx="723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7030A0"/>
                </a:solidFill>
              </a:rPr>
              <a:t>60 %</a:t>
            </a:r>
            <a:endParaRPr lang="uk-UA" b="1" dirty="0"/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290CEBEC-BE85-4DE1-99DB-F471899AD5A7}"/>
              </a:ext>
            </a:extLst>
          </p:cNvPr>
          <p:cNvSpPr/>
          <p:nvPr/>
        </p:nvSpPr>
        <p:spPr>
          <a:xfrm>
            <a:off x="4761215" y="3508696"/>
            <a:ext cx="13697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7030A0"/>
                </a:solidFill>
              </a:rPr>
              <a:t>51 % </a:t>
            </a:r>
            <a:r>
              <a:rPr lang="uk-UA" sz="2000" b="1" dirty="0">
                <a:solidFill>
                  <a:srgbClr val="FFC000"/>
                </a:solidFill>
              </a:rPr>
              <a:t>(15%)</a:t>
            </a:r>
            <a:endParaRPr lang="uk-UA" b="1" dirty="0">
              <a:solidFill>
                <a:srgbClr val="FFC000"/>
              </a:solidFill>
            </a:endParaRP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25C14E37-64C3-419A-A83E-3C41A0A3BFA3}"/>
              </a:ext>
            </a:extLst>
          </p:cNvPr>
          <p:cNvSpPr/>
          <p:nvPr/>
        </p:nvSpPr>
        <p:spPr>
          <a:xfrm>
            <a:off x="78785" y="3854930"/>
            <a:ext cx="139814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/>
              <a:t>Утримання</a:t>
            </a:r>
          </a:p>
          <a:p>
            <a:pPr algn="ctr"/>
            <a:r>
              <a:rPr lang="uk-UA" dirty="0"/>
              <a:t> існуючих</a:t>
            </a:r>
          </a:p>
          <a:p>
            <a:pPr algn="ctr"/>
            <a:r>
              <a:rPr lang="uk-UA" dirty="0"/>
              <a:t> працівників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E4BF77DE-5851-48AC-B1D4-595C10341C03}"/>
              </a:ext>
            </a:extLst>
          </p:cNvPr>
          <p:cNvSpPr/>
          <p:nvPr/>
        </p:nvSpPr>
        <p:spPr>
          <a:xfrm>
            <a:off x="1644911" y="3890675"/>
            <a:ext cx="126348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/>
              <a:t>Офіційний </a:t>
            </a:r>
          </a:p>
          <a:p>
            <a:pPr algn="ctr"/>
            <a:r>
              <a:rPr lang="uk-UA" dirty="0"/>
              <a:t>рівень</a:t>
            </a:r>
          </a:p>
          <a:p>
            <a:pPr algn="ctr"/>
            <a:r>
              <a:rPr lang="uk-UA" dirty="0"/>
              <a:t> інфляції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AD6D2E2B-413D-4C06-B5F5-8C2D976DF699}"/>
              </a:ext>
            </a:extLst>
          </p:cNvPr>
          <p:cNvSpPr/>
          <p:nvPr/>
        </p:nvSpPr>
        <p:spPr>
          <a:xfrm>
            <a:off x="3226466" y="3885765"/>
            <a:ext cx="109869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/>
              <a:t>Політика </a:t>
            </a:r>
          </a:p>
          <a:p>
            <a:pPr algn="ctr"/>
            <a:r>
              <a:rPr lang="uk-UA" dirty="0"/>
              <a:t>зарплат </a:t>
            </a:r>
          </a:p>
          <a:p>
            <a:pPr algn="ctr"/>
            <a:r>
              <a:rPr lang="uk-UA" dirty="0"/>
              <a:t>інших </a:t>
            </a:r>
          </a:p>
          <a:p>
            <a:pPr algn="ctr"/>
            <a:r>
              <a:rPr lang="uk-UA" dirty="0"/>
              <a:t>компаній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75B66350-FE75-496B-9DFA-1E6B2DBBE10D}"/>
              </a:ext>
            </a:extLst>
          </p:cNvPr>
          <p:cNvSpPr/>
          <p:nvPr/>
        </p:nvSpPr>
        <p:spPr>
          <a:xfrm>
            <a:off x="9700674" y="3880183"/>
            <a:ext cx="152605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/>
              <a:t>Індивідуальні</a:t>
            </a:r>
          </a:p>
          <a:p>
            <a:pPr algn="ctr"/>
            <a:r>
              <a:rPr lang="uk-UA" dirty="0"/>
              <a:t> досягнення </a:t>
            </a:r>
          </a:p>
          <a:p>
            <a:pPr algn="ctr"/>
            <a:r>
              <a:rPr lang="uk-UA" dirty="0"/>
              <a:t>працівників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D254B49A-D7D7-4475-9AE5-0D70A85BBF92}"/>
              </a:ext>
            </a:extLst>
          </p:cNvPr>
          <p:cNvSpPr/>
          <p:nvPr/>
        </p:nvSpPr>
        <p:spPr>
          <a:xfrm>
            <a:off x="7988905" y="3858401"/>
            <a:ext cx="138050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/>
              <a:t>Зменшення </a:t>
            </a:r>
          </a:p>
          <a:p>
            <a:pPr algn="ctr"/>
            <a:r>
              <a:rPr lang="uk-UA" dirty="0"/>
              <a:t>ринку </a:t>
            </a:r>
          </a:p>
          <a:p>
            <a:pPr algn="ctr"/>
            <a:r>
              <a:rPr lang="uk-UA" dirty="0"/>
              <a:t>кандидатів 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6354DFAA-36DA-4077-B9CF-D7D2A83EFBB4}"/>
              </a:ext>
            </a:extLst>
          </p:cNvPr>
          <p:cNvSpPr/>
          <p:nvPr/>
        </p:nvSpPr>
        <p:spPr>
          <a:xfrm>
            <a:off x="6537917" y="3523105"/>
            <a:ext cx="1516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7030A0"/>
                </a:solidFill>
              </a:rPr>
              <a:t>45 % </a:t>
            </a:r>
            <a:r>
              <a:rPr lang="uk-UA" sz="2000" b="1" dirty="0">
                <a:solidFill>
                  <a:srgbClr val="FFC000"/>
                </a:solidFill>
              </a:rPr>
              <a:t>(24 %)</a:t>
            </a:r>
            <a:endParaRPr lang="uk-UA" b="1" dirty="0">
              <a:solidFill>
                <a:srgbClr val="FFC000"/>
              </a:solidFill>
            </a:endParaRP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EF5EE0ED-9612-41E0-93D7-F1326BFC684D}"/>
              </a:ext>
            </a:extLst>
          </p:cNvPr>
          <p:cNvSpPr/>
          <p:nvPr/>
        </p:nvSpPr>
        <p:spPr>
          <a:xfrm>
            <a:off x="6259037" y="3951574"/>
            <a:ext cx="15247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/>
              <a:t>Економічне</a:t>
            </a:r>
          </a:p>
          <a:p>
            <a:pPr algn="ctr"/>
            <a:r>
              <a:rPr lang="uk-UA" dirty="0"/>
              <a:t> бронювання 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667F3E8E-54B4-4FE8-9C2E-FEBDD7F4232E}"/>
              </a:ext>
            </a:extLst>
          </p:cNvPr>
          <p:cNvSpPr/>
          <p:nvPr/>
        </p:nvSpPr>
        <p:spPr>
          <a:xfrm>
            <a:off x="3494391" y="3522900"/>
            <a:ext cx="723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7030A0"/>
                </a:solidFill>
              </a:rPr>
              <a:t>55 %</a:t>
            </a:r>
            <a:endParaRPr lang="uk-UA" b="1" dirty="0"/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B2A3D899-535F-450E-8607-7BC7465CC8E2}"/>
              </a:ext>
            </a:extLst>
          </p:cNvPr>
          <p:cNvSpPr/>
          <p:nvPr/>
        </p:nvSpPr>
        <p:spPr>
          <a:xfrm>
            <a:off x="4424102" y="3857183"/>
            <a:ext cx="13981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/>
              <a:t>Залучення</a:t>
            </a:r>
          </a:p>
          <a:p>
            <a:pPr algn="ctr"/>
            <a:r>
              <a:rPr lang="uk-UA" dirty="0"/>
              <a:t> нових</a:t>
            </a:r>
          </a:p>
          <a:p>
            <a:pPr algn="ctr"/>
            <a:r>
              <a:rPr lang="uk-UA" dirty="0"/>
              <a:t> працівників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3699457-6F0D-48FA-A42E-E01F7EAF7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966" y="-20662"/>
            <a:ext cx="2459034" cy="86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137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іаграма 5">
            <a:extLst>
              <a:ext uri="{FF2B5EF4-FFF2-40B4-BE49-F238E27FC236}">
                <a16:creationId xmlns:a16="http://schemas.microsoft.com/office/drawing/2014/main" id="{B65F94BB-10E8-4A02-B0A9-4E1BF000AD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2318301"/>
              </p:ext>
            </p:extLst>
          </p:nvPr>
        </p:nvGraphicFramePr>
        <p:xfrm>
          <a:off x="4371402" y="1403588"/>
          <a:ext cx="7678357" cy="4235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5EF186A-C3DD-4656-AA56-11EE46B839F7}"/>
              </a:ext>
            </a:extLst>
          </p:cNvPr>
          <p:cNvSpPr txBox="1"/>
          <p:nvPr/>
        </p:nvSpPr>
        <p:spPr>
          <a:xfrm>
            <a:off x="78785" y="80900"/>
            <a:ext cx="5383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Зарплата зростає, однак не для всіх однаково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Lato Semibold" panose="020F0502020204030203"/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691B4D8-E13B-4874-B296-8F29F4C4CA92}"/>
              </a:ext>
            </a:extLst>
          </p:cNvPr>
          <p:cNvSpPr/>
          <p:nvPr/>
        </p:nvSpPr>
        <p:spPr>
          <a:xfrm>
            <a:off x="4371403" y="1144619"/>
            <a:ext cx="62408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7030A0"/>
                </a:solidFill>
              </a:rPr>
              <a:t>Зростання за 2026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uk-UA" sz="2000" b="1" dirty="0">
                <a:solidFill>
                  <a:srgbClr val="7030A0"/>
                </a:solidFill>
              </a:rPr>
              <a:t>рік у % порівняно до 2025 року</a:t>
            </a:r>
            <a:endParaRPr lang="uk-UA" b="1" dirty="0"/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C4BF13A-E21D-4C90-99C8-DBECF2E25BD1}"/>
              </a:ext>
            </a:extLst>
          </p:cNvPr>
          <p:cNvSpPr/>
          <p:nvPr/>
        </p:nvSpPr>
        <p:spPr>
          <a:xfrm>
            <a:off x="1247043" y="2137474"/>
            <a:ext cx="2915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tx2"/>
                </a:solidFill>
              </a:rPr>
              <a:t>Некваліфіковані робітники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F190229-FF02-4040-A32A-DB64DEB5D522}"/>
              </a:ext>
            </a:extLst>
          </p:cNvPr>
          <p:cNvSpPr/>
          <p:nvPr/>
        </p:nvSpPr>
        <p:spPr>
          <a:xfrm>
            <a:off x="1150364" y="4475521"/>
            <a:ext cx="28438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tx2"/>
                </a:solidFill>
              </a:rPr>
              <a:t>Менеджери вищої ланки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A5F7F380-E3FA-4F7B-B859-CEBB108B7D83}"/>
              </a:ext>
            </a:extLst>
          </p:cNvPr>
          <p:cNvSpPr/>
          <p:nvPr/>
        </p:nvSpPr>
        <p:spPr>
          <a:xfrm>
            <a:off x="1079244" y="2704123"/>
            <a:ext cx="29732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tx2"/>
                </a:solidFill>
              </a:rPr>
              <a:t>Кваліфіковані робітники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F172EDB0-D93F-4295-836E-AE4110948709}"/>
              </a:ext>
            </a:extLst>
          </p:cNvPr>
          <p:cNvSpPr/>
          <p:nvPr/>
        </p:nvSpPr>
        <p:spPr>
          <a:xfrm>
            <a:off x="1077692" y="3872897"/>
            <a:ext cx="34873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tx2"/>
                </a:solidFill>
              </a:rPr>
              <a:t>Менеджери середнього рівня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417FDF02-CCB7-4730-B867-1F87416D3651}"/>
              </a:ext>
            </a:extLst>
          </p:cNvPr>
          <p:cNvSpPr/>
          <p:nvPr/>
        </p:nvSpPr>
        <p:spPr>
          <a:xfrm>
            <a:off x="779717" y="3252708"/>
            <a:ext cx="22362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tx2"/>
                </a:solidFill>
              </a:rPr>
              <a:t>Спеціалісти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5E1FD74-CC8A-4D23-9EE9-A3F78AFD9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966" y="-20662"/>
            <a:ext cx="2459034" cy="86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7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23387E-38EE-473B-B9DA-288B62EE9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126" y="544363"/>
            <a:ext cx="6493293" cy="63136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9207944-2619-4663-82D2-90FA8386268F}"/>
              </a:ext>
            </a:extLst>
          </p:cNvPr>
          <p:cNvSpPr txBox="1"/>
          <p:nvPr/>
        </p:nvSpPr>
        <p:spPr>
          <a:xfrm>
            <a:off x="78785" y="80900"/>
            <a:ext cx="6075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Рівні оплати праці, медіана, </a:t>
            </a:r>
            <a:r>
              <a:rPr lang="uk-UA" b="1" dirty="0" err="1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нетто</a:t>
            </a:r>
            <a:r>
              <a:rPr lang="uk-UA" b="1" dirty="0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, 3 + роки досвіду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Lato Semibold" panose="020F0502020204030203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DF6F5F9-CAC4-4A75-9EC3-783304946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966" y="-20662"/>
            <a:ext cx="2459034" cy="86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511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1E650B-183D-4421-85A8-659218774F12}"/>
              </a:ext>
            </a:extLst>
          </p:cNvPr>
          <p:cNvSpPr txBox="1"/>
          <p:nvPr/>
        </p:nvSpPr>
        <p:spPr>
          <a:xfrm>
            <a:off x="78785" y="80900"/>
            <a:ext cx="5180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Преміювання : за що компанії доплачують?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Lato Semibold" panose="020F0502020204030203"/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58B133E-6929-4916-812D-7DC6B3231EA4}"/>
              </a:ext>
            </a:extLst>
          </p:cNvPr>
          <p:cNvSpPr/>
          <p:nvPr/>
        </p:nvSpPr>
        <p:spPr>
          <a:xfrm>
            <a:off x="78784" y="814617"/>
            <a:ext cx="105257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80 % </a:t>
            </a:r>
            <a:r>
              <a:rPr lang="ru-RU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компаній</a:t>
            </a:r>
            <a:r>
              <a:rPr lang="ru-RU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преміюють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своїх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працівників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</a:t>
            </a:r>
            <a:r>
              <a:rPr lang="ru-RU" b="1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15 % </a:t>
            </a:r>
            <a:r>
              <a:rPr lang="ru-RU" b="1" dirty="0" err="1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компаній</a:t>
            </a:r>
            <a:r>
              <a:rPr lang="ru-RU" b="1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/>
              <a:t> </a:t>
            </a:r>
            <a:r>
              <a:rPr lang="ru-RU" b="1" dirty="0" err="1"/>
              <a:t>преміюють</a:t>
            </a:r>
            <a:r>
              <a:rPr lang="ru-RU" b="1" dirty="0"/>
              <a:t> </a:t>
            </a:r>
            <a:r>
              <a:rPr lang="ru-RU" b="1" dirty="0" err="1"/>
              <a:t>лише</a:t>
            </a:r>
            <a:r>
              <a:rPr lang="ru-RU" b="1" dirty="0"/>
              <a:t> </a:t>
            </a:r>
            <a:r>
              <a:rPr lang="ru-RU" b="1" dirty="0" err="1"/>
              <a:t>робітників</a:t>
            </a:r>
            <a:endParaRPr lang="uk-UA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E9EB5D4-6952-4FBA-9AA4-93069AE74E7D}"/>
              </a:ext>
            </a:extLst>
          </p:cNvPr>
          <p:cNvSpPr/>
          <p:nvPr/>
        </p:nvSpPr>
        <p:spPr>
          <a:xfrm>
            <a:off x="4803280" y="5333557"/>
            <a:ext cx="6909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7030A0"/>
                </a:solidFill>
              </a:rPr>
              <a:t>Преміювання</a:t>
            </a:r>
            <a:r>
              <a:rPr lang="ru-RU" b="1" dirty="0">
                <a:solidFill>
                  <a:srgbClr val="7030A0"/>
                </a:solidFill>
              </a:rPr>
              <a:t> все </a:t>
            </a:r>
            <a:r>
              <a:rPr lang="ru-RU" b="1" dirty="0" err="1">
                <a:solidFill>
                  <a:srgbClr val="7030A0"/>
                </a:solidFill>
              </a:rPr>
              <a:t>більше</a:t>
            </a:r>
            <a:r>
              <a:rPr lang="ru-RU" b="1" dirty="0">
                <a:solidFill>
                  <a:srgbClr val="7030A0"/>
                </a:solidFill>
              </a:rPr>
              <a:t>  </a:t>
            </a:r>
            <a:r>
              <a:rPr lang="ru-RU" b="1" dirty="0" err="1">
                <a:solidFill>
                  <a:srgbClr val="7030A0"/>
                </a:solidFill>
              </a:rPr>
              <a:t>залежить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від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вимірюваного</a:t>
            </a:r>
            <a:r>
              <a:rPr lang="ru-RU" b="1" dirty="0">
                <a:solidFill>
                  <a:srgbClr val="7030A0"/>
                </a:solidFill>
              </a:rPr>
              <a:t>          результату та </a:t>
            </a:r>
            <a:r>
              <a:rPr lang="ru-RU" b="1" dirty="0" err="1">
                <a:solidFill>
                  <a:srgbClr val="7030A0"/>
                </a:solidFill>
              </a:rPr>
              <a:t>критичності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функції</a:t>
            </a:r>
            <a:r>
              <a:rPr lang="ru-RU" b="1" dirty="0">
                <a:solidFill>
                  <a:srgbClr val="7030A0"/>
                </a:solidFill>
              </a:rPr>
              <a:t> для </a:t>
            </a:r>
            <a:r>
              <a:rPr lang="ru-RU" b="1" dirty="0" err="1">
                <a:solidFill>
                  <a:srgbClr val="7030A0"/>
                </a:solidFill>
              </a:rPr>
              <a:t>бізнесу</a:t>
            </a:r>
            <a:r>
              <a:rPr lang="ru-RU" b="1" dirty="0">
                <a:solidFill>
                  <a:srgbClr val="7030A0"/>
                </a:solidFill>
              </a:rPr>
              <a:t>.</a:t>
            </a:r>
            <a:endParaRPr lang="uk-UA" b="1" dirty="0">
              <a:solidFill>
                <a:srgbClr val="7030A0"/>
              </a:solidFill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265B17D2-AFFA-40D9-AF5C-280F04270D1A}"/>
              </a:ext>
            </a:extLst>
          </p:cNvPr>
          <p:cNvSpPr/>
          <p:nvPr/>
        </p:nvSpPr>
        <p:spPr>
          <a:xfrm>
            <a:off x="8940825" y="1524443"/>
            <a:ext cx="13409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b="1" u="sng" dirty="0">
              <a:solidFill>
                <a:srgbClr val="7030A0"/>
              </a:solidFill>
            </a:endParaRPr>
          </a:p>
          <a:p>
            <a:pPr algn="ctr"/>
            <a:r>
              <a:rPr lang="uk-UA" b="1" u="sng" dirty="0">
                <a:solidFill>
                  <a:srgbClr val="7030A0"/>
                </a:solidFill>
              </a:rPr>
              <a:t>Керівники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7554CF3-86BA-40DC-8400-5D13C69C7FB6}"/>
              </a:ext>
            </a:extLst>
          </p:cNvPr>
          <p:cNvSpPr/>
          <p:nvPr/>
        </p:nvSpPr>
        <p:spPr>
          <a:xfrm>
            <a:off x="222225" y="2162753"/>
            <a:ext cx="24787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Продуктивність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Якість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Відсутність </a:t>
            </a:r>
            <a:r>
              <a:rPr lang="uk-UA" sz="1600" dirty="0" err="1"/>
              <a:t>абсентизму</a:t>
            </a:r>
            <a:endParaRPr lang="uk-UA" sz="1600" dirty="0"/>
          </a:p>
          <a:p>
            <a:pPr algn="ctr"/>
            <a:endParaRPr lang="uk-UA" sz="1600" dirty="0">
              <a:solidFill>
                <a:schemeClr val="tx2"/>
              </a:solidFill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63DDA52-136E-43A3-92E5-3D3F7019764A}"/>
              </a:ext>
            </a:extLst>
          </p:cNvPr>
          <p:cNvSpPr/>
          <p:nvPr/>
        </p:nvSpPr>
        <p:spPr>
          <a:xfrm>
            <a:off x="78786" y="3103711"/>
            <a:ext cx="407187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Оператори</a:t>
            </a:r>
            <a:r>
              <a:rPr lang="uk-UA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отримують  </a:t>
            </a:r>
            <a:r>
              <a:rPr lang="uk-UA" sz="15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35 % - 50 %</a:t>
            </a:r>
          </a:p>
          <a:p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5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Інструктори</a:t>
            </a:r>
            <a:r>
              <a:rPr lang="ru-RU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 </a:t>
            </a:r>
            <a:r>
              <a:rPr lang="ru-RU" sz="15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навчання</a:t>
            </a:r>
            <a:r>
              <a:rPr lang="ru-RU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5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контролери</a:t>
            </a:r>
            <a:r>
              <a:rPr lang="ru-RU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якості</a:t>
            </a:r>
            <a:r>
              <a:rPr lang="en-U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ru-RU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кваліфіковані</a:t>
            </a:r>
            <a:r>
              <a:rPr lang="ru-RU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робітники</a:t>
            </a:r>
            <a:r>
              <a:rPr lang="ru-RU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отримують</a:t>
            </a:r>
            <a: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15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23 % - 40 %</a:t>
            </a:r>
            <a:endParaRPr lang="ru-RU" sz="15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Швачки</a:t>
            </a:r>
            <a:r>
              <a:rPr lang="uk-UA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отримують </a:t>
            </a:r>
            <a:r>
              <a:rPr lang="uk-UA" sz="15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50 % - 60 %</a:t>
            </a:r>
          </a:p>
          <a:p>
            <a:endParaRPr lang="uk-UA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Некваліфіковані працівники  </a:t>
            </a:r>
            <a:r>
              <a:rPr lang="uk-UA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 металообробки</a:t>
            </a:r>
          </a:p>
          <a:p>
            <a:r>
              <a:rPr lang="uk-UA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отримують</a:t>
            </a:r>
            <a:r>
              <a:rPr lang="uk-UA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15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10 % - 15 % 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83F53F4-CE77-4148-9E04-7BFC92227EF7}"/>
              </a:ext>
            </a:extLst>
          </p:cNvPr>
          <p:cNvSpPr/>
          <p:nvPr/>
        </p:nvSpPr>
        <p:spPr>
          <a:xfrm>
            <a:off x="150500" y="1709109"/>
            <a:ext cx="1340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u="sng" dirty="0">
                <a:solidFill>
                  <a:srgbClr val="7030A0"/>
                </a:solidFill>
              </a:rPr>
              <a:t>Робітники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2AD7C34-54DA-4FA9-9719-7347D6FC31BE}"/>
              </a:ext>
            </a:extLst>
          </p:cNvPr>
          <p:cNvSpPr/>
          <p:nvPr/>
        </p:nvSpPr>
        <p:spPr>
          <a:xfrm>
            <a:off x="4643168" y="1709109"/>
            <a:ext cx="1340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u="sng" dirty="0">
                <a:solidFill>
                  <a:srgbClr val="7030A0"/>
                </a:solidFill>
              </a:rPr>
              <a:t>Спеціалісти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827752BA-2032-46F7-9ED0-65A1A26A5E96}"/>
              </a:ext>
            </a:extLst>
          </p:cNvPr>
          <p:cNvSpPr/>
          <p:nvPr/>
        </p:nvSpPr>
        <p:spPr>
          <a:xfrm>
            <a:off x="4643168" y="3074061"/>
            <a:ext cx="38458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30 % - 45 %</a:t>
            </a:r>
            <a:r>
              <a:rPr lang="ru-RU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отримують</a:t>
            </a:r>
            <a:r>
              <a:rPr lang="ru-RU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15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uk-UA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пеціалісти</a:t>
            </a:r>
          </a:p>
          <a:p>
            <a:r>
              <a:rPr lang="uk-UA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інженерного відділу, якості, ЗЕД, логістики</a:t>
            </a:r>
          </a:p>
          <a:p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15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35 %</a:t>
            </a:r>
            <a:r>
              <a:rPr lang="en-US" sz="15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uk-UA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отримують </a:t>
            </a:r>
            <a:r>
              <a:rPr lang="uk-UA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кадровики , </a:t>
            </a:r>
            <a:r>
              <a:rPr lang="en-U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HR </a:t>
            </a:r>
            <a:r>
              <a:rPr lang="uk-UA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фахівці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25C6CA6-9071-4F68-978E-9D5B54F0BAD8}"/>
              </a:ext>
            </a:extLst>
          </p:cNvPr>
          <p:cNvSpPr/>
          <p:nvPr/>
        </p:nvSpPr>
        <p:spPr>
          <a:xfrm>
            <a:off x="4643168" y="2078441"/>
            <a:ext cx="26996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KPI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Цілі підрозділу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середньому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15 % - 20 % </a:t>
            </a:r>
            <a:endParaRPr lang="uk-UA" sz="1600" dirty="0">
              <a:solidFill>
                <a:schemeClr val="tx2"/>
              </a:solidFill>
            </a:endParaRP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61B6A74A-3796-4305-81B5-B6EF73491467}"/>
              </a:ext>
            </a:extLst>
          </p:cNvPr>
          <p:cNvSpPr/>
          <p:nvPr/>
        </p:nvSpPr>
        <p:spPr>
          <a:xfrm>
            <a:off x="8994720" y="2114106"/>
            <a:ext cx="26996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KPI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Цілі компанії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середньому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20 % - 30 % </a:t>
            </a:r>
            <a:endParaRPr lang="uk-UA" sz="1600" dirty="0">
              <a:solidFill>
                <a:schemeClr val="tx2"/>
              </a:solidFill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30DE2FD0-B4E8-4430-92FA-F9A8D97FE90D}"/>
              </a:ext>
            </a:extLst>
          </p:cNvPr>
          <p:cNvSpPr/>
          <p:nvPr/>
        </p:nvSpPr>
        <p:spPr>
          <a:xfrm>
            <a:off x="8991591" y="3074061"/>
            <a:ext cx="32460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25 %</a:t>
            </a:r>
            <a:r>
              <a:rPr lang="ru-RU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отримують</a:t>
            </a:r>
            <a: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керівники</a:t>
            </a:r>
            <a: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</a:t>
            </a:r>
            <a:r>
              <a:rPr lang="ru-RU" sz="15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відділу</a:t>
            </a:r>
            <a:r>
              <a:rPr lang="ru-RU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якості</a:t>
            </a:r>
            <a:endParaRPr lang="ru-RU" sz="1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15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20 %</a:t>
            </a:r>
            <a:r>
              <a:rPr lang="en-US" sz="15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uk-UA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отримують керівники</a:t>
            </a:r>
            <a:r>
              <a:rPr lang="uk-UA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відділу логістики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D5DE5C1-BE1F-4948-8B98-35C11B0F9C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966" y="-20662"/>
            <a:ext cx="2459034" cy="86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64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CAD76B8-29E0-4852-8DF5-BCDAC3C769E2}"/>
              </a:ext>
            </a:extLst>
          </p:cNvPr>
          <p:cNvSpPr txBox="1"/>
          <p:nvPr/>
        </p:nvSpPr>
        <p:spPr>
          <a:xfrm>
            <a:off x="78785" y="80900"/>
            <a:ext cx="6967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Компенсаційний пакет – частина конкуренції за працівника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Lato Semibold" panose="020F0502020204030203"/>
            </a:endParaRPr>
          </a:p>
        </p:txBody>
      </p:sp>
      <p:grpSp>
        <p:nvGrpSpPr>
          <p:cNvPr id="2" name="Групувати 1">
            <a:extLst>
              <a:ext uri="{FF2B5EF4-FFF2-40B4-BE49-F238E27FC236}">
                <a16:creationId xmlns:a16="http://schemas.microsoft.com/office/drawing/2014/main" id="{1F1A03DB-2CE0-4214-8745-C2055C2B9C1A}"/>
              </a:ext>
            </a:extLst>
          </p:cNvPr>
          <p:cNvGrpSpPr/>
          <p:nvPr/>
        </p:nvGrpSpPr>
        <p:grpSpPr>
          <a:xfrm>
            <a:off x="65902" y="787586"/>
            <a:ext cx="12089498" cy="5560767"/>
            <a:chOff x="65902" y="787586"/>
            <a:chExt cx="12089498" cy="5560767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4C90076C-C36C-4CA4-B640-471F5866D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0443" y="1136911"/>
              <a:ext cx="9001087" cy="4138875"/>
            </a:xfrm>
            <a:prstGeom prst="rect">
              <a:avLst/>
            </a:prstGeom>
          </p:spPr>
        </p:pic>
        <p:pic>
          <p:nvPicPr>
            <p:cNvPr id="7170" name="Picture 2" descr="Bus - Free transportation icons">
              <a:extLst>
                <a:ext uri="{FF2B5EF4-FFF2-40B4-BE49-F238E27FC236}">
                  <a16:creationId xmlns:a16="http://schemas.microsoft.com/office/drawing/2014/main" id="{26EE3B6A-0BAC-4982-9436-A825790911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706" y="2367289"/>
              <a:ext cx="377782" cy="377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2" name="Picture 4" descr="Mobile Payment Icon by Inmotus Design – download in PNG, SVG">
              <a:extLst>
                <a:ext uri="{FF2B5EF4-FFF2-40B4-BE49-F238E27FC236}">
                  <a16:creationId xmlns:a16="http://schemas.microsoft.com/office/drawing/2014/main" id="{245036BF-22FD-4B29-977E-C3B33D6B11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536" y="2888236"/>
              <a:ext cx="435187" cy="4351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4" name="Picture 6" descr="Teacher - Free education icons">
              <a:extLst>
                <a:ext uri="{FF2B5EF4-FFF2-40B4-BE49-F238E27FC236}">
                  <a16:creationId xmlns:a16="http://schemas.microsoft.com/office/drawing/2014/main" id="{EB50AF8F-9CD0-4DDE-A3F6-6066D29285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1130" y="3331908"/>
              <a:ext cx="595175" cy="59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6" name="Picture 8" descr="Academic - Free education icons">
              <a:extLst>
                <a:ext uri="{FF2B5EF4-FFF2-40B4-BE49-F238E27FC236}">
                  <a16:creationId xmlns:a16="http://schemas.microsoft.com/office/drawing/2014/main" id="{BBFB3CC6-F877-4008-BA76-7DE43A81A1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739" y="3731831"/>
              <a:ext cx="507617" cy="507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80" name="Picture 12" descr="Medical insurance - Free security icons">
              <a:extLst>
                <a:ext uri="{FF2B5EF4-FFF2-40B4-BE49-F238E27FC236}">
                  <a16:creationId xmlns:a16="http://schemas.microsoft.com/office/drawing/2014/main" id="{AC4539A6-0F11-4729-9A85-760431DC82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3873" y="4356590"/>
              <a:ext cx="489688" cy="489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Automotive Industry Patti Engineering PNG Transparent Background, Free Download #2416 - FreeIconsPNG">
              <a:extLst>
                <a:ext uri="{FF2B5EF4-FFF2-40B4-BE49-F238E27FC236}">
                  <a16:creationId xmlns:a16="http://schemas.microsoft.com/office/drawing/2014/main" id="{E805127F-8D10-4790-9F10-1620379BE3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628" y="4791691"/>
              <a:ext cx="484095" cy="4840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Take away - Free food icons">
              <a:extLst>
                <a:ext uri="{FF2B5EF4-FFF2-40B4-BE49-F238E27FC236}">
                  <a16:creationId xmlns:a16="http://schemas.microsoft.com/office/drawing/2014/main" id="{9E2B5FE1-B06F-4F09-B93C-C11C736B87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41" y="1853198"/>
              <a:ext cx="377782" cy="377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Прямокутник 11">
              <a:extLst>
                <a:ext uri="{FF2B5EF4-FFF2-40B4-BE49-F238E27FC236}">
                  <a16:creationId xmlns:a16="http://schemas.microsoft.com/office/drawing/2014/main" id="{1A21C85E-F4C0-44EC-A25B-C8029A5999F2}"/>
                </a:ext>
              </a:extLst>
            </p:cNvPr>
            <p:cNvSpPr/>
            <p:nvPr/>
          </p:nvSpPr>
          <p:spPr>
            <a:xfrm>
              <a:off x="65902" y="787586"/>
              <a:ext cx="1208949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Компенсаційний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пакет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усім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працівникам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пропонують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b="1" dirty="0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75 % </a:t>
              </a:r>
              <a:r>
                <a:rPr lang="ru-RU" b="1" dirty="0" err="1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компаній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що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на 15 %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менше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uk-UA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ніж у 2025 році.</a:t>
              </a:r>
            </a:p>
          </p:txBody>
        </p:sp>
        <p:sp>
          <p:nvSpPr>
            <p:cNvPr id="13" name="Прямокутник 12">
              <a:extLst>
                <a:ext uri="{FF2B5EF4-FFF2-40B4-BE49-F238E27FC236}">
                  <a16:creationId xmlns:a16="http://schemas.microsoft.com/office/drawing/2014/main" id="{B38C4467-F7F9-481E-ACB4-A508F47106D4}"/>
                </a:ext>
              </a:extLst>
            </p:cNvPr>
            <p:cNvSpPr/>
            <p:nvPr/>
          </p:nvSpPr>
          <p:spPr>
            <a:xfrm>
              <a:off x="268941" y="5609689"/>
              <a:ext cx="1140292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 err="1">
                  <a:latin typeface="Calibri" panose="020F0502020204030204" pitchFamily="34" charset="0"/>
                </a:rPr>
                <a:t>Загальна</a:t>
              </a:r>
              <a:r>
                <a:rPr lang="ru-RU" sz="1400" dirty="0">
                  <a:latin typeface="Calibri" panose="020F0502020204030204" pitchFamily="34" charset="0"/>
                </a:rPr>
                <a:t> </a:t>
              </a:r>
              <a:r>
                <a:rPr lang="ru-RU" sz="1400" dirty="0" err="1">
                  <a:latin typeface="Calibri" panose="020F0502020204030204" pitchFamily="34" charset="0"/>
                </a:rPr>
                <a:t>середня</a:t>
              </a:r>
              <a:r>
                <a:rPr lang="ru-RU" sz="1400" dirty="0">
                  <a:latin typeface="Calibri" panose="020F0502020204030204" pitchFamily="34" charset="0"/>
                </a:rPr>
                <a:t> </a:t>
              </a:r>
              <a:r>
                <a:rPr lang="ru-RU" sz="1400" dirty="0" err="1">
                  <a:latin typeface="Calibri" panose="020F0502020204030204" pitchFamily="34" charset="0"/>
                </a:rPr>
                <a:t>вартість</a:t>
              </a:r>
              <a:r>
                <a:rPr lang="ru-RU" sz="1400" dirty="0">
                  <a:latin typeface="Calibri" panose="020F0502020204030204" pitchFamily="34" charset="0"/>
                </a:rPr>
                <a:t> </a:t>
              </a:r>
              <a:r>
                <a:rPr lang="ru-RU" sz="1400" dirty="0" err="1">
                  <a:latin typeface="Calibri" panose="020F0502020204030204" pitchFamily="34" charset="0"/>
                </a:rPr>
                <a:t>річного</a:t>
              </a:r>
              <a:r>
                <a:rPr lang="ru-RU" sz="1400" dirty="0">
                  <a:latin typeface="Calibri" panose="020F0502020204030204" pitchFamily="34" charset="0"/>
                </a:rPr>
                <a:t> </a:t>
              </a:r>
              <a:r>
                <a:rPr lang="ru-RU" sz="1400" dirty="0" err="1">
                  <a:latin typeface="Calibri" panose="020F0502020204030204" pitchFamily="34" charset="0"/>
                </a:rPr>
                <a:t>компенсаційного</a:t>
              </a:r>
              <a:r>
                <a:rPr lang="ru-RU" sz="1400" dirty="0">
                  <a:latin typeface="Calibri" panose="020F0502020204030204" pitchFamily="34" charset="0"/>
                </a:rPr>
                <a:t> пакету для </a:t>
              </a:r>
              <a:r>
                <a:rPr lang="ru-RU" sz="1400" dirty="0" err="1">
                  <a:latin typeface="Calibri" panose="020F0502020204030204" pitchFamily="34" charset="0"/>
                </a:rPr>
                <a:t>менеджерів</a:t>
              </a:r>
              <a:r>
                <a:rPr lang="ru-RU" sz="1400" dirty="0">
                  <a:latin typeface="Calibri" panose="020F0502020204030204" pitchFamily="34" charset="0"/>
                </a:rPr>
                <a:t> та </a:t>
              </a:r>
              <a:r>
                <a:rPr lang="ru-RU" sz="1400" dirty="0" err="1">
                  <a:latin typeface="Calibri" panose="020F0502020204030204" pitchFamily="34" charset="0"/>
                </a:rPr>
                <a:t>спеціалістів</a:t>
              </a:r>
              <a:r>
                <a:rPr lang="ru-RU" sz="1400" dirty="0">
                  <a:latin typeface="Calibri" panose="020F0502020204030204" pitchFamily="34" charset="0"/>
                </a:rPr>
                <a:t> </a:t>
              </a:r>
              <a:r>
                <a:rPr lang="ru-RU" sz="1400" b="1" dirty="0" err="1">
                  <a:solidFill>
                    <a:srgbClr val="7030A0"/>
                  </a:solidFill>
                  <a:latin typeface="Calibri" panose="020F0502020204030204" pitchFamily="34" charset="0"/>
                </a:rPr>
                <a:t>зменшилась</a:t>
              </a:r>
              <a:r>
                <a:rPr lang="ru-RU" sz="1400" b="1" dirty="0">
                  <a:solidFill>
                    <a:srgbClr val="7030A0"/>
                  </a:solidFill>
                  <a:latin typeface="Calibri" panose="020F0502020204030204" pitchFamily="34" charset="0"/>
                </a:rPr>
                <a:t> на 15 % </a:t>
              </a:r>
              <a:r>
                <a:rPr lang="ru-RU" sz="1400" dirty="0">
                  <a:latin typeface="Calibri" panose="020F0502020204030204" pitchFamily="34" charset="0"/>
                </a:rPr>
                <a:t>з 2025 року </a:t>
              </a:r>
            </a:p>
            <a:p>
              <a:r>
                <a:rPr lang="ru-RU" sz="1400" dirty="0">
                  <a:latin typeface="Calibri" panose="020F0502020204030204" pitchFamily="34" charset="0"/>
                </a:rPr>
                <a:t>Для менеджера становить </a:t>
              </a:r>
              <a:r>
                <a:rPr lang="ru-RU" sz="1400" b="1" dirty="0">
                  <a:solidFill>
                    <a:srgbClr val="7030A0"/>
                  </a:solidFill>
                  <a:latin typeface="Calibri" panose="020F0502020204030204" pitchFamily="34" charset="0"/>
                </a:rPr>
                <a:t>422 000 грн</a:t>
              </a:r>
              <a:r>
                <a:rPr lang="ru-RU" sz="1400" dirty="0">
                  <a:latin typeface="Calibri" panose="020F0502020204030204" pitchFamily="34" charset="0"/>
                </a:rPr>
                <a:t>., а </a:t>
              </a:r>
              <a:r>
                <a:rPr lang="ru-RU" sz="1400" dirty="0" err="1">
                  <a:latin typeface="Calibri" panose="020F0502020204030204" pitchFamily="34" charset="0"/>
                </a:rPr>
                <a:t>спеціаліста</a:t>
              </a:r>
              <a:r>
                <a:rPr lang="ru-RU" sz="1400" dirty="0">
                  <a:latin typeface="Calibri" panose="020F0502020204030204" pitchFamily="34" charset="0"/>
                </a:rPr>
                <a:t> – </a:t>
              </a:r>
              <a:r>
                <a:rPr lang="ru-RU" sz="1400" b="1" dirty="0">
                  <a:solidFill>
                    <a:srgbClr val="7030A0"/>
                  </a:solidFill>
                  <a:latin typeface="Calibri" panose="020F0502020204030204" pitchFamily="34" charset="0"/>
                </a:rPr>
                <a:t>351 000 грн</a:t>
              </a:r>
              <a:r>
                <a:rPr lang="ru-RU" sz="1400" dirty="0">
                  <a:latin typeface="Calibri" panose="020F0502020204030204" pitchFamily="34" charset="0"/>
                </a:rPr>
                <a:t>. </a:t>
              </a:r>
            </a:p>
            <a:p>
              <a:r>
                <a:rPr lang="ru-RU" sz="1400" dirty="0" err="1">
                  <a:latin typeface="Calibri" panose="020F0502020204030204" pitchFamily="34" charset="0"/>
                </a:rPr>
                <a:t>Загальна</a:t>
              </a:r>
              <a:r>
                <a:rPr lang="ru-RU" sz="1400" dirty="0">
                  <a:latin typeface="Calibri" panose="020F0502020204030204" pitchFamily="34" charset="0"/>
                </a:rPr>
                <a:t> </a:t>
              </a:r>
              <a:r>
                <a:rPr lang="ru-RU" sz="1400" dirty="0" err="1">
                  <a:latin typeface="Calibri" panose="020F0502020204030204" pitchFamily="34" charset="0"/>
                </a:rPr>
                <a:t>середня</a:t>
              </a:r>
              <a:r>
                <a:rPr lang="ru-RU" sz="1400" dirty="0">
                  <a:latin typeface="Calibri" panose="020F0502020204030204" pitchFamily="34" charset="0"/>
                </a:rPr>
                <a:t> </a:t>
              </a:r>
              <a:r>
                <a:rPr lang="ru-RU" sz="1400" dirty="0" err="1">
                  <a:latin typeface="Calibri" panose="020F0502020204030204" pitchFamily="34" charset="0"/>
                </a:rPr>
                <a:t>вартість</a:t>
              </a:r>
              <a:r>
                <a:rPr lang="ru-RU" sz="1400" dirty="0">
                  <a:latin typeface="Calibri" panose="020F0502020204030204" pitchFamily="34" charset="0"/>
                </a:rPr>
                <a:t> </a:t>
              </a:r>
              <a:r>
                <a:rPr lang="ru-RU" sz="1400" dirty="0" err="1">
                  <a:latin typeface="Calibri" panose="020F0502020204030204" pitchFamily="34" charset="0"/>
                </a:rPr>
                <a:t>компенсаційного</a:t>
              </a:r>
              <a:r>
                <a:rPr lang="ru-RU" sz="1400" dirty="0">
                  <a:latin typeface="Calibri" panose="020F0502020204030204" pitchFamily="34" charset="0"/>
                </a:rPr>
                <a:t> пакету </a:t>
              </a:r>
              <a:r>
                <a:rPr lang="ru-RU" sz="1400" dirty="0" err="1">
                  <a:latin typeface="Calibri" panose="020F0502020204030204" pitchFamily="34" charset="0"/>
                </a:rPr>
                <a:t>робітника</a:t>
              </a:r>
              <a:r>
                <a:rPr lang="ru-RU" sz="1400" dirty="0">
                  <a:latin typeface="Calibri" panose="020F0502020204030204" pitchFamily="34" charset="0"/>
                </a:rPr>
                <a:t> за </a:t>
              </a:r>
              <a:r>
                <a:rPr lang="ru-RU" sz="1400" dirty="0" err="1">
                  <a:latin typeface="Calibri" panose="020F0502020204030204" pitchFamily="34" charset="0"/>
                </a:rPr>
                <a:t>рік</a:t>
              </a:r>
              <a:r>
                <a:rPr lang="ru-RU" sz="1400" dirty="0">
                  <a:latin typeface="Calibri" panose="020F0502020204030204" pitchFamily="34" charset="0"/>
                </a:rPr>
                <a:t> </a:t>
              </a:r>
              <a:r>
                <a:rPr lang="ru-RU" sz="1400" b="1" dirty="0" err="1">
                  <a:solidFill>
                    <a:srgbClr val="7030A0"/>
                  </a:solidFill>
                  <a:latin typeface="Calibri" panose="020F0502020204030204" pitchFamily="34" charset="0"/>
                </a:rPr>
                <a:t>зросла</a:t>
              </a:r>
              <a:r>
                <a:rPr lang="ru-RU" sz="1400" b="1" dirty="0">
                  <a:solidFill>
                    <a:srgbClr val="7030A0"/>
                  </a:solidFill>
                  <a:latin typeface="Calibri" panose="020F0502020204030204" pitchFamily="34" charset="0"/>
                </a:rPr>
                <a:t> на 18 % </a:t>
              </a:r>
              <a:r>
                <a:rPr lang="ru-RU" sz="1400" dirty="0">
                  <a:latin typeface="Calibri" panose="020F0502020204030204" pitchFamily="34" charset="0"/>
                </a:rPr>
                <a:t>і становить 1</a:t>
              </a:r>
              <a:r>
                <a:rPr lang="ru-RU" sz="1400" b="1" dirty="0">
                  <a:solidFill>
                    <a:srgbClr val="7030A0"/>
                  </a:solidFill>
                  <a:latin typeface="Calibri" panose="020F0502020204030204" pitchFamily="34" charset="0"/>
                </a:rPr>
                <a:t>29 000 грн</a:t>
              </a:r>
              <a:r>
                <a:rPr lang="ru-RU" sz="1400" dirty="0">
                  <a:latin typeface="Calibri" panose="020F0502020204030204" pitchFamily="34" charset="0"/>
                </a:rPr>
                <a:t>.</a:t>
              </a:r>
              <a:endParaRPr lang="uk-UA" sz="1400" dirty="0"/>
            </a:p>
          </p:txBody>
        </p: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AF809AC-BD9C-46CB-ADF9-83D344076EC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966" y="-20662"/>
            <a:ext cx="2459034" cy="86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43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9678D9B9-1825-45AB-9BF5-F362D7903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2585" y="5243118"/>
            <a:ext cx="8786829" cy="677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Конкуренція за працівника переходить від «знайти людину» до «знайти, залучити й утримати»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A051F2-793C-49D3-B1EF-62F7BB4B7913}"/>
              </a:ext>
            </a:extLst>
          </p:cNvPr>
          <p:cNvSpPr txBox="1"/>
          <p:nvPr/>
        </p:nvSpPr>
        <p:spPr>
          <a:xfrm>
            <a:off x="78785" y="80900"/>
            <a:ext cx="2766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bg2">
                    <a:lumMod val="50000"/>
                  </a:schemeClr>
                </a:solidFill>
                <a:latin typeface="Lato Semibold" panose="020F0502020204030203"/>
              </a:rPr>
              <a:t>Ринок праці. Підсумки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Lato Semibold" panose="020F0502020204030203"/>
            </a:endParaRP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A9CC504-6888-4B20-A3D7-DAF1CB915AEB}"/>
              </a:ext>
            </a:extLst>
          </p:cNvPr>
          <p:cNvSpPr/>
          <p:nvPr/>
        </p:nvSpPr>
        <p:spPr>
          <a:xfrm>
            <a:off x="699247" y="846127"/>
            <a:ext cx="11402924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Calibri" panose="020F0502020204030204" pitchFamily="34" charset="0"/>
              </a:rPr>
              <a:t>01</a:t>
            </a:r>
          </a:p>
          <a:p>
            <a:r>
              <a:rPr lang="ru-RU" sz="1600" b="1" dirty="0" err="1"/>
              <a:t>Конкуренція</a:t>
            </a:r>
            <a:r>
              <a:rPr lang="ru-RU" sz="1600" b="1" dirty="0"/>
              <a:t> за персонал </a:t>
            </a:r>
            <a:r>
              <a:rPr lang="ru-RU" sz="1600" b="1" dirty="0" err="1"/>
              <a:t>залишатиметься</a:t>
            </a:r>
            <a:r>
              <a:rPr lang="ru-RU" sz="1600" b="1" dirty="0"/>
              <a:t> </a:t>
            </a:r>
            <a:r>
              <a:rPr lang="ru-RU" sz="1600" b="1" dirty="0" err="1"/>
              <a:t>високою</a:t>
            </a:r>
            <a:br>
              <a:rPr lang="ru-RU" sz="1600" dirty="0"/>
            </a:br>
            <a:r>
              <a:rPr lang="ru-RU" sz="1600" dirty="0" err="1"/>
              <a:t>Дефіцит</a:t>
            </a:r>
            <a:r>
              <a:rPr lang="ru-RU" sz="1600" dirty="0"/>
              <a:t> персоналу — один </a:t>
            </a:r>
            <a:r>
              <a:rPr lang="ru-RU" sz="1600" dirty="0" err="1"/>
              <a:t>із</a:t>
            </a:r>
            <a:r>
              <a:rPr lang="ru-RU" sz="1600" dirty="0"/>
              <a:t> </a:t>
            </a:r>
            <a:r>
              <a:rPr lang="ru-RU" sz="1600" dirty="0" err="1"/>
              <a:t>ключових</a:t>
            </a:r>
            <a:r>
              <a:rPr lang="ru-RU" sz="1600" dirty="0"/>
              <a:t> </a:t>
            </a:r>
            <a:r>
              <a:rPr lang="ru-RU" sz="1600" dirty="0" err="1"/>
              <a:t>викликів</a:t>
            </a:r>
            <a:r>
              <a:rPr lang="ru-RU" sz="1600" dirty="0"/>
              <a:t> для </a:t>
            </a:r>
            <a:r>
              <a:rPr lang="ru-RU" sz="1600" dirty="0" err="1"/>
              <a:t>виробничих</a:t>
            </a:r>
            <a:r>
              <a:rPr lang="ru-RU" sz="1600" dirty="0"/>
              <a:t> </a:t>
            </a:r>
            <a:r>
              <a:rPr lang="ru-RU" sz="1600" dirty="0" err="1"/>
              <a:t>компаній</a:t>
            </a:r>
            <a:endParaRPr lang="ru-RU" sz="1600" dirty="0">
              <a:latin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</a:endParaRPr>
          </a:p>
          <a:p>
            <a:r>
              <a:rPr lang="ru-RU" sz="1600" dirty="0">
                <a:latin typeface="Calibri" panose="020F0502020204030204" pitchFamily="34" charset="0"/>
              </a:rPr>
              <a:t>02</a:t>
            </a:r>
          </a:p>
          <a:p>
            <a:r>
              <a:rPr lang="ru-RU" sz="1600" b="1" dirty="0" err="1"/>
              <a:t>Зміна</a:t>
            </a:r>
            <a:r>
              <a:rPr lang="ru-RU" sz="1600" b="1" dirty="0"/>
              <a:t> </a:t>
            </a:r>
            <a:r>
              <a:rPr lang="ru-RU" sz="1600" b="1" dirty="0" err="1"/>
              <a:t>парадигми</a:t>
            </a:r>
            <a:r>
              <a:rPr lang="ru-RU" sz="1600" b="1" dirty="0"/>
              <a:t> </a:t>
            </a:r>
            <a:r>
              <a:rPr lang="ru-RU" sz="1600" b="1" dirty="0" err="1"/>
              <a:t>мислення</a:t>
            </a:r>
            <a:r>
              <a:rPr lang="ru-RU" sz="1600" b="1" dirty="0"/>
              <a:t> </a:t>
            </a:r>
            <a:r>
              <a:rPr lang="ru-RU" sz="1600" b="1" dirty="0" err="1"/>
              <a:t>роботодавця</a:t>
            </a:r>
            <a:br>
              <a:rPr lang="ru-RU" sz="1600" dirty="0"/>
            </a:br>
            <a:r>
              <a:rPr lang="ru-RU" sz="1600" dirty="0" err="1"/>
              <a:t>Перекваліфікація</a:t>
            </a:r>
            <a:r>
              <a:rPr lang="ru-RU" sz="1600" dirty="0"/>
              <a:t> та </a:t>
            </a:r>
            <a:r>
              <a:rPr lang="ru-RU" sz="1600" dirty="0" err="1"/>
              <a:t>навчання</a:t>
            </a:r>
            <a:r>
              <a:rPr lang="ru-RU" sz="1600" dirty="0"/>
              <a:t> персоналу, </a:t>
            </a:r>
            <a:r>
              <a:rPr lang="ru-RU" sz="1600" dirty="0" err="1"/>
              <a:t>готовність</a:t>
            </a:r>
            <a:r>
              <a:rPr lang="ru-RU" sz="1600" dirty="0"/>
              <a:t> </a:t>
            </a:r>
            <a:r>
              <a:rPr lang="ru-RU" sz="1600" dirty="0" err="1"/>
              <a:t>працювати</a:t>
            </a:r>
            <a:r>
              <a:rPr lang="ru-RU" sz="1600" dirty="0"/>
              <a:t> з </a:t>
            </a:r>
            <a:r>
              <a:rPr lang="ru-RU" sz="1600" dirty="0" err="1"/>
              <a:t>різними</a:t>
            </a:r>
            <a:r>
              <a:rPr lang="ru-RU" sz="1600" dirty="0"/>
              <a:t> </a:t>
            </a:r>
            <a:r>
              <a:rPr lang="ru-RU" sz="1600" dirty="0" err="1"/>
              <a:t>категоріями</a:t>
            </a:r>
            <a:r>
              <a:rPr lang="ru-RU" sz="1600" dirty="0"/>
              <a:t> </a:t>
            </a:r>
            <a:r>
              <a:rPr lang="ru-RU" sz="1600" dirty="0" err="1"/>
              <a:t>кандидатів</a:t>
            </a:r>
            <a:endParaRPr lang="uk-UA" sz="1600" dirty="0">
              <a:latin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</a:endParaRPr>
          </a:p>
          <a:p>
            <a:r>
              <a:rPr lang="ru-RU" sz="1600" dirty="0">
                <a:latin typeface="Calibri" panose="020F0502020204030204" pitchFamily="34" charset="0"/>
              </a:rPr>
              <a:t>03</a:t>
            </a:r>
          </a:p>
          <a:p>
            <a:r>
              <a:rPr lang="ru-RU" sz="1600" b="1" dirty="0"/>
              <a:t>Подальше </a:t>
            </a:r>
            <a:r>
              <a:rPr lang="ru-RU" sz="1600" b="1" dirty="0" err="1"/>
              <a:t>зростання</a:t>
            </a:r>
            <a:r>
              <a:rPr lang="ru-RU" sz="1600" b="1" dirty="0"/>
              <a:t> зарплат </a:t>
            </a:r>
          </a:p>
          <a:p>
            <a:r>
              <a:rPr lang="ru-RU" sz="1600" dirty="0"/>
              <a:t> Один </a:t>
            </a:r>
            <a:r>
              <a:rPr lang="ru-RU" sz="1600" dirty="0" err="1"/>
              <a:t>із</a:t>
            </a:r>
            <a:r>
              <a:rPr lang="ru-RU" sz="1600" dirty="0"/>
              <a:t> </a:t>
            </a:r>
            <a:r>
              <a:rPr lang="ru-RU" sz="1600" dirty="0" err="1"/>
              <a:t>інструментів</a:t>
            </a:r>
            <a:r>
              <a:rPr lang="ru-RU" sz="1600" dirty="0"/>
              <a:t> </a:t>
            </a:r>
            <a:r>
              <a:rPr lang="ru-RU" sz="1600" dirty="0" err="1"/>
              <a:t>утримання</a:t>
            </a:r>
            <a:r>
              <a:rPr lang="ru-RU" sz="1600" dirty="0"/>
              <a:t> та </a:t>
            </a:r>
            <a:r>
              <a:rPr lang="ru-RU" sz="1600" dirty="0" err="1"/>
              <a:t>залучення</a:t>
            </a:r>
            <a:r>
              <a:rPr lang="ru-RU" sz="1600" dirty="0"/>
              <a:t> персоналу</a:t>
            </a:r>
            <a:endParaRPr lang="ru-RU" sz="1600" dirty="0">
              <a:latin typeface="Calibri" panose="020F0502020204030204" pitchFamily="34" charset="0"/>
            </a:endParaRPr>
          </a:p>
          <a:p>
            <a:endParaRPr lang="ru-RU" sz="1600" dirty="0">
              <a:latin typeface="Calibri" panose="020F0502020204030204" pitchFamily="34" charset="0"/>
            </a:endParaRPr>
          </a:p>
          <a:p>
            <a:r>
              <a:rPr lang="ru-RU" sz="1600" dirty="0">
                <a:latin typeface="Calibri" panose="020F0502020204030204" pitchFamily="34" charset="0"/>
              </a:rPr>
              <a:t>04</a:t>
            </a:r>
          </a:p>
          <a:p>
            <a:r>
              <a:rPr lang="ru-RU" sz="1600" b="1" dirty="0" err="1"/>
              <a:t>Компанії</a:t>
            </a:r>
            <a:r>
              <a:rPr lang="ru-RU" sz="1600" b="1" dirty="0"/>
              <a:t> </a:t>
            </a:r>
            <a:r>
              <a:rPr lang="ru-RU" sz="1600" b="1" dirty="0" err="1"/>
              <a:t>розширюють</a:t>
            </a:r>
            <a:r>
              <a:rPr lang="ru-RU" sz="1600" b="1" dirty="0"/>
              <a:t> </a:t>
            </a:r>
            <a:r>
              <a:rPr lang="ru-RU" sz="1600" b="1" dirty="0" err="1"/>
              <a:t>підходи</a:t>
            </a:r>
            <a:r>
              <a:rPr lang="ru-RU" sz="1600" b="1" dirty="0"/>
              <a:t> до </a:t>
            </a:r>
            <a:r>
              <a:rPr lang="ru-RU" sz="1600" b="1" dirty="0" err="1"/>
              <a:t>роботи</a:t>
            </a:r>
            <a:r>
              <a:rPr lang="ru-RU" sz="1600" b="1" dirty="0"/>
              <a:t> з персоналом</a:t>
            </a:r>
            <a:br>
              <a:rPr lang="ru-RU" sz="1600" dirty="0"/>
            </a:br>
            <a:r>
              <a:rPr lang="ru-RU" sz="1600" dirty="0" err="1"/>
              <a:t>Гнучкі</a:t>
            </a:r>
            <a:r>
              <a:rPr lang="ru-RU" sz="1600" dirty="0"/>
              <a:t> </a:t>
            </a:r>
            <a:r>
              <a:rPr lang="ru-RU" sz="1600" dirty="0" err="1"/>
              <a:t>умови</a:t>
            </a:r>
            <a:r>
              <a:rPr lang="ru-RU" sz="1600" dirty="0"/>
              <a:t>, </a:t>
            </a:r>
            <a:r>
              <a:rPr lang="ru-RU" sz="1600" dirty="0" err="1"/>
              <a:t>соціальні</a:t>
            </a:r>
            <a:r>
              <a:rPr lang="ru-RU" sz="1600" dirty="0"/>
              <a:t> </a:t>
            </a:r>
            <a:r>
              <a:rPr lang="ru-RU" sz="1600" dirty="0" err="1"/>
              <a:t>пільги</a:t>
            </a:r>
            <a:r>
              <a:rPr lang="ru-RU" sz="1600" dirty="0"/>
              <a:t>, </a:t>
            </a:r>
            <a:r>
              <a:rPr lang="ru-RU" sz="1600" dirty="0" err="1"/>
              <a:t>бонуси</a:t>
            </a:r>
            <a:r>
              <a:rPr lang="ru-RU" sz="1600" dirty="0"/>
              <a:t> та </a:t>
            </a:r>
            <a:r>
              <a:rPr lang="ru-RU" sz="1600" dirty="0" err="1"/>
              <a:t>нові</a:t>
            </a:r>
            <a:r>
              <a:rPr lang="ru-RU" sz="1600" dirty="0"/>
              <a:t> </a:t>
            </a:r>
            <a:r>
              <a:rPr lang="ru-RU" sz="1600" dirty="0" err="1"/>
              <a:t>підходи</a:t>
            </a:r>
            <a:r>
              <a:rPr lang="ru-RU" sz="1600" dirty="0"/>
              <a:t> до </a:t>
            </a:r>
            <a:r>
              <a:rPr lang="ru-RU" sz="1600" dirty="0" err="1"/>
              <a:t>пошуку</a:t>
            </a:r>
            <a:r>
              <a:rPr lang="ru-RU" sz="1600" dirty="0"/>
              <a:t> </a:t>
            </a:r>
            <a:r>
              <a:rPr lang="ru-RU" sz="1600" dirty="0" err="1"/>
              <a:t>кандидатів</a:t>
            </a:r>
            <a:r>
              <a:rPr lang="ru-RU" sz="1600" dirty="0"/>
              <a:t>.</a:t>
            </a:r>
            <a:endParaRPr lang="ru-RU" sz="1600" dirty="0">
              <a:latin typeface="Calibri" panose="020F0502020204030204" pitchFamily="34" charset="0"/>
            </a:endParaRPr>
          </a:p>
          <a:p>
            <a:endParaRPr lang="uk-UA" sz="14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4F2A2C0-08DA-48BF-8DAE-362B86324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966" y="-20662"/>
            <a:ext cx="2459034" cy="86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388891"/>
      </p:ext>
    </p:extLst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amask">
    <a:dk1>
      <a:sysClr val="windowText" lastClr="000000"/>
    </a:dk1>
    <a:lt1>
      <a:sysClr val="window" lastClr="FFFFFF"/>
    </a:lt1>
    <a:dk2>
      <a:srgbClr val="2A5B7F"/>
    </a:dk2>
    <a:lt2>
      <a:srgbClr val="ABDAFC"/>
    </a:lt2>
    <a:accent1>
      <a:srgbClr val="9EC544"/>
    </a:accent1>
    <a:accent2>
      <a:srgbClr val="50BEA3"/>
    </a:accent2>
    <a:accent3>
      <a:srgbClr val="4A9CCC"/>
    </a:accent3>
    <a:accent4>
      <a:srgbClr val="9A66CA"/>
    </a:accent4>
    <a:accent5>
      <a:srgbClr val="C54F71"/>
    </a:accent5>
    <a:accent6>
      <a:srgbClr val="DE9C3C"/>
    </a:accent6>
    <a:hlink>
      <a:srgbClr val="6BA9DA"/>
    </a:hlink>
    <a:folHlink>
      <a:srgbClr val="A0BCD3"/>
    </a:folHlink>
  </a:clrScheme>
  <a:fontScheme name="Damask">
    <a:majorFont>
      <a:latin typeface="Bookman Old Style" panose="0205060405050502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Rockwell" panose="02060603020205020403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Damask">
    <a:fillStyleLst>
      <a:solidFill>
        <a:schemeClr val="phClr"/>
      </a:solidFill>
      <a:gradFill rotWithShape="1">
        <a:gsLst>
          <a:gs pos="0">
            <a:schemeClr val="phClr">
              <a:tint val="48000"/>
              <a:satMod val="105000"/>
              <a:lumMod val="110000"/>
            </a:schemeClr>
          </a:gs>
          <a:gs pos="100000">
            <a:schemeClr val="phClr">
              <a:tint val="78000"/>
              <a:satMod val="109000"/>
              <a:lumMod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4000"/>
              <a:satMod val="100000"/>
              <a:lumMod val="104000"/>
            </a:schemeClr>
          </a:gs>
          <a:gs pos="69000">
            <a:schemeClr val="phClr">
              <a:shade val="86000"/>
              <a:satMod val="130000"/>
              <a:lumMod val="102000"/>
            </a:schemeClr>
          </a:gs>
          <a:gs pos="100000">
            <a:schemeClr val="phClr">
              <a:shade val="72000"/>
              <a:satMod val="130000"/>
              <a:lumMod val="100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38100" dir="5400000" sy="96000" rotWithShape="0">
            <a:srgbClr val="000000">
              <a:alpha val="54000"/>
            </a:srgbClr>
          </a:outerShdw>
        </a:effectLst>
      </a:effectStyle>
      <a:effectStyle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18000"/>
              <a:satMod val="160000"/>
              <a:lumMod val="28000"/>
            </a:schemeClr>
            <a:schemeClr val="phClr">
              <a:tint val="95000"/>
              <a:satMod val="160000"/>
              <a:lumMod val="116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3415</TotalTime>
  <Words>680</Words>
  <Application>Microsoft Office PowerPoint</Application>
  <PresentationFormat>Широкий екран</PresentationFormat>
  <Paragraphs>188</Paragraphs>
  <Slides>11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Lato Semibold</vt:lpstr>
      <vt:lpstr>Roboto</vt:lpstr>
      <vt:lpstr>Times New Roman</vt:lpstr>
      <vt:lpstr>Тема Office</vt:lpstr>
      <vt:lpstr>Ситуація  на ринку праці заходу України 2026: виклики та зміни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Oksana Abramenko</dc:creator>
  <cp:lastModifiedBy>Oksana Abramenko</cp:lastModifiedBy>
  <cp:revision>77</cp:revision>
  <dcterms:created xsi:type="dcterms:W3CDTF">2026-09-29T08:36:51Z</dcterms:created>
  <dcterms:modified xsi:type="dcterms:W3CDTF">2026-10-01T17:45:30Z</dcterms:modified>
</cp:coreProperties>
</file>