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872" r:id="rId2"/>
    <p:sldId id="882" r:id="rId3"/>
    <p:sldId id="883" r:id="rId4"/>
    <p:sldId id="885" r:id="rId5"/>
    <p:sldId id="875" r:id="rId6"/>
    <p:sldId id="888" r:id="rId7"/>
    <p:sldId id="873" r:id="rId8"/>
    <p:sldId id="889" r:id="rId9"/>
    <p:sldId id="877" r:id="rId10"/>
    <p:sldId id="890" r:id="rId11"/>
    <p:sldId id="893" r:id="rId12"/>
    <p:sldId id="894" r:id="rId13"/>
    <p:sldId id="880" r:id="rId14"/>
    <p:sldId id="895" r:id="rId15"/>
    <p:sldId id="881" r:id="rId16"/>
    <p:sldId id="277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97" userDrawn="1">
          <p15:clr>
            <a:srgbClr val="A4A3A4"/>
          </p15:clr>
        </p15:guide>
        <p15:guide id="2" pos="7333" userDrawn="1">
          <p15:clr>
            <a:srgbClr val="A4A3A4"/>
          </p15:clr>
        </p15:guide>
        <p15:guide id="4" orient="horz" pos="391" userDrawn="1">
          <p15:clr>
            <a:srgbClr val="A4A3A4"/>
          </p15:clr>
        </p15:guide>
        <p15:guide id="5" orient="horz" pos="3929" userDrawn="1">
          <p15:clr>
            <a:srgbClr val="A4A3A4"/>
          </p15:clr>
        </p15:guide>
        <p15:guide id="6" orient="horz" pos="550" userDrawn="1">
          <p15:clr>
            <a:srgbClr val="A4A3A4"/>
          </p15:clr>
        </p15:guide>
        <p15:guide id="7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33B17C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78"/>
    <p:restoredTop sz="95755"/>
  </p:normalViewPr>
  <p:slideViewPr>
    <p:cSldViewPr snapToGrid="0">
      <p:cViewPr varScale="1">
        <p:scale>
          <a:sx n="85" d="100"/>
          <a:sy n="85" d="100"/>
        </p:scale>
        <p:origin x="187" y="48"/>
      </p:cViewPr>
      <p:guideLst>
        <p:guide pos="597"/>
        <p:guide pos="7333"/>
        <p:guide orient="horz" pos="391"/>
        <p:guide orient="horz" pos="3929"/>
        <p:guide orient="horz" pos="550"/>
        <p:guide pos="47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B96A8-0940-4027-843E-2C99117CFBEF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C495A-6310-45E9-8380-6948F205E80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7467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63654F-F5A1-4640-A319-0529CEC6EB14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544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13D126-5ED9-49CD-AD86-32B1A55D130E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120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D3F226-6293-4237-8F19-937823868D62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65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C495A-6310-45E9-8380-6948F205E80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1726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C495A-6310-45E9-8380-6948F205E80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9894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64656-23F3-23C8-1548-0A5F59CA4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D20FCC4-D9F4-EE49-9AE7-1968B4CE9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90E3461-A9C1-F8B1-FD2C-84FBBB646E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65785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D3F226-6293-4237-8F19-937823868D62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643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95E10-EFE5-8F79-FD06-8C70B5BE9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899C99-FD87-6147-7417-FA23393980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26FB57-D625-C785-58A3-F41A3264F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16319-49E2-40CB-FF50-E650C82BF3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C495A-6310-45E9-8380-6948F205E80B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0871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C495A-6310-45E9-8380-6948F205E80B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00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7E2E1-C7EC-BB27-077E-6FA91E309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AAE297-7A4F-7EEA-2B80-6E3680AD50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76856A-9CC9-6B40-2005-E86AEF4D9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B621C-12F2-CEDB-413C-0C59AE8C2E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C495A-6310-45E9-8380-6948F205E80B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1702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C495A-6310-45E9-8380-6948F205E80B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6888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5" name="Google Shape;68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 i="0" dirty="0">
              <a:solidFill>
                <a:srgbClr val="000000"/>
              </a:solidFill>
              <a:latin typeface="Verdana" panose="020B0604030504040204"/>
              <a:ea typeface="Verdana" panose="020B0604030504040204"/>
              <a:cs typeface="Verdana" panose="020B0604030504040204"/>
              <a:sym typeface="Verdana" panose="020B0604030504040204"/>
            </a:endParaRPr>
          </a:p>
        </p:txBody>
      </p:sp>
      <p:sp>
        <p:nvSpPr>
          <p:cNvPr id="686" name="Google Shape;686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 panose="020F0502020204030204"/>
              </a:rPr>
              <a:pPr marL="0" marR="0" lvl="0" indent="0" algn="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 panose="020F05020202040302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EB199-E8C7-8170-F3E6-7E1996FC4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55205688-E804-A948-6F9E-ECF0EB344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67DB465-8CFB-3EB7-546D-014C9D974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CC6E972-E649-445A-8A05-8ED141AAD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BCE795A-428B-7BC2-C336-2422DAFB7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6789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73058-8D7A-9510-CF58-6AE9DA765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1B626CA-4E5C-F7F2-AD2C-01879721B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9D01A84-94F9-183C-B5B7-9A1A9F6B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FA34BC1-167E-A299-755F-B1ED5703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3E47493-A747-EE00-057C-E8131BFE4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7950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038E4-F311-8BC8-483C-DC63F1DBE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1714631-E56A-0BE6-B196-FB72D3D42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7BA7AD3-962C-6556-F4F9-1EC289825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1D81D81-5F6F-1302-6B31-F1BE55D3A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C536123-A9F1-57BB-2EA5-3A91DCD3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4922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9CE237-CF29-340E-B61E-B6760B2F4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CEE0971-2836-32A4-ABD2-50CA8BF23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F2FB608-D160-D9F8-1822-15511948A4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6AE34E6-0EF4-1561-2412-8C4A0FFCB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769AE38-2D9B-7ECE-6E04-FF1F298FA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0BBF0C6-0B12-4627-8159-BA5D923F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4353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7E45D-E8B3-4B6F-BE59-AE9271405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9599ABA-22F2-84B8-D717-671B75210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9A7D56C-F61B-C8A3-BACE-88C662762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19641E62-6155-76C3-9D23-C023A0D08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E43155D4-6C51-3B78-6AEC-CBA01214A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6BECE94-48D3-9ECB-D14E-34F22096A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7E067739-E1E9-C785-712D-DEC19E6F5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027BB4FA-8F8E-C875-5D5F-8793DBCBB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6702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4C9BD-1413-84B4-DC9B-D17AC0DE3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68327E9-8BF4-D1D8-7912-CDB77EAB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5543BBA4-50D7-D833-CDE1-827653CD7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2716974E-3220-2CD0-1558-8053CFDE7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515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FBA8D470-9A26-69C8-9E09-D45D9D9E8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174B49F4-4CC9-015B-9818-53F04C483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77274B5-49E8-6199-87C2-912270A9D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604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34CDD-71A1-1789-420A-82BFA1A72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7EE3D7B-A220-9261-29A2-6F84C29F0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A7D3A5F-DB63-1F23-796B-7A6AC1920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8400926-A450-E1B5-4DCF-631E2DEBE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ACA6743-9021-68BD-E80C-054D205BB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F5A3091-9130-0AAC-C2A5-AE2FC1887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7728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D44D10-43E6-A113-BB3D-3A1106C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F11488D-63CE-E549-BB46-59942E2BD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151222B-F2FA-A7D3-2AF6-11681BB21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E7448EB-8867-8C6B-5D77-70A398DE4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1D825E6-AD5F-774F-5406-076C5FD1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F606BE3-3B3F-F71C-83D4-9DAD95458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7077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0DFBE6-A0F8-1E7C-2182-58AADFEB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0D2E5F1-D4DA-F2B5-0F2E-AA064B7AD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C76F801-4B11-1772-56A5-3B928F9B0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1108094-95A1-2A41-88C0-E2D082382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C7726AB-87C6-5356-8697-ACA76BCB2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382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6946BB9F-0798-8937-7179-9B734D233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F81BEF5-037A-2250-B5C3-DCA978BA5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96FCD8E-3098-3B56-1E29-AD600991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51DF705-998A-ACEB-077F-0A7975481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8CC3614-0C59-0F27-57C9-64CD23C6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962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6739" y="5355239"/>
            <a:ext cx="11145263" cy="8127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267" b="1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03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20DC2-784C-4B44-8BA3-0977F49200C4}" type="slidenum">
              <a:rPr lang="uk-UA" smtClean="0"/>
              <a:t>‹№›</a:t>
            </a:fld>
            <a:endParaRPr lang="uk-UA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2C2A1D1-2F7D-45EC-B027-74668C7F3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96" y="249553"/>
            <a:ext cx="3011464" cy="49244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D531CAA-8CAD-4CC7-97A2-A93DE3181191}"/>
              </a:ext>
            </a:extLst>
          </p:cNvPr>
          <p:cNvSpPr/>
          <p:nvPr userDrawn="1"/>
        </p:nvSpPr>
        <p:spPr>
          <a:xfrm>
            <a:off x="2" y="434817"/>
            <a:ext cx="690596" cy="60959"/>
          </a:xfrm>
          <a:prstGeom prst="rect">
            <a:avLst/>
          </a:prstGeom>
          <a:solidFill>
            <a:srgbClr val="33B0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400"/>
          </a:p>
        </p:txBody>
      </p:sp>
    </p:spTree>
    <p:extLst>
      <p:ext uri="{BB962C8B-B14F-4D97-AF65-F5344CB8AC3E}">
        <p14:creationId xmlns:p14="http://schemas.microsoft.com/office/powerpoint/2010/main" val="287575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B5CC30B2-923B-1E77-37F6-E9DC50534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9B89E19-AED8-DBC4-1DAE-175B5795A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1BA03DE-6C28-322A-CAFB-EA68A94C8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9B7BC-C046-4117-9DBA-2EB4868A4B73}" type="datetimeFigureOut">
              <a:rPr lang="uk-UA" smtClean="0"/>
              <a:t>01.10.2026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5A18144-9E26-C51D-22ED-731A63E5C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0841090-ADBB-47CD-BFB8-4CF79B08E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A97CD-EE5D-45D3-A8C3-F8A6EC9FDC4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154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3.png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svg"/><Relationship Id="rId7" Type="http://schemas.openxmlformats.org/officeDocument/2006/relationships/image" Target="../media/image45.sv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svg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svg"/><Relationship Id="rId5" Type="http://schemas.openxmlformats.org/officeDocument/2006/relationships/image" Target="../media/image71.png"/><Relationship Id="rId10" Type="http://schemas.openxmlformats.org/officeDocument/2006/relationships/image" Target="../media/image74.png"/><Relationship Id="rId4" Type="http://schemas.openxmlformats.org/officeDocument/2006/relationships/image" Target="../media/image70.pn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8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0.svg"/><Relationship Id="rId5" Type="http://schemas.openxmlformats.org/officeDocument/2006/relationships/image" Target="../media/image44.png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2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2.png"/><Relationship Id="rId9" Type="http://schemas.openxmlformats.org/officeDocument/2006/relationships/image" Target="../media/image8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svg"/><Relationship Id="rId3" Type="http://schemas.openxmlformats.org/officeDocument/2006/relationships/image" Target="../media/image89.png"/><Relationship Id="rId7" Type="http://schemas.openxmlformats.org/officeDocument/2006/relationships/image" Target="../media/image9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6.png"/><Relationship Id="rId4" Type="http://schemas.openxmlformats.org/officeDocument/2006/relationships/image" Target="../media/image90.png"/><Relationship Id="rId9" Type="http://schemas.openxmlformats.org/officeDocument/2006/relationships/image" Target="../media/image9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Человеческое лицо, коллаж, женщина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E5BA58DF-D80F-8A3A-56CF-0821C42AD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091" y="1570986"/>
            <a:ext cx="7802896" cy="4389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B8117B-8272-449F-96BE-80DA2BF77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203" y="0"/>
            <a:ext cx="2474452" cy="139188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2D108D-15A6-499E-BDD9-99C69CE3D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269" y="2460829"/>
            <a:ext cx="5117167" cy="15340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800" dirty="0">
                <a:latin typeface="Arial Nova Cond" panose="020B0506020202020204" pitchFamily="34" charset="0"/>
                <a:ea typeface="+mn-ea"/>
                <a:cs typeface="+mn-cs"/>
              </a:rPr>
              <a:t>Втрата реальності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2B14C0B-F9B1-45C3-9958-4370AA3A339C}"/>
              </a:ext>
            </a:extLst>
          </p:cNvPr>
          <p:cNvSpPr/>
          <p:nvPr/>
        </p:nvSpPr>
        <p:spPr>
          <a:xfrm flipV="1">
            <a:off x="624418" y="224470"/>
            <a:ext cx="447628" cy="447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uk-UA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468C48EA-0B0F-4CAB-BD54-339B29D68212}"/>
              </a:ext>
            </a:extLst>
          </p:cNvPr>
          <p:cNvSpPr/>
          <p:nvPr/>
        </p:nvSpPr>
        <p:spPr>
          <a:xfrm rot="5400000">
            <a:off x="7546405" y="6098577"/>
            <a:ext cx="680257" cy="1360513"/>
          </a:xfrm>
          <a:custGeom>
            <a:avLst/>
            <a:gdLst>
              <a:gd name="connsiteX0" fmla="*/ 1980165 w 1980165"/>
              <a:gd name="connsiteY0" fmla="*/ 0 h 3960332"/>
              <a:gd name="connsiteX1" fmla="*/ 1980165 w 1980165"/>
              <a:gd name="connsiteY1" fmla="*/ 3960332 h 3960332"/>
              <a:gd name="connsiteX2" fmla="*/ 1777706 w 1980165"/>
              <a:gd name="connsiteY2" fmla="*/ 3950109 h 3960332"/>
              <a:gd name="connsiteX3" fmla="*/ 0 w 1980165"/>
              <a:gd name="connsiteY3" fmla="*/ 1980166 h 3960332"/>
              <a:gd name="connsiteX4" fmla="*/ 1777706 w 1980165"/>
              <a:gd name="connsiteY4" fmla="*/ 10223 h 3960332"/>
              <a:gd name="connsiteX5" fmla="*/ 1980165 w 1980165"/>
              <a:gd name="connsiteY5" fmla="*/ 0 h 396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0165" h="3960332">
                <a:moveTo>
                  <a:pt x="1980165" y="0"/>
                </a:moveTo>
                <a:lnTo>
                  <a:pt x="1980165" y="3960332"/>
                </a:lnTo>
                <a:lnTo>
                  <a:pt x="1777706" y="3950109"/>
                </a:lnTo>
                <a:cubicBezTo>
                  <a:pt x="779195" y="3848705"/>
                  <a:pt x="0" y="3005430"/>
                  <a:pt x="0" y="1980166"/>
                </a:cubicBezTo>
                <a:cubicBezTo>
                  <a:pt x="0" y="954902"/>
                  <a:pt x="779195" y="111628"/>
                  <a:pt x="1777706" y="10223"/>
                </a:cubicBezTo>
                <a:lnTo>
                  <a:pt x="1980165" y="0"/>
                </a:lnTo>
                <a:close/>
              </a:path>
            </a:pathLst>
          </a:custGeom>
          <a:solidFill>
            <a:srgbClr val="92D05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uk-UA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D7A9C1E3-36D7-442E-B579-38FCD16B1404}"/>
              </a:ext>
            </a:extLst>
          </p:cNvPr>
          <p:cNvSpPr/>
          <p:nvPr/>
        </p:nvSpPr>
        <p:spPr>
          <a:xfrm flipV="1">
            <a:off x="1475629" y="1509185"/>
            <a:ext cx="447628" cy="44762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uk-UA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5786DF42-2E45-49A9-939A-7AB73908CD16}"/>
              </a:ext>
            </a:extLst>
          </p:cNvPr>
          <p:cNvSpPr/>
          <p:nvPr/>
        </p:nvSpPr>
        <p:spPr>
          <a:xfrm rot="5400000" flipH="1">
            <a:off x="7152067" y="-354937"/>
            <a:ext cx="576036" cy="1285909"/>
          </a:xfrm>
          <a:custGeom>
            <a:avLst/>
            <a:gdLst>
              <a:gd name="connsiteX0" fmla="*/ 1980165 w 1980165"/>
              <a:gd name="connsiteY0" fmla="*/ 0 h 3960332"/>
              <a:gd name="connsiteX1" fmla="*/ 1980165 w 1980165"/>
              <a:gd name="connsiteY1" fmla="*/ 3960332 h 3960332"/>
              <a:gd name="connsiteX2" fmla="*/ 1777706 w 1980165"/>
              <a:gd name="connsiteY2" fmla="*/ 3950109 h 3960332"/>
              <a:gd name="connsiteX3" fmla="*/ 0 w 1980165"/>
              <a:gd name="connsiteY3" fmla="*/ 1980166 h 3960332"/>
              <a:gd name="connsiteX4" fmla="*/ 1777706 w 1980165"/>
              <a:gd name="connsiteY4" fmla="*/ 10223 h 3960332"/>
              <a:gd name="connsiteX5" fmla="*/ 1980165 w 1980165"/>
              <a:gd name="connsiteY5" fmla="*/ 0 h 396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0165" h="3960332">
                <a:moveTo>
                  <a:pt x="1980165" y="0"/>
                </a:moveTo>
                <a:lnTo>
                  <a:pt x="1980165" y="3960332"/>
                </a:lnTo>
                <a:lnTo>
                  <a:pt x="1777706" y="3950109"/>
                </a:lnTo>
                <a:cubicBezTo>
                  <a:pt x="779195" y="3848705"/>
                  <a:pt x="0" y="3005430"/>
                  <a:pt x="0" y="1980166"/>
                </a:cubicBezTo>
                <a:cubicBezTo>
                  <a:pt x="0" y="954902"/>
                  <a:pt x="779195" y="111628"/>
                  <a:pt x="1777706" y="10223"/>
                </a:cubicBezTo>
                <a:lnTo>
                  <a:pt x="1980165" y="0"/>
                </a:lnTo>
                <a:close/>
              </a:path>
            </a:pathLst>
          </a:custGeom>
          <a:solidFill>
            <a:srgbClr val="F4F4BA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uk-UA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52B3E0D1-7692-4013-B0B0-5FD843711ACD}"/>
              </a:ext>
            </a:extLst>
          </p:cNvPr>
          <p:cNvSpPr/>
          <p:nvPr/>
        </p:nvSpPr>
        <p:spPr>
          <a:xfrm rot="10800000">
            <a:off x="-145208" y="4221356"/>
            <a:ext cx="642955" cy="1285909"/>
          </a:xfrm>
          <a:custGeom>
            <a:avLst/>
            <a:gdLst>
              <a:gd name="connsiteX0" fmla="*/ 1980165 w 1980165"/>
              <a:gd name="connsiteY0" fmla="*/ 0 h 3960332"/>
              <a:gd name="connsiteX1" fmla="*/ 1980165 w 1980165"/>
              <a:gd name="connsiteY1" fmla="*/ 3960332 h 3960332"/>
              <a:gd name="connsiteX2" fmla="*/ 1777706 w 1980165"/>
              <a:gd name="connsiteY2" fmla="*/ 3950109 h 3960332"/>
              <a:gd name="connsiteX3" fmla="*/ 0 w 1980165"/>
              <a:gd name="connsiteY3" fmla="*/ 1980166 h 3960332"/>
              <a:gd name="connsiteX4" fmla="*/ 1777706 w 1980165"/>
              <a:gd name="connsiteY4" fmla="*/ 10223 h 3960332"/>
              <a:gd name="connsiteX5" fmla="*/ 1980165 w 1980165"/>
              <a:gd name="connsiteY5" fmla="*/ 0 h 3960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0165" h="3960332">
                <a:moveTo>
                  <a:pt x="1980165" y="0"/>
                </a:moveTo>
                <a:lnTo>
                  <a:pt x="1980165" y="3960332"/>
                </a:lnTo>
                <a:lnTo>
                  <a:pt x="1777706" y="3950109"/>
                </a:lnTo>
                <a:cubicBezTo>
                  <a:pt x="779195" y="3848705"/>
                  <a:pt x="0" y="3005430"/>
                  <a:pt x="0" y="1980166"/>
                </a:cubicBezTo>
                <a:cubicBezTo>
                  <a:pt x="0" y="954902"/>
                  <a:pt x="779195" y="111628"/>
                  <a:pt x="1777706" y="10223"/>
                </a:cubicBezTo>
                <a:lnTo>
                  <a:pt x="1980165" y="0"/>
                </a:lnTo>
                <a:close/>
              </a:path>
            </a:pathLst>
          </a:custGeom>
          <a:solidFill>
            <a:srgbClr val="00B05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uk-UA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96EB06AA-FA79-334A-9DF3-2DE726F1B5D3}"/>
              </a:ext>
            </a:extLst>
          </p:cNvPr>
          <p:cNvSpPr txBox="1">
            <a:spLocks/>
          </p:cNvSpPr>
          <p:nvPr/>
        </p:nvSpPr>
        <p:spPr>
          <a:xfrm>
            <a:off x="517453" y="4461368"/>
            <a:ext cx="4305583" cy="1032244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50000"/>
              <a:buFont typeface="Calibri" panose="020F050202020403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2"/>
              </a:buClr>
              <a:buSzPct val="12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783">
              <a:lnSpc>
                <a:spcPct val="100000"/>
              </a:lnSpc>
              <a:spcBef>
                <a:spcPts val="751"/>
              </a:spcBef>
            </a:pPr>
            <a:r>
              <a:rPr lang="uk-UA" sz="1867" b="1" dirty="0">
                <a:latin typeface="Arial Nova Cond" panose="020B0506020202020204" pitchFamily="34" charset="0"/>
              </a:rPr>
              <a:t>Як повернути керівнику картину власної команди</a:t>
            </a:r>
          </a:p>
        </p:txBody>
      </p:sp>
    </p:spTree>
    <p:extLst>
      <p:ext uri="{BB962C8B-B14F-4D97-AF65-F5344CB8AC3E}">
        <p14:creationId xmlns:p14="http://schemas.microsoft.com/office/powerpoint/2010/main" val="384200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52DC51C-DC66-3EDD-19A3-5369F27ABE55}"/>
              </a:ext>
            </a:extLst>
          </p:cNvPr>
          <p:cNvSpPr/>
          <p:nvPr/>
        </p:nvSpPr>
        <p:spPr>
          <a:xfrm>
            <a:off x="6384519" y="275151"/>
            <a:ext cx="1296444" cy="344069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avoRG" panose="02000506000000020004" pitchFamily="50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B06E9B-8456-1275-A8DE-D8656D005C68}"/>
              </a:ext>
            </a:extLst>
          </p:cNvPr>
          <p:cNvGrpSpPr/>
          <p:nvPr/>
        </p:nvGrpSpPr>
        <p:grpSpPr>
          <a:xfrm>
            <a:off x="4217162" y="827069"/>
            <a:ext cx="3757988" cy="1182133"/>
            <a:chOff x="6216650" y="1371600"/>
            <a:chExt cx="3757988" cy="1182132"/>
          </a:xfrm>
        </p:grpSpPr>
        <p:pic>
          <p:nvPicPr>
            <p:cNvPr id="66" name="Picture 65" descr="EAP Alliance">
              <a:extLst>
                <a:ext uri="{FF2B5EF4-FFF2-40B4-BE49-F238E27FC236}">
                  <a16:creationId xmlns:a16="http://schemas.microsoft.com/office/drawing/2014/main" id="{923D2336-040E-62D5-5D0D-7D96EC4408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6650" y="1371600"/>
              <a:ext cx="3757988" cy="972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15D36EB-09A7-D4C5-7429-B9BAE9860BC1}"/>
                </a:ext>
              </a:extLst>
            </p:cNvPr>
            <p:cNvSpPr txBox="1"/>
            <p:nvPr/>
          </p:nvSpPr>
          <p:spPr>
            <a:xfrm>
              <a:off x="7774522" y="2184400"/>
              <a:ext cx="15748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33B17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(33 </a:t>
              </a:r>
              <a:r>
                <a:rPr kumimoji="0" lang="uk-U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33B17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країни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33B17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) 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33B17C"/>
                </a:highlight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D1E5496-145D-2619-617C-77B38771F85F}"/>
              </a:ext>
            </a:extLst>
          </p:cNvPr>
          <p:cNvGrpSpPr/>
          <p:nvPr/>
        </p:nvGrpSpPr>
        <p:grpSpPr>
          <a:xfrm>
            <a:off x="1007535" y="3313473"/>
            <a:ext cx="4201133" cy="1107995"/>
            <a:chOff x="1305694" y="2547251"/>
            <a:chExt cx="3150850" cy="8309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20D193-6DDF-D15C-DAB3-E4D6C4206284}"/>
                </a:ext>
              </a:extLst>
            </p:cNvPr>
            <p:cNvSpPr txBox="1"/>
            <p:nvPr/>
          </p:nvSpPr>
          <p:spPr>
            <a:xfrm>
              <a:off x="1663699" y="2547251"/>
              <a:ext cx="2792845" cy="8309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33B17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1</a:t>
              </a:r>
              <a:r>
                <a:rPr kumimoji="0" lang="uk-U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33B17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8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33B17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0+ </a:t>
              </a:r>
              <a:b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міжнародних та локальних організацій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321DE11-548E-3CFC-7D61-D935A5037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5694" y="2714845"/>
              <a:ext cx="359999" cy="3600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0C1C62-EDA8-A18A-6B4E-AFEDD95892C7}"/>
              </a:ext>
            </a:extLst>
          </p:cNvPr>
          <p:cNvGrpSpPr/>
          <p:nvPr/>
        </p:nvGrpSpPr>
        <p:grpSpPr>
          <a:xfrm>
            <a:off x="1007535" y="2327560"/>
            <a:ext cx="4242756" cy="769440"/>
            <a:chOff x="1292951" y="3495046"/>
            <a:chExt cx="3182067" cy="57708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18E6F79-D126-9F89-84B0-B2A2765050E5}"/>
                </a:ext>
              </a:extLst>
            </p:cNvPr>
            <p:cNvSpPr txBox="1"/>
            <p:nvPr/>
          </p:nvSpPr>
          <p:spPr>
            <a:xfrm>
              <a:off x="1663700" y="3495046"/>
              <a:ext cx="2811318" cy="5770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33B17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500,000+ </a:t>
              </a:r>
              <a:b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працівників на підтримці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ECC9369-C486-3DCD-0913-7B9B6BEBC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2951" y="3613173"/>
              <a:ext cx="396000" cy="39600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6CDDBB-205E-5712-1CBA-63E9D708A595}"/>
              </a:ext>
            </a:extLst>
          </p:cNvPr>
          <p:cNvGrpSpPr/>
          <p:nvPr/>
        </p:nvGrpSpPr>
        <p:grpSpPr>
          <a:xfrm>
            <a:off x="1007535" y="4627683"/>
            <a:ext cx="4653996" cy="769442"/>
            <a:chOff x="1390197" y="4540377"/>
            <a:chExt cx="3490497" cy="57708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A486BA-946F-8BA3-7147-BCFB1244818C}"/>
                </a:ext>
              </a:extLst>
            </p:cNvPr>
            <p:cNvSpPr txBox="1"/>
            <p:nvPr/>
          </p:nvSpPr>
          <p:spPr>
            <a:xfrm>
              <a:off x="1785358" y="4540377"/>
              <a:ext cx="3095336" cy="577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33B17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2,000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C2E49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</a:t>
              </a:r>
              <a:b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консультацій в місяць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990F8C9-D7DF-2B7C-DBA3-69F97D80C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0197" y="4674882"/>
              <a:ext cx="396000" cy="3960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F42763-745A-3CD9-F9A1-CD220FEA3416}"/>
              </a:ext>
            </a:extLst>
          </p:cNvPr>
          <p:cNvGrpSpPr/>
          <p:nvPr/>
        </p:nvGrpSpPr>
        <p:grpSpPr>
          <a:xfrm>
            <a:off x="1007535" y="5613590"/>
            <a:ext cx="4785199" cy="769440"/>
            <a:chOff x="914401" y="5549130"/>
            <a:chExt cx="3588899" cy="57707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11C48D-E8BF-3996-2C26-1ADB2185BC78}"/>
                </a:ext>
              </a:extLst>
            </p:cNvPr>
            <p:cNvSpPr txBox="1"/>
            <p:nvPr/>
          </p:nvSpPr>
          <p:spPr>
            <a:xfrm>
              <a:off x="1285240" y="5549130"/>
              <a:ext cx="3218060" cy="5770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33B17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75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C2E49C"/>
                  </a:highlight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</a:t>
              </a:r>
              <a:b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експертів всередині команди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6F1D6AC-07BA-D207-A7CB-03D87ECF0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1" y="5695282"/>
              <a:ext cx="359998" cy="359999"/>
            </a:xfrm>
            <a:prstGeom prst="rect">
              <a:avLst/>
            </a:prstGeom>
          </p:spPr>
        </p:pic>
      </p:grpSp>
      <p:pic>
        <p:nvPicPr>
          <p:cNvPr id="3" name="Рисунок 72">
            <a:extLst>
              <a:ext uri="{FF2B5EF4-FFF2-40B4-BE49-F238E27FC236}">
                <a16:creationId xmlns:a16="http://schemas.microsoft.com/office/drawing/2014/main" id="{E5A5941F-49EC-8A6A-9DF6-9298E33103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2EB18B-52FC-09BF-109F-44469ED4E269}"/>
              </a:ext>
            </a:extLst>
          </p:cNvPr>
          <p:cNvSpPr txBox="1"/>
          <p:nvPr/>
        </p:nvSpPr>
        <p:spPr>
          <a:xfrm>
            <a:off x="6444293" y="2345476"/>
            <a:ext cx="37484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33B17C"/>
                </a:highlight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2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33B17C"/>
                </a:highlight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4</a:t>
            </a:r>
            <a:r>
              <a:rPr kumimoji="0" lang="uk-UA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33B17C"/>
                </a:highlight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33B17C"/>
                </a:highlight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uk-UA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індустрії серед клієнтів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C34E079-9688-3480-60FE-EBAACC24191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2" t="75140" r="69750" b="6624"/>
          <a:stretch/>
        </p:blipFill>
        <p:spPr>
          <a:xfrm>
            <a:off x="7278567" y="5652130"/>
            <a:ext cx="925584" cy="672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45D1346-D69A-BD4D-2C0A-3FEEF1581F1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8" t="74194" r="44187" b="6624"/>
          <a:stretch/>
        </p:blipFill>
        <p:spPr>
          <a:xfrm>
            <a:off x="9736452" y="5591170"/>
            <a:ext cx="800717" cy="720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BCA61E6-5921-0197-370D-73229074AC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936" y="5699882"/>
            <a:ext cx="624000" cy="624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21FB53C-BBC9-ED03-69C2-AF4734BAB3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917" y="5667370"/>
            <a:ext cx="624000" cy="624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1B159A6-F2F2-5D6C-F338-8FAFA5AA368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684" y="5716138"/>
            <a:ext cx="528000" cy="52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7F34C26-EBBC-C978-13EA-9749CC04445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00" y="5646389"/>
            <a:ext cx="624000" cy="624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2B74701-CCBE-6343-0111-B32E87D350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48" y="5000874"/>
            <a:ext cx="576000" cy="5760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32935B4-9E1F-E0A6-6CAD-B70413C5230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291" y="4968362"/>
            <a:ext cx="576000" cy="5760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257AD49-937F-AEE6-954F-C747E2A4C3C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132" y="4919594"/>
            <a:ext cx="576000" cy="5760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945229A-F783-8CE2-2F70-473CF83EC36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973" y="5026274"/>
            <a:ext cx="576000" cy="5760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8EAF175-2E8C-CE54-4034-14722E3119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815" y="4935850"/>
            <a:ext cx="576000" cy="5760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4D329575-06B1-679E-F038-288B63320B2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56" y="4871842"/>
            <a:ext cx="768000" cy="76800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F16BF67B-4997-47D9-DF68-0DE630232C8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704" y="4220586"/>
            <a:ext cx="576000" cy="57600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2E7C2EC-8B88-F4F7-6DF3-6321D073529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725" y="4253098"/>
            <a:ext cx="528000" cy="5280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9073C2F-3567-E509-087C-81045EE18DA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744" y="4220586"/>
            <a:ext cx="576000" cy="57600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549C207-CE1F-39C8-D5FD-07F3123A478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763" y="4219570"/>
            <a:ext cx="672000" cy="67200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38F2368-BE5E-5E32-CC87-D6E84BE03D8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781" y="4236842"/>
            <a:ext cx="528000" cy="5280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CEDA75A8-F080-94A3-3185-5A00AC885A9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00" y="4236397"/>
            <a:ext cx="576000" cy="5760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F06A78AA-7787-F614-B736-87ACA3BFAF2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48" y="3516570"/>
            <a:ext cx="576000" cy="57600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00193F37-C845-8694-7F6A-9B490A2C716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517" y="3548314"/>
            <a:ext cx="528000" cy="52800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71C847A6-4093-39BB-6858-1381B344468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588" y="3565338"/>
            <a:ext cx="528000" cy="528000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98E1B30F-9FC3-4812-0137-88E45F7B862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659" y="3564570"/>
            <a:ext cx="528000" cy="52800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835CB499-D5B3-13F3-89C5-AAE0DE98069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729" y="3563802"/>
            <a:ext cx="528000" cy="528000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AC3C8BEA-63B3-32AB-5D2E-775FB9B5A43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00" y="3516570"/>
            <a:ext cx="672000" cy="672000"/>
          </a:xfrm>
          <a:prstGeom prst="rect">
            <a:avLst/>
          </a:prstGeom>
        </p:spPr>
      </p:pic>
      <p:sp>
        <p:nvSpPr>
          <p:cNvPr id="83" name="Заголовок 3">
            <a:extLst>
              <a:ext uri="{FF2B5EF4-FFF2-40B4-BE49-F238E27FC236}">
                <a16:creationId xmlns:a16="http://schemas.microsoft.com/office/drawing/2014/main" id="{4CBD5337-2B5C-73BF-9558-5ECC3758D931}"/>
              </a:ext>
            </a:extLst>
          </p:cNvPr>
          <p:cNvSpPr txBox="1">
            <a:spLocks/>
          </p:cNvSpPr>
          <p:nvPr/>
        </p:nvSpPr>
        <p:spPr>
          <a:xfrm>
            <a:off x="690595" y="247975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j-ea"/>
                <a:cs typeface="+mj-cs"/>
              </a:rPr>
              <a:t>Експертиза</a:t>
            </a:r>
            <a:b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j-ea"/>
                <a:cs typeface="+mj-cs"/>
              </a:rPr>
            </a:br>
            <a:endParaRPr kumimoji="0" lang="ru-UA" sz="3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378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F7A59F5-8164-68B5-77DC-9063435988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2" t="27852" r="37589" b="31787"/>
          <a:stretch/>
        </p:blipFill>
        <p:spPr>
          <a:xfrm>
            <a:off x="946085" y="1544233"/>
            <a:ext cx="1758327" cy="1728000"/>
          </a:xfrm>
          <a:prstGeom prst="rect">
            <a:avLst/>
          </a:prstGeom>
        </p:spPr>
      </p:pic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884288AE-DBC0-7333-B34D-66D8E3961E20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j-ea"/>
                <a:cs typeface="+mj-cs"/>
              </a:rPr>
              <a:t>Останні дослідження</a:t>
            </a:r>
          </a:p>
        </p:txBody>
      </p:sp>
      <p:pic>
        <p:nvPicPr>
          <p:cNvPr id="7" name="Рисунок 72">
            <a:extLst>
              <a:ext uri="{FF2B5EF4-FFF2-40B4-BE49-F238E27FC236}">
                <a16:creationId xmlns:a16="http://schemas.microsoft.com/office/drawing/2014/main" id="{FD185A8F-19DE-795E-C2DE-EE5AC4B724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3FD6B7-BDA0-51B9-2BBA-E07CA0B664C0}"/>
              </a:ext>
            </a:extLst>
          </p:cNvPr>
          <p:cNvSpPr txBox="1"/>
          <p:nvPr/>
        </p:nvSpPr>
        <p:spPr>
          <a:xfrm>
            <a:off x="1743530" y="4519915"/>
            <a:ext cx="4056620" cy="1143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Програма Підтримуючого Лідерства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12 програм на понад 2000 учасників</a:t>
            </a:r>
            <a:endParaRPr kumimoji="0" lang="de-CH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BD6FA3-DE4D-F022-16F0-A33EA834F5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64" t="25872" r="2076" b="21558"/>
          <a:stretch/>
        </p:blipFill>
        <p:spPr>
          <a:xfrm>
            <a:off x="642937" y="4400551"/>
            <a:ext cx="1131294" cy="13236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332EC12-3E28-8DFA-E9F9-476A79C5BF33}"/>
              </a:ext>
            </a:extLst>
          </p:cNvPr>
          <p:cNvSpPr txBox="1"/>
          <p:nvPr/>
        </p:nvSpPr>
        <p:spPr>
          <a:xfrm>
            <a:off x="3332635" y="1357817"/>
            <a:ext cx="7804371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Рейтинг: СЕО які тримають країну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28 компаній у фіналі, понад 2840 анонімних анкет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92A1F8-83DB-8660-AAF1-748C54A2BB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586" y="2636834"/>
            <a:ext cx="828000" cy="82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37859A-8378-9765-D414-2DB2287F1D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219" y="2508044"/>
            <a:ext cx="1856000" cy="1044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1364C69-31FA-7ADF-5AAE-54F9CBC6A11B}"/>
              </a:ext>
            </a:extLst>
          </p:cNvPr>
          <p:cNvSpPr txBox="1"/>
          <p:nvPr/>
        </p:nvSpPr>
        <p:spPr>
          <a:xfrm>
            <a:off x="7591923" y="4520405"/>
            <a:ext cx="3995243" cy="1143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Сервіс Ментальної Підтримки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За 5 років через сервіс пройшло понад 109 000 запитів</a:t>
            </a:r>
            <a:endParaRPr kumimoji="0" lang="de-CH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pic>
        <p:nvPicPr>
          <p:cNvPr id="23" name="Рисунок 72">
            <a:extLst>
              <a:ext uri="{FF2B5EF4-FFF2-40B4-BE49-F238E27FC236}">
                <a16:creationId xmlns:a16="http://schemas.microsoft.com/office/drawing/2014/main" id="{0FB67055-B3CB-B635-7306-1C742F0F7F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1529" y="2342867"/>
            <a:ext cx="2243887" cy="126218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5835DC-49C1-EC44-742E-4646AECB8022}"/>
              </a:ext>
            </a:extLst>
          </p:cNvPr>
          <p:cNvCxnSpPr/>
          <p:nvPr/>
        </p:nvCxnSpPr>
        <p:spPr>
          <a:xfrm>
            <a:off x="6100561" y="2737361"/>
            <a:ext cx="0" cy="6014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76469A8-4615-5B2C-5BBC-E266F6E15FCC}"/>
              </a:ext>
            </a:extLst>
          </p:cNvPr>
          <p:cNvCxnSpPr/>
          <p:nvPr/>
        </p:nvCxnSpPr>
        <p:spPr>
          <a:xfrm>
            <a:off x="8496098" y="2727497"/>
            <a:ext cx="0" cy="6014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CE919F83-521E-2DF5-C693-82D935E900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9" t="3345" r="15937" b="32367"/>
          <a:stretch>
            <a:fillRect/>
          </a:stretch>
        </p:blipFill>
        <p:spPr>
          <a:xfrm>
            <a:off x="6315076" y="4437064"/>
            <a:ext cx="1226667" cy="1189037"/>
          </a:xfrm>
          <a:custGeom>
            <a:avLst/>
            <a:gdLst>
              <a:gd name="csX0" fmla="*/ 596667 w 1226667"/>
              <a:gd name="csY0" fmla="*/ 0 h 1189037"/>
              <a:gd name="csX1" fmla="*/ 1226667 w 1226667"/>
              <a:gd name="csY1" fmla="*/ 630000 h 1189037"/>
              <a:gd name="csX2" fmla="*/ 1213868 w 1226667"/>
              <a:gd name="csY2" fmla="*/ 756967 h 1189037"/>
              <a:gd name="csX3" fmla="*/ 1193696 w 1226667"/>
              <a:gd name="csY3" fmla="*/ 821951 h 1189037"/>
              <a:gd name="csX4" fmla="*/ 1144129 w 1226667"/>
              <a:gd name="csY4" fmla="*/ 913271 h 1189037"/>
              <a:gd name="csX5" fmla="*/ 625475 w 1226667"/>
              <a:gd name="csY5" fmla="*/ 1189037 h 1189037"/>
              <a:gd name="csX6" fmla="*/ 0 w 1226667"/>
              <a:gd name="csY6" fmla="*/ 563562 h 1189037"/>
              <a:gd name="csX7" fmla="*/ 12708 w 1226667"/>
              <a:gd name="csY7" fmla="*/ 437507 h 1189037"/>
              <a:gd name="csX8" fmla="*/ 46310 w 1226667"/>
              <a:gd name="csY8" fmla="*/ 329257 h 1189037"/>
              <a:gd name="csX9" fmla="*/ 74261 w 1226667"/>
              <a:gd name="csY9" fmla="*/ 277761 h 1189037"/>
              <a:gd name="csX10" fmla="*/ 596667 w 1226667"/>
              <a:gd name="csY10" fmla="*/ 0 h 11890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26667" h="1189037">
                <a:moveTo>
                  <a:pt x="596667" y="0"/>
                </a:moveTo>
                <a:cubicBezTo>
                  <a:pt x="944607" y="0"/>
                  <a:pt x="1226667" y="282061"/>
                  <a:pt x="1226667" y="630000"/>
                </a:cubicBezTo>
                <a:cubicBezTo>
                  <a:pt x="1226667" y="673493"/>
                  <a:pt x="1222260" y="715956"/>
                  <a:pt x="1213868" y="756967"/>
                </a:cubicBezTo>
                <a:lnTo>
                  <a:pt x="1193696" y="821951"/>
                </a:lnTo>
                <a:lnTo>
                  <a:pt x="1144129" y="913271"/>
                </a:lnTo>
                <a:cubicBezTo>
                  <a:pt x="1031726" y="1079649"/>
                  <a:pt x="841375" y="1189037"/>
                  <a:pt x="625475" y="1189037"/>
                </a:cubicBezTo>
                <a:cubicBezTo>
                  <a:pt x="280035" y="1189037"/>
                  <a:pt x="0" y="909002"/>
                  <a:pt x="0" y="563562"/>
                </a:cubicBezTo>
                <a:cubicBezTo>
                  <a:pt x="0" y="520382"/>
                  <a:pt x="4376" y="478224"/>
                  <a:pt x="12708" y="437507"/>
                </a:cubicBezTo>
                <a:lnTo>
                  <a:pt x="46310" y="329257"/>
                </a:lnTo>
                <a:lnTo>
                  <a:pt x="74261" y="277761"/>
                </a:lnTo>
                <a:cubicBezTo>
                  <a:pt x="187477" y="110180"/>
                  <a:pt x="379205" y="0"/>
                  <a:pt x="596667" y="0"/>
                </a:cubicBezTo>
                <a:close/>
              </a:path>
            </a:pathLst>
          </a:cu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E0781AA-9675-509D-AFEA-7FAF19CDD67E}"/>
              </a:ext>
            </a:extLst>
          </p:cNvPr>
          <p:cNvSpPr/>
          <p:nvPr/>
        </p:nvSpPr>
        <p:spPr>
          <a:xfrm>
            <a:off x="6281742" y="4229101"/>
            <a:ext cx="5362575" cy="1757363"/>
          </a:xfrm>
          <a:prstGeom prst="roundRect">
            <a:avLst/>
          </a:prstGeom>
          <a:noFill/>
          <a:ln>
            <a:solidFill>
              <a:srgbClr val="33B17C">
                <a:alpha val="4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83168B1-A4E2-D6E7-AEFD-3F3704EA848A}"/>
              </a:ext>
            </a:extLst>
          </p:cNvPr>
          <p:cNvSpPr/>
          <p:nvPr/>
        </p:nvSpPr>
        <p:spPr>
          <a:xfrm>
            <a:off x="547687" y="4224337"/>
            <a:ext cx="5362575" cy="1757363"/>
          </a:xfrm>
          <a:prstGeom prst="roundRect">
            <a:avLst/>
          </a:prstGeom>
          <a:noFill/>
          <a:ln>
            <a:solidFill>
              <a:srgbClr val="33B17C">
                <a:alpha val="4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A29F659-AFDF-AD79-B226-F1C743E2B9D0}"/>
              </a:ext>
            </a:extLst>
          </p:cNvPr>
          <p:cNvSpPr/>
          <p:nvPr/>
        </p:nvSpPr>
        <p:spPr>
          <a:xfrm>
            <a:off x="550862" y="1247774"/>
            <a:ext cx="11090275" cy="2481264"/>
          </a:xfrm>
          <a:prstGeom prst="roundRect">
            <a:avLst/>
          </a:prstGeom>
          <a:noFill/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59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7FC1092-A31A-AD5E-B63B-0FE94253F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" t="6122" r="3028" b="7313"/>
          <a:stretch>
            <a:fillRect/>
          </a:stretch>
        </p:blipFill>
        <p:spPr>
          <a:xfrm>
            <a:off x="7410117" y="1444316"/>
            <a:ext cx="4294203" cy="4969610"/>
          </a:xfrm>
          <a:prstGeom prst="rect">
            <a:avLst/>
          </a:prstGeom>
        </p:spPr>
      </p:pic>
      <p:pic>
        <p:nvPicPr>
          <p:cNvPr id="5" name="Рисунок 72">
            <a:extLst>
              <a:ext uri="{FF2B5EF4-FFF2-40B4-BE49-F238E27FC236}">
                <a16:creationId xmlns:a16="http://schemas.microsoft.com/office/drawing/2014/main" id="{F42E3D5D-9202-D87B-37D2-8EA25D977C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06D0D27E-E1EA-7E8E-2A59-BB15C7F18708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uk-UA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4</a:t>
            </a:r>
            <a:r>
              <a:rPr lang="en-US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uk-UA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сліпі зони керівників</a:t>
            </a:r>
            <a:r>
              <a:rPr lang="en-US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endParaRPr lang="uk-UA" sz="3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7AB9BF8-F14A-6B6D-EECA-FA12B1C06D62}"/>
              </a:ext>
            </a:extLst>
          </p:cNvPr>
          <p:cNvGrpSpPr/>
          <p:nvPr/>
        </p:nvGrpSpPr>
        <p:grpSpPr>
          <a:xfrm>
            <a:off x="550863" y="1380026"/>
            <a:ext cx="6314879" cy="966933"/>
            <a:chOff x="550863" y="1380026"/>
            <a:chExt cx="6314879" cy="96693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087649-47CF-BF80-4072-1A8C26DB965C}"/>
                </a:ext>
              </a:extLst>
            </p:cNvPr>
            <p:cNvSpPr txBox="1"/>
            <p:nvPr/>
          </p:nvSpPr>
          <p:spPr>
            <a:xfrm>
              <a:off x="1553713" y="1458241"/>
              <a:ext cx="531202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3B17C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Я не бачу себе</a:t>
              </a:r>
              <a:b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Виснажений керівник втрачає власну оптику</a:t>
              </a:r>
              <a:endPara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F87DC15-C679-041A-9203-70F0DEF23F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863" y="1380026"/>
              <a:ext cx="966933" cy="966933"/>
            </a:xfrm>
            <a:prstGeom prst="ellipse">
              <a:avLst/>
            </a:prstGeom>
            <a:solidFill>
              <a:srgbClr val="33B17C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2C123BF-922F-9837-7703-98702A4AD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1512" y="1584958"/>
              <a:ext cx="576000" cy="576000"/>
            </a:xfrm>
            <a:custGeom>
              <a:avLst/>
              <a:gdLst>
                <a:gd name="csX0" fmla="*/ 1216869 w 2438400"/>
                <a:gd name="csY0" fmla="*/ 444851 h 2438400"/>
                <a:gd name="csX1" fmla="*/ 1216869 w 2438400"/>
                <a:gd name="csY1" fmla="*/ 623271 h 2438400"/>
                <a:gd name="csX2" fmla="*/ 1094205 w 2438400"/>
                <a:gd name="csY2" fmla="*/ 623271 h 2438400"/>
                <a:gd name="csX3" fmla="*/ 1094205 w 2438400"/>
                <a:gd name="csY3" fmla="*/ 1898480 h 2438400"/>
                <a:gd name="csX4" fmla="*/ 1833966 w 2438400"/>
                <a:gd name="csY4" fmla="*/ 1898480 h 2438400"/>
                <a:gd name="csX5" fmla="*/ 1833966 w 2438400"/>
                <a:gd name="csY5" fmla="*/ 623271 h 2438400"/>
                <a:gd name="csX6" fmla="*/ 1763279 w 2438400"/>
                <a:gd name="csY6" fmla="*/ 623271 h 2438400"/>
                <a:gd name="csX7" fmla="*/ 1763279 w 2438400"/>
                <a:gd name="csY7" fmla="*/ 444851 h 2438400"/>
                <a:gd name="csX8" fmla="*/ 0 w 2438400"/>
                <a:gd name="csY8" fmla="*/ 0 h 2438400"/>
                <a:gd name="csX9" fmla="*/ 2438400 w 2438400"/>
                <a:gd name="csY9" fmla="*/ 0 h 2438400"/>
                <a:gd name="csX10" fmla="*/ 2438400 w 2438400"/>
                <a:gd name="csY10" fmla="*/ 2438400 h 2438400"/>
                <a:gd name="csX11" fmla="*/ 0 w 2438400"/>
                <a:gd name="csY11" fmla="*/ 2438400 h 2438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438400" h="2438400">
                  <a:moveTo>
                    <a:pt x="1216869" y="444851"/>
                  </a:moveTo>
                  <a:lnTo>
                    <a:pt x="1216869" y="623271"/>
                  </a:lnTo>
                  <a:lnTo>
                    <a:pt x="1094205" y="623271"/>
                  </a:lnTo>
                  <a:lnTo>
                    <a:pt x="1094205" y="1898480"/>
                  </a:lnTo>
                  <a:lnTo>
                    <a:pt x="1833966" y="1898480"/>
                  </a:lnTo>
                  <a:lnTo>
                    <a:pt x="1833966" y="623271"/>
                  </a:lnTo>
                  <a:lnTo>
                    <a:pt x="1763279" y="623271"/>
                  </a:lnTo>
                  <a:lnTo>
                    <a:pt x="1763279" y="444851"/>
                  </a:lnTo>
                  <a:close/>
                  <a:moveTo>
                    <a:pt x="0" y="0"/>
                  </a:moveTo>
                  <a:lnTo>
                    <a:pt x="2438400" y="0"/>
                  </a:lnTo>
                  <a:lnTo>
                    <a:pt x="2438400" y="2438400"/>
                  </a:lnTo>
                  <a:lnTo>
                    <a:pt x="0" y="2438400"/>
                  </a:lnTo>
                  <a:close/>
                </a:path>
              </a:pathLst>
            </a:cu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D09E1FD-FB78-B467-2FDE-1F9685386A4C}"/>
              </a:ext>
            </a:extLst>
          </p:cNvPr>
          <p:cNvGrpSpPr/>
          <p:nvPr/>
        </p:nvGrpSpPr>
        <p:grpSpPr>
          <a:xfrm>
            <a:off x="550863" y="2576248"/>
            <a:ext cx="6921667" cy="1161780"/>
            <a:chOff x="550863" y="2397818"/>
            <a:chExt cx="6921667" cy="116178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71BC067-9127-699E-9B7C-2FA7C6C7E942}"/>
                </a:ext>
              </a:extLst>
            </p:cNvPr>
            <p:cNvSpPr txBox="1"/>
            <p:nvPr/>
          </p:nvSpPr>
          <p:spPr>
            <a:xfrm>
              <a:off x="1566030" y="2397818"/>
              <a:ext cx="5906500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3B17C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Я не бачу людей</a:t>
              </a:r>
              <a:b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Деперсоналізація як емоційне дистанціювання від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</a:t>
              </a: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інших людей </a:t>
              </a:r>
              <a:endPara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9E67045-01CF-1B52-E544-0090D0FEF5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863" y="2592665"/>
              <a:ext cx="966933" cy="966933"/>
            </a:xfrm>
            <a:prstGeom prst="ellipse">
              <a:avLst/>
            </a:prstGeom>
            <a:solidFill>
              <a:srgbClr val="33B17C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F4084B0-E667-E4CF-4BC8-CCE29F657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67" y="2782543"/>
              <a:ext cx="612000" cy="6120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CBD1613-69CF-BCE5-3B95-BF1D637FF0AD}"/>
              </a:ext>
            </a:extLst>
          </p:cNvPr>
          <p:cNvGrpSpPr/>
          <p:nvPr/>
        </p:nvGrpSpPr>
        <p:grpSpPr>
          <a:xfrm>
            <a:off x="550863" y="3967317"/>
            <a:ext cx="7137068" cy="1107996"/>
            <a:chOff x="550863" y="3675950"/>
            <a:chExt cx="7137068" cy="110799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D6C74C2-3E42-D07E-9195-870520EE1118}"/>
                </a:ext>
              </a:extLst>
            </p:cNvPr>
            <p:cNvSpPr txBox="1"/>
            <p:nvPr/>
          </p:nvSpPr>
          <p:spPr>
            <a:xfrm>
              <a:off x="1555322" y="3675950"/>
              <a:ext cx="6132609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3B17C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Я не чую команду</a:t>
              </a:r>
              <a:b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Розрив між «Мій керівник підтримує мене» </a:t>
              </a:r>
              <a:b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</a:b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і «Мою думку не враховують»</a:t>
              </a:r>
              <a:endPara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46C9B84-C22C-1C86-DCC0-4E0C659E2B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863" y="3805304"/>
              <a:ext cx="966933" cy="966933"/>
            </a:xfrm>
            <a:prstGeom prst="ellipse">
              <a:avLst/>
            </a:prstGeom>
            <a:solidFill>
              <a:srgbClr val="33B17C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FAB53E5-4777-9406-6DD0-5661954FF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503" y="3992880"/>
              <a:ext cx="612000" cy="612000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F305DCD-66C5-8C4F-2A4A-CF926316520F}"/>
              </a:ext>
            </a:extLst>
          </p:cNvPr>
          <p:cNvGrpSpPr/>
          <p:nvPr/>
        </p:nvGrpSpPr>
        <p:grpSpPr>
          <a:xfrm>
            <a:off x="550863" y="5304601"/>
            <a:ext cx="6948216" cy="1107996"/>
            <a:chOff x="550863" y="4954081"/>
            <a:chExt cx="6948216" cy="110799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554292-F435-DD54-1293-6B2E5B3916C9}"/>
                </a:ext>
              </a:extLst>
            </p:cNvPr>
            <p:cNvSpPr txBox="1"/>
            <p:nvPr/>
          </p:nvSpPr>
          <p:spPr>
            <a:xfrm>
              <a:off x="1566289" y="4954081"/>
              <a:ext cx="5932790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3B17C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Я не бачу команду як ціле</a:t>
              </a:r>
              <a:b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Реінтеграція ветеранів та унікальний підхід </a:t>
              </a:r>
              <a:b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</a:br>
              <a:r>
                <a:rPr kumimoji="0" lang="uk-U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до кожної індустрії</a:t>
              </a:r>
              <a:endPara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0FBAFCC-A01F-F939-14D7-45691ECF84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0863" y="5017942"/>
              <a:ext cx="966933" cy="966933"/>
            </a:xfrm>
            <a:prstGeom prst="ellipse">
              <a:avLst/>
            </a:prstGeom>
            <a:solidFill>
              <a:srgbClr val="33B17C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0E12CD4-68A1-B512-8E88-D9C74E753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338" y="5212080"/>
              <a:ext cx="576000" cy="57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365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1DE4303-3868-B68D-61B1-78B69F447C2C}"/>
              </a:ext>
            </a:extLst>
          </p:cNvPr>
          <p:cNvSpPr/>
          <p:nvPr/>
        </p:nvSpPr>
        <p:spPr>
          <a:xfrm>
            <a:off x="-137160" y="4556760"/>
            <a:ext cx="12329160" cy="2301240"/>
          </a:xfrm>
          <a:prstGeom prst="roundRect">
            <a:avLst>
              <a:gd name="adj" fmla="val 3726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70701AE-AD1F-7582-9B09-3C8BC142C07E}"/>
              </a:ext>
            </a:extLst>
          </p:cNvPr>
          <p:cNvSpPr/>
          <p:nvPr/>
        </p:nvSpPr>
        <p:spPr>
          <a:xfrm>
            <a:off x="731521" y="4742688"/>
            <a:ext cx="4450080" cy="1877568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34CE624-F411-10AD-D3A6-E4FF4560ADD1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uk-UA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1-ша</a:t>
            </a:r>
            <a:r>
              <a:rPr lang="en-US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uk-UA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сліпа зона:</a:t>
            </a:r>
            <a:r>
              <a:rPr lang="en-US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Я не бачу себе</a:t>
            </a:r>
            <a:endParaRPr lang="uk-UA" sz="3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7" name="Рисунок 72">
            <a:extLst>
              <a:ext uri="{FF2B5EF4-FFF2-40B4-BE49-F238E27FC236}">
                <a16:creationId xmlns:a16="http://schemas.microsoft.com/office/drawing/2014/main" id="{7CA14FD2-870D-9A07-319B-492A91CABD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FBE542-E6DC-54CE-85F4-AFD08D885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5" t="13893" b="6029"/>
          <a:stretch>
            <a:fillRect/>
          </a:stretch>
        </p:blipFill>
        <p:spPr>
          <a:xfrm>
            <a:off x="4436872" y="1665482"/>
            <a:ext cx="2988056" cy="2592193"/>
          </a:xfrm>
          <a:custGeom>
            <a:avLst/>
            <a:gdLst>
              <a:gd name="csX0" fmla="*/ 0 w 4033520"/>
              <a:gd name="csY0" fmla="*/ 0 h 3762590"/>
              <a:gd name="csX1" fmla="*/ 4033520 w 4033520"/>
              <a:gd name="csY1" fmla="*/ 0 h 3762590"/>
              <a:gd name="csX2" fmla="*/ 4033520 w 4033520"/>
              <a:gd name="csY2" fmla="*/ 3762590 h 3762590"/>
              <a:gd name="csX3" fmla="*/ 0 w 4033520"/>
              <a:gd name="csY3" fmla="*/ 3762590 h 3762590"/>
              <a:gd name="csX4" fmla="*/ 0 w 4033520"/>
              <a:gd name="csY4" fmla="*/ 563880 h 3762590"/>
              <a:gd name="csX5" fmla="*/ 406400 w 4033520"/>
              <a:gd name="csY5" fmla="*/ 563880 h 3762590"/>
              <a:gd name="csX6" fmla="*/ 406400 w 4033520"/>
              <a:gd name="csY6" fmla="*/ 76200 h 3762590"/>
              <a:gd name="csX7" fmla="*/ 0 w 4033520"/>
              <a:gd name="csY7" fmla="*/ 76200 h 37625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033520" h="3762590">
                <a:moveTo>
                  <a:pt x="0" y="0"/>
                </a:moveTo>
                <a:lnTo>
                  <a:pt x="4033520" y="0"/>
                </a:lnTo>
                <a:lnTo>
                  <a:pt x="4033520" y="3762590"/>
                </a:lnTo>
                <a:lnTo>
                  <a:pt x="0" y="3762590"/>
                </a:lnTo>
                <a:lnTo>
                  <a:pt x="0" y="563880"/>
                </a:lnTo>
                <a:lnTo>
                  <a:pt x="406400" y="563880"/>
                </a:lnTo>
                <a:lnTo>
                  <a:pt x="406400" y="76200"/>
                </a:lnTo>
                <a:lnTo>
                  <a:pt x="0" y="76200"/>
                </a:lnTo>
                <a:close/>
              </a:path>
            </a:pathLst>
          </a:cu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E9DECF5-98FF-B27E-6CED-7B5A66BDCCEF}"/>
              </a:ext>
            </a:extLst>
          </p:cNvPr>
          <p:cNvGrpSpPr/>
          <p:nvPr/>
        </p:nvGrpSpPr>
        <p:grpSpPr>
          <a:xfrm>
            <a:off x="829437" y="925640"/>
            <a:ext cx="7974204" cy="612000"/>
            <a:chOff x="815467" y="1361504"/>
            <a:chExt cx="7974204" cy="61200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573A92-FC9F-50B5-C0F7-06F110F63CFA}"/>
                </a:ext>
              </a:extLst>
            </p:cNvPr>
            <p:cNvSpPr txBox="1"/>
            <p:nvPr/>
          </p:nvSpPr>
          <p:spPr>
            <a:xfrm>
              <a:off x="1541463" y="1431608"/>
              <a:ext cx="724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latin typeface="Arial Nova Cond" panose="020B0506020202020204" pitchFamily="34" charset="0"/>
                </a:rPr>
                <a:t>Виснажений</a:t>
              </a:r>
              <a:r>
                <a:rPr lang="ru-RU" sz="2400" b="1" dirty="0">
                  <a:latin typeface="Arial Nova Cond" panose="020B0506020202020204" pitchFamily="34" charset="0"/>
                </a:rPr>
                <a:t> </a:t>
              </a:r>
              <a:r>
                <a:rPr lang="ru-RU" sz="2400" b="1" dirty="0" err="1">
                  <a:latin typeface="Arial Nova Cond" panose="020B0506020202020204" pitchFamily="34" charset="0"/>
                </a:rPr>
                <a:t>керівник</a:t>
              </a:r>
              <a:r>
                <a:rPr lang="ru-RU" sz="2400" b="1" dirty="0">
                  <a:latin typeface="Arial Nova Cond" panose="020B0506020202020204" pitchFamily="34" charset="0"/>
                </a:rPr>
                <a:t> </a:t>
              </a:r>
              <a:r>
                <a:rPr lang="ru-RU" sz="2400" b="1" dirty="0" err="1">
                  <a:latin typeface="Arial Nova Cond" panose="020B0506020202020204" pitchFamily="34" charset="0"/>
                </a:rPr>
                <a:t>втрачає</a:t>
              </a:r>
              <a:r>
                <a:rPr lang="ru-RU" sz="2400" b="1" dirty="0">
                  <a:latin typeface="Arial Nova Cond" panose="020B0506020202020204" pitchFamily="34" charset="0"/>
                </a:rPr>
                <a:t> </a:t>
              </a:r>
              <a:r>
                <a:rPr lang="ru-RU" sz="2400" b="1" dirty="0" err="1">
                  <a:latin typeface="Arial Nova Cond" panose="020B0506020202020204" pitchFamily="34" charset="0"/>
                </a:rPr>
                <a:t>власну</a:t>
              </a:r>
              <a:r>
                <a:rPr lang="ru-RU" sz="2400" b="1" dirty="0">
                  <a:latin typeface="Arial Nova Cond" panose="020B0506020202020204" pitchFamily="34" charset="0"/>
                </a:rPr>
                <a:t> оптику</a:t>
              </a:r>
              <a:endParaRPr lang="en-GB" sz="2400" b="1" dirty="0">
                <a:latin typeface="Arial Nova Cond" panose="020B0506020202020204" pitchFamily="34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A874E7A-4CA4-F5D4-9570-FA00FD40F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467" y="1361504"/>
              <a:ext cx="612000" cy="61200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9F484FA-E969-C0F0-E8A1-38A0B8D045DC}"/>
              </a:ext>
            </a:extLst>
          </p:cNvPr>
          <p:cNvGrpSpPr/>
          <p:nvPr/>
        </p:nvGrpSpPr>
        <p:grpSpPr>
          <a:xfrm>
            <a:off x="695325" y="1719073"/>
            <a:ext cx="3701097" cy="2590800"/>
            <a:chOff x="550863" y="3230881"/>
            <a:chExt cx="3701097" cy="2590800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6D52431D-876F-D9AC-199B-B31568797274}"/>
                </a:ext>
              </a:extLst>
            </p:cNvPr>
            <p:cNvSpPr/>
            <p:nvPr/>
          </p:nvSpPr>
          <p:spPr>
            <a:xfrm>
              <a:off x="550863" y="3230881"/>
              <a:ext cx="3701097" cy="2590800"/>
            </a:xfrm>
            <a:prstGeom prst="roundRect">
              <a:avLst/>
            </a:prstGeom>
            <a:solidFill>
              <a:schemeClr val="bg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311A49-586F-A5C4-81E2-963CE2D79AF0}"/>
                </a:ext>
              </a:extLst>
            </p:cNvPr>
            <p:cNvSpPr txBox="1"/>
            <p:nvPr/>
          </p:nvSpPr>
          <p:spPr>
            <a:xfrm>
              <a:off x="742315" y="3515827"/>
              <a:ext cx="3411537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solidFill>
                    <a:srgbClr val="33B17C"/>
                  </a:solidFill>
                  <a:latin typeface="Arial Nova Cond" panose="020B0506020202020204" pitchFamily="34" charset="0"/>
                </a:rPr>
                <a:t>від</a:t>
              </a:r>
              <a:r>
                <a:rPr lang="ru-RU" sz="24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40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57%</a:t>
              </a:r>
              <a:r>
                <a:rPr lang="ru-RU" sz="36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4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до</a:t>
              </a:r>
              <a:r>
                <a:rPr lang="ru-RU" sz="36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40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93%</a:t>
              </a:r>
            </a:p>
            <a:p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керівників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у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різних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командах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мали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середній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або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високий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рівень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емоційного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виснаження</a:t>
              </a:r>
              <a:endParaRPr lang="en-GB" sz="2200" dirty="0">
                <a:solidFill>
                  <a:prstClr val="black"/>
                </a:solidFill>
                <a:latin typeface="Arial Nova Cond" panose="020B0506020202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B4BF45C-5508-9007-66C6-8F427B5A69AE}"/>
              </a:ext>
            </a:extLst>
          </p:cNvPr>
          <p:cNvGrpSpPr/>
          <p:nvPr/>
        </p:nvGrpSpPr>
        <p:grpSpPr>
          <a:xfrm>
            <a:off x="7363143" y="1679449"/>
            <a:ext cx="4127817" cy="2590800"/>
            <a:chOff x="4467543" y="3215641"/>
            <a:chExt cx="4127817" cy="2590800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A681E0F9-8A4B-0EB5-3A12-55D9EDDC4DC7}"/>
                </a:ext>
              </a:extLst>
            </p:cNvPr>
            <p:cNvSpPr/>
            <p:nvPr/>
          </p:nvSpPr>
          <p:spPr>
            <a:xfrm>
              <a:off x="4467543" y="3215641"/>
              <a:ext cx="4127817" cy="2590800"/>
            </a:xfrm>
            <a:prstGeom prst="roundRect">
              <a:avLst/>
            </a:prstGeom>
            <a:solidFill>
              <a:schemeClr val="bg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3C5B1F-6713-E18C-5E1C-AF1C2D0979F1}"/>
                </a:ext>
              </a:extLst>
            </p:cNvPr>
            <p:cNvSpPr txBox="1"/>
            <p:nvPr/>
          </p:nvSpPr>
          <p:spPr>
            <a:xfrm>
              <a:off x="4602480" y="3542139"/>
              <a:ext cx="3962400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solidFill>
                    <a:srgbClr val="33B17C"/>
                  </a:solidFill>
                  <a:latin typeface="Arial Nova Cond" panose="020B0506020202020204" pitchFamily="34" charset="0"/>
                </a:rPr>
                <a:t>лише</a:t>
              </a:r>
              <a:r>
                <a:rPr lang="ru-RU" sz="2800" dirty="0"/>
                <a:t> </a:t>
              </a:r>
              <a:r>
                <a:rPr lang="ru-RU" sz="40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21% </a:t>
              </a:r>
            </a:p>
            <a:p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знали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інструменти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профілактики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вигорання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і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вважали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,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що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мають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достатньо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інструментів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,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щоб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бути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підтримуючими</a:t>
              </a:r>
              <a:r>
                <a:rPr lang="ru-RU" sz="22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2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лідерами</a:t>
              </a:r>
              <a:endParaRPr lang="ru-RU" sz="2200" dirty="0">
                <a:solidFill>
                  <a:prstClr val="black"/>
                </a:solidFill>
                <a:latin typeface="Arial Nova Cond" panose="020B0506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CB5EE64-6422-F33E-4BC7-4F374A9FA66D}"/>
              </a:ext>
            </a:extLst>
          </p:cNvPr>
          <p:cNvSpPr txBox="1"/>
          <p:nvPr/>
        </p:nvSpPr>
        <p:spPr>
          <a:xfrm>
            <a:off x="6096000" y="4738869"/>
            <a:ext cx="6096000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200" b="1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Деперсоналізація</a:t>
            </a:r>
            <a:r>
              <a:rPr lang="ru-RU" sz="2200" b="1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200" b="1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може</a:t>
            </a:r>
            <a:r>
              <a:rPr lang="ru-RU" sz="2200" b="1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200" b="1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проявлятися</a:t>
            </a:r>
            <a:r>
              <a:rPr lang="ru-RU" sz="2200" b="1" dirty="0">
                <a:solidFill>
                  <a:prstClr val="black"/>
                </a:solidFill>
                <a:latin typeface="Arial Nova Cond" panose="020B0506020202020204" pitchFamily="34" charset="0"/>
              </a:rPr>
              <a:t>:</a:t>
            </a:r>
            <a:endParaRPr lang="en-GB" sz="2200" b="1" dirty="0">
              <a:solidFill>
                <a:prstClr val="black"/>
              </a:solidFill>
              <a:latin typeface="Arial Nova Cond" panose="020B0506020202020204" pitchFamily="34" charset="0"/>
            </a:endParaRPr>
          </a:p>
          <a:p>
            <a:pPr marL="342900" indent="-342900">
              <a:buClr>
                <a:srgbClr val="33B17C"/>
              </a:buClr>
              <a:buFont typeface="Wingdings" pitchFamily="2" charset="2"/>
              <a:buChar char="ü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«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Мені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вже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байдуже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,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що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вони там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відчувають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»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  <a:p>
            <a:pPr marL="342900" indent="-342900">
              <a:buClr>
                <a:srgbClr val="33B17C"/>
              </a:buClr>
              <a:buFont typeface="Wingdings" pitchFamily="2" charset="2"/>
              <a:buChar char="ü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«З ними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неможливо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нормально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працювати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»</a:t>
            </a:r>
          </a:p>
          <a:p>
            <a:pPr marL="342900" indent="-342900">
              <a:buClr>
                <a:srgbClr val="33B17C"/>
              </a:buClr>
              <a:buFont typeface="Wingdings" pitchFamily="2" charset="2"/>
              <a:buChar char="ü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Менше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емпатії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та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роздратування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  <a:p>
            <a:pPr marL="342900" indent="-342900">
              <a:buClr>
                <a:srgbClr val="33B17C"/>
              </a:buClr>
              <a:buFont typeface="Wingdings" pitchFamily="2" charset="2"/>
              <a:buChar char="ü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Бажання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мінімізувати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будь-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який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контакт 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9BCB2C-8B55-B4F4-D18E-D0A02819FACD}"/>
              </a:ext>
            </a:extLst>
          </p:cNvPr>
          <p:cNvSpPr txBox="1"/>
          <p:nvPr/>
        </p:nvSpPr>
        <p:spPr>
          <a:xfrm>
            <a:off x="911225" y="5169866"/>
            <a:ext cx="45350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33B17C"/>
                </a:solidFill>
                <a:latin typeface="Arial Nova Cond" panose="020B0506020202020204" pitchFamily="34" charset="0"/>
              </a:rPr>
              <a:t>від</a:t>
            </a:r>
            <a:r>
              <a:rPr lang="ru-RU" sz="24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 </a:t>
            </a:r>
            <a:r>
              <a:rPr lang="ru-RU" sz="40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43%</a:t>
            </a:r>
            <a: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 </a:t>
            </a:r>
            <a:r>
              <a:rPr lang="ru-RU" sz="24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до</a:t>
            </a:r>
            <a: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 </a:t>
            </a:r>
            <a:r>
              <a:rPr lang="ru-RU" sz="40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78%</a:t>
            </a:r>
          </a:p>
          <a:p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учасників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з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різних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груп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мали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середній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або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високий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рівень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деперсоналізації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E56AAC-61A3-24FF-EF80-D8F26695C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8409" y="4962142"/>
            <a:ext cx="576000" cy="576000"/>
          </a:xfrm>
          <a:custGeom>
            <a:avLst/>
            <a:gdLst>
              <a:gd name="csX0" fmla="*/ 1216869 w 2438400"/>
              <a:gd name="csY0" fmla="*/ 444851 h 2438400"/>
              <a:gd name="csX1" fmla="*/ 1216869 w 2438400"/>
              <a:gd name="csY1" fmla="*/ 623271 h 2438400"/>
              <a:gd name="csX2" fmla="*/ 1094205 w 2438400"/>
              <a:gd name="csY2" fmla="*/ 623271 h 2438400"/>
              <a:gd name="csX3" fmla="*/ 1094205 w 2438400"/>
              <a:gd name="csY3" fmla="*/ 1898480 h 2438400"/>
              <a:gd name="csX4" fmla="*/ 1833966 w 2438400"/>
              <a:gd name="csY4" fmla="*/ 1898480 h 2438400"/>
              <a:gd name="csX5" fmla="*/ 1833966 w 2438400"/>
              <a:gd name="csY5" fmla="*/ 623271 h 2438400"/>
              <a:gd name="csX6" fmla="*/ 1763279 w 2438400"/>
              <a:gd name="csY6" fmla="*/ 623271 h 2438400"/>
              <a:gd name="csX7" fmla="*/ 1763279 w 2438400"/>
              <a:gd name="csY7" fmla="*/ 444851 h 2438400"/>
              <a:gd name="csX8" fmla="*/ 0 w 2438400"/>
              <a:gd name="csY8" fmla="*/ 0 h 2438400"/>
              <a:gd name="csX9" fmla="*/ 2438400 w 2438400"/>
              <a:gd name="csY9" fmla="*/ 0 h 2438400"/>
              <a:gd name="csX10" fmla="*/ 2438400 w 2438400"/>
              <a:gd name="csY10" fmla="*/ 2438400 h 2438400"/>
              <a:gd name="csX11" fmla="*/ 0 w 2438400"/>
              <a:gd name="csY11" fmla="*/ 2438400 h 2438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438400" h="2438400">
                <a:moveTo>
                  <a:pt x="1216869" y="444851"/>
                </a:moveTo>
                <a:lnTo>
                  <a:pt x="1216869" y="623271"/>
                </a:lnTo>
                <a:lnTo>
                  <a:pt x="1094205" y="623271"/>
                </a:lnTo>
                <a:lnTo>
                  <a:pt x="1094205" y="1898480"/>
                </a:lnTo>
                <a:lnTo>
                  <a:pt x="1833966" y="1898480"/>
                </a:lnTo>
                <a:lnTo>
                  <a:pt x="1833966" y="623271"/>
                </a:lnTo>
                <a:lnTo>
                  <a:pt x="1763279" y="623271"/>
                </a:lnTo>
                <a:lnTo>
                  <a:pt x="1763279" y="444851"/>
                </a:lnTo>
                <a:close/>
                <a:moveTo>
                  <a:pt x="0" y="0"/>
                </a:moveTo>
                <a:lnTo>
                  <a:pt x="2438400" y="0"/>
                </a:lnTo>
                <a:lnTo>
                  <a:pt x="2438400" y="2438400"/>
                </a:lnTo>
                <a:lnTo>
                  <a:pt x="0" y="24384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3026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0E273-F16C-EFC2-FFF9-7B0AD99EE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B79F21-0556-A18C-E5A3-B8AB45F2BCF6}"/>
              </a:ext>
            </a:extLst>
          </p:cNvPr>
          <p:cNvSpPr txBox="1"/>
          <p:nvPr/>
        </p:nvSpPr>
        <p:spPr>
          <a:xfrm>
            <a:off x="550863" y="943928"/>
            <a:ext cx="92703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uk-UA" sz="2000" b="1" noProof="1">
                <a:solidFill>
                  <a:srgbClr val="000000"/>
                </a:solidFill>
                <a:latin typeface="Arial Nova Cond" panose="020B0506020202020204" pitchFamily="34" charset="0"/>
                <a:cs typeface="Calibri"/>
              </a:rPr>
              <a:t>Структура програми</a:t>
            </a:r>
            <a:endParaRPr lang="ru-GB" sz="2000" b="1" noProof="1">
              <a:solidFill>
                <a:srgbClr val="000000"/>
              </a:solidFill>
              <a:latin typeface="Arial Nova Cond" panose="020B0506020202020204" pitchFamily="34" charset="0"/>
              <a:cs typeface="Calibri"/>
            </a:endParaRPr>
          </a:p>
        </p:txBody>
      </p:sp>
      <p:grpSp>
        <p:nvGrpSpPr>
          <p:cNvPr id="5" name="Группа 94">
            <a:extLst>
              <a:ext uri="{FF2B5EF4-FFF2-40B4-BE49-F238E27FC236}">
                <a16:creationId xmlns:a16="http://schemas.microsoft.com/office/drawing/2014/main" id="{8ADF82A2-4F1B-EC3E-2132-E18DCFF5F1EB}"/>
              </a:ext>
            </a:extLst>
          </p:cNvPr>
          <p:cNvGrpSpPr/>
          <p:nvPr/>
        </p:nvGrpSpPr>
        <p:grpSpPr>
          <a:xfrm>
            <a:off x="837466" y="1424265"/>
            <a:ext cx="2420351" cy="820617"/>
            <a:chOff x="7921643" y="-496771"/>
            <a:chExt cx="2420349" cy="820615"/>
          </a:xfrm>
        </p:grpSpPr>
        <p:sp>
          <p:nvSpPr>
            <p:cNvPr id="9" name="Google Shape;255;p21">
              <a:extLst>
                <a:ext uri="{FF2B5EF4-FFF2-40B4-BE49-F238E27FC236}">
                  <a16:creationId xmlns:a16="http://schemas.microsoft.com/office/drawing/2014/main" id="{9BEF2CFB-92DB-FACA-4516-27769E109F97}"/>
                </a:ext>
              </a:extLst>
            </p:cNvPr>
            <p:cNvSpPr txBox="1"/>
            <p:nvPr/>
          </p:nvSpPr>
          <p:spPr>
            <a:xfrm>
              <a:off x="8748437" y="-496771"/>
              <a:ext cx="1593555" cy="8206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0932" tIns="60932" rIns="60932" bIns="60932" numCol="1" anchor="t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914377" hangingPunct="0">
                <a:defRPr sz="1700" b="1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uk-UA" sz="1867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5</a:t>
              </a:r>
              <a:r>
                <a:rPr sz="1867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 </a:t>
              </a:r>
              <a:r>
                <a:rPr lang="uk-UA" sz="1867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тижнів</a:t>
              </a:r>
              <a:endParaRPr sz="1867" b="1" kern="0" dirty="0">
                <a:solidFill>
                  <a:srgbClr val="000000"/>
                </a:solidFill>
                <a:latin typeface="Arial Nova Cond"/>
                <a:cs typeface="Arial" panose="020B0604020202020204"/>
                <a:sym typeface="Arial" panose="020B0604020202020204"/>
              </a:endParaRPr>
            </a:p>
            <a:p>
              <a:pPr defTabSz="914377" hangingPunct="0">
                <a:defRPr sz="1200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uk-UA" sz="1333" kern="0" dirty="0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з повагою до робочого часу</a:t>
              </a:r>
              <a:endParaRPr sz="1333" kern="0" dirty="0">
                <a:solidFill>
                  <a:srgbClr val="000000"/>
                </a:solidFill>
                <a:latin typeface="Arial Nova Cond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10" name="Рисунок 96" descr="Ежедневник со сплошной заливкой">
              <a:extLst>
                <a:ext uri="{FF2B5EF4-FFF2-40B4-BE49-F238E27FC236}">
                  <a16:creationId xmlns:a16="http://schemas.microsoft.com/office/drawing/2014/main" id="{E8271C7D-3A1C-4ECC-2A11-7D33BB8A0A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21643" y="-377981"/>
              <a:ext cx="684164" cy="684163"/>
            </a:xfrm>
            <a:prstGeom prst="rect">
              <a:avLst/>
            </a:prstGeom>
          </p:spPr>
        </p:pic>
      </p:grpSp>
      <p:grpSp>
        <p:nvGrpSpPr>
          <p:cNvPr id="12" name="Группа 97">
            <a:extLst>
              <a:ext uri="{FF2B5EF4-FFF2-40B4-BE49-F238E27FC236}">
                <a16:creationId xmlns:a16="http://schemas.microsoft.com/office/drawing/2014/main" id="{C5D69171-6251-FCCA-922B-3C5C091A8CF3}"/>
              </a:ext>
            </a:extLst>
          </p:cNvPr>
          <p:cNvGrpSpPr/>
          <p:nvPr/>
        </p:nvGrpSpPr>
        <p:grpSpPr>
          <a:xfrm>
            <a:off x="3767999" y="1433521"/>
            <a:ext cx="3637124" cy="820672"/>
            <a:chOff x="6749719" y="412391"/>
            <a:chExt cx="4772075" cy="820673"/>
          </a:xfrm>
        </p:grpSpPr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1445BAE6-9B43-3CC0-A932-A88E95F85E7D}"/>
                </a:ext>
              </a:extLst>
            </p:cNvPr>
            <p:cNvSpPr txBox="1"/>
            <p:nvPr/>
          </p:nvSpPr>
          <p:spPr>
            <a:xfrm>
              <a:off x="7438605" y="412391"/>
              <a:ext cx="4083189" cy="8206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spAutoFit/>
            </a:bodyPr>
            <a:lstStyle/>
            <a:p>
              <a:pPr defTabSz="914377" hangingPunct="0">
                <a:defRPr sz="1700" b="1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en-US" sz="1867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3,5</a:t>
              </a:r>
              <a:r>
                <a:rPr sz="1867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 </a:t>
              </a:r>
              <a:r>
                <a:rPr lang="uk-UA" sz="1867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години на тиждень</a:t>
              </a:r>
              <a:endParaRPr sz="1867" b="1" kern="0" dirty="0">
                <a:solidFill>
                  <a:srgbClr val="000000"/>
                </a:solidFill>
                <a:latin typeface="Arial Nova Cond"/>
                <a:cs typeface="Arial" panose="020B0604020202020204"/>
                <a:sym typeface="Arial" panose="020B0604020202020204"/>
              </a:endParaRPr>
            </a:p>
            <a:p>
              <a:pPr defTabSz="914377" hangingPunct="0">
                <a:defRPr sz="1200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uk-UA" sz="1333" kern="0" dirty="0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для участі в інтерактивному модулі та практиці</a:t>
              </a:r>
              <a:endParaRPr sz="1333" b="1" kern="0" dirty="0">
                <a:solidFill>
                  <a:srgbClr val="000000"/>
                </a:solidFill>
                <a:latin typeface="Arial Nova Cond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24" name="Рисунок 99" descr="Часы со сплошной заливкой">
              <a:extLst>
                <a:ext uri="{FF2B5EF4-FFF2-40B4-BE49-F238E27FC236}">
                  <a16:creationId xmlns:a16="http://schemas.microsoft.com/office/drawing/2014/main" id="{4FB8B080-2180-A02E-EE09-26954B11276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49719" y="604807"/>
              <a:ext cx="590129" cy="492443"/>
            </a:xfrm>
            <a:prstGeom prst="rect">
              <a:avLst/>
            </a:prstGeom>
          </p:spPr>
        </p:pic>
      </p:grpSp>
      <p:sp>
        <p:nvSpPr>
          <p:cNvPr id="26" name="Rectangle 2">
            <a:extLst>
              <a:ext uri="{FF2B5EF4-FFF2-40B4-BE49-F238E27FC236}">
                <a16:creationId xmlns:a16="http://schemas.microsoft.com/office/drawing/2014/main" id="{2F403D89-267D-1D24-83DA-C1F5CFACC38D}"/>
              </a:ext>
            </a:extLst>
          </p:cNvPr>
          <p:cNvSpPr txBox="1"/>
          <p:nvPr/>
        </p:nvSpPr>
        <p:spPr>
          <a:xfrm>
            <a:off x="8341767" y="1379717"/>
            <a:ext cx="3112077" cy="8206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60959" tIns="60959" rIns="60959" bIns="60959" numCol="1" anchor="t">
            <a:spAutoFit/>
          </a:bodyPr>
          <a:lstStyle/>
          <a:p>
            <a:pPr defTabSz="914377" hangingPunct="0">
              <a:defRPr sz="17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uk-UA" sz="1867" b="1" kern="0" dirty="0">
                <a:solidFill>
                  <a:srgbClr val="000000"/>
                </a:solidFill>
                <a:latin typeface="Arial Nova Cond"/>
                <a:cs typeface="Arial" panose="020B0604020202020204"/>
                <a:sym typeface="Arial" panose="020B0604020202020204"/>
              </a:rPr>
              <a:t>Від 20 до 200  учасників</a:t>
            </a:r>
            <a:endParaRPr sz="1867" b="1" kern="0" dirty="0">
              <a:solidFill>
                <a:srgbClr val="000000"/>
              </a:solidFill>
              <a:latin typeface="Arial Nova Cond"/>
              <a:cs typeface="Arial" panose="020B0604020202020204"/>
              <a:sym typeface="Arial" panose="020B0604020202020204"/>
            </a:endParaRPr>
          </a:p>
          <a:p>
            <a:pPr defTabSz="914377" hangingPunct="0">
              <a:defRPr sz="12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uk-UA" sz="1333" kern="0" dirty="0">
                <a:solidFill>
                  <a:srgbClr val="000000"/>
                </a:solidFill>
                <a:latin typeface="Arial Nova Cond"/>
                <a:cs typeface="Arial" panose="020B0604020202020204"/>
                <a:sym typeface="Arial" panose="020B0604020202020204"/>
              </a:rPr>
              <a:t>гнучкий графік та підтримка професійних менторів</a:t>
            </a:r>
            <a:endParaRPr sz="1333" kern="0" dirty="0">
              <a:solidFill>
                <a:srgbClr val="000000"/>
              </a:solidFill>
              <a:latin typeface="Arial Nova Cond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8" name="Рисунок 6">
            <a:extLst>
              <a:ext uri="{FF2B5EF4-FFF2-40B4-BE49-F238E27FC236}">
                <a16:creationId xmlns:a16="http://schemas.microsoft.com/office/drawing/2014/main" id="{AC43CD76-4552-E45C-6C9F-B79C97153D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447" y="1529532"/>
            <a:ext cx="473472" cy="473472"/>
          </a:xfrm>
          <a:prstGeom prst="rect">
            <a:avLst/>
          </a:prstGeom>
        </p:spPr>
      </p:pic>
      <p:pic>
        <p:nvPicPr>
          <p:cNvPr id="13" name="Рисунок 72">
            <a:extLst>
              <a:ext uri="{FF2B5EF4-FFF2-40B4-BE49-F238E27FC236}">
                <a16:creationId xmlns:a16="http://schemas.microsoft.com/office/drawing/2014/main" id="{95253FD8-1DF6-18C5-2961-0CBF96F77F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AF4E22D-3536-0CCA-53B3-85D875A4A6E0}"/>
              </a:ext>
            </a:extLst>
          </p:cNvPr>
          <p:cNvSpPr/>
          <p:nvPr/>
        </p:nvSpPr>
        <p:spPr>
          <a:xfrm>
            <a:off x="-137159" y="2545080"/>
            <a:ext cx="12329160" cy="2590800"/>
          </a:xfrm>
          <a:prstGeom prst="roundRect">
            <a:avLst>
              <a:gd name="adj" fmla="val 3726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5" name="Группа 115">
            <a:extLst>
              <a:ext uri="{FF2B5EF4-FFF2-40B4-BE49-F238E27FC236}">
                <a16:creationId xmlns:a16="http://schemas.microsoft.com/office/drawing/2014/main" id="{709B6C0A-6585-387F-4F7A-4DE37C7D2700}"/>
              </a:ext>
            </a:extLst>
          </p:cNvPr>
          <p:cNvGrpSpPr/>
          <p:nvPr/>
        </p:nvGrpSpPr>
        <p:grpSpPr>
          <a:xfrm>
            <a:off x="718503" y="5982605"/>
            <a:ext cx="2936065" cy="553180"/>
            <a:chOff x="491606" y="942403"/>
            <a:chExt cx="2202049" cy="414885"/>
          </a:xfrm>
        </p:grpSpPr>
        <p:sp>
          <p:nvSpPr>
            <p:cNvPr id="106" name="Прямоугольник 3">
              <a:extLst>
                <a:ext uri="{FF2B5EF4-FFF2-40B4-BE49-F238E27FC236}">
                  <a16:creationId xmlns:a16="http://schemas.microsoft.com/office/drawing/2014/main" id="{B3987E74-A7E5-DBF7-E2EA-4C16BEFB1235}"/>
                </a:ext>
              </a:extLst>
            </p:cNvPr>
            <p:cNvSpPr/>
            <p:nvPr/>
          </p:nvSpPr>
          <p:spPr>
            <a:xfrm>
              <a:off x="905470" y="980358"/>
              <a:ext cx="1788185" cy="376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585"/>
              <a:r>
                <a:rPr lang="uk-UA" sz="1333" b="1" noProof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ЗАЛУЧЕНІСТЬ ЛІНІЙНИХ КЕРІВНИКІВ</a:t>
              </a:r>
            </a:p>
          </p:txBody>
        </p:sp>
        <p:grpSp>
          <p:nvGrpSpPr>
            <p:cNvPr id="107" name="Группа 13">
              <a:extLst>
                <a:ext uri="{FF2B5EF4-FFF2-40B4-BE49-F238E27FC236}">
                  <a16:creationId xmlns:a16="http://schemas.microsoft.com/office/drawing/2014/main" id="{D2409447-BCCB-9568-06CC-56381E960C76}"/>
                </a:ext>
              </a:extLst>
            </p:cNvPr>
            <p:cNvGrpSpPr/>
            <p:nvPr/>
          </p:nvGrpSpPr>
          <p:grpSpPr>
            <a:xfrm>
              <a:off x="491606" y="942403"/>
              <a:ext cx="437766" cy="400110"/>
              <a:chOff x="34517" y="220674"/>
              <a:chExt cx="697401" cy="637412"/>
            </a:xfrm>
          </p:grpSpPr>
          <p:grpSp>
            <p:nvGrpSpPr>
              <p:cNvPr id="108" name="Рисунок 36">
                <a:extLst>
                  <a:ext uri="{FF2B5EF4-FFF2-40B4-BE49-F238E27FC236}">
                    <a16:creationId xmlns:a16="http://schemas.microsoft.com/office/drawing/2014/main" id="{1417D3F7-E3B2-673B-3281-D61D095ECEF9}"/>
                  </a:ext>
                </a:extLst>
              </p:cNvPr>
              <p:cNvGrpSpPr/>
              <p:nvPr/>
            </p:nvGrpSpPr>
            <p:grpSpPr>
              <a:xfrm>
                <a:off x="34517" y="619199"/>
                <a:ext cx="239316" cy="55953"/>
                <a:chOff x="147695" y="243696"/>
                <a:chExt cx="162905" cy="38088"/>
              </a:xfrm>
              <a:solidFill>
                <a:srgbClr val="69B2FE"/>
              </a:solidFill>
            </p:grpSpPr>
            <p:grpSp>
              <p:nvGrpSpPr>
                <p:cNvPr id="137" name="Рисунок 36">
                  <a:extLst>
                    <a:ext uri="{FF2B5EF4-FFF2-40B4-BE49-F238E27FC236}">
                      <a16:creationId xmlns:a16="http://schemas.microsoft.com/office/drawing/2014/main" id="{487A2C75-DE08-AA17-9F65-9BA9BFE26ABE}"/>
                    </a:ext>
                  </a:extLst>
                </p:cNvPr>
                <p:cNvGrpSpPr/>
                <p:nvPr/>
              </p:nvGrpSpPr>
              <p:grpSpPr>
                <a:xfrm>
                  <a:off x="209565" y="243696"/>
                  <a:ext cx="38489" cy="38088"/>
                  <a:chOff x="209565" y="243696"/>
                  <a:chExt cx="38489" cy="38088"/>
                </a:xfrm>
                <a:solidFill>
                  <a:srgbClr val="69B2FE"/>
                </a:solidFill>
              </p:grpSpPr>
              <p:sp>
                <p:nvSpPr>
                  <p:cNvPr id="144" name="Полилиния: фигура 104">
                    <a:extLst>
                      <a:ext uri="{FF2B5EF4-FFF2-40B4-BE49-F238E27FC236}">
                        <a16:creationId xmlns:a16="http://schemas.microsoft.com/office/drawing/2014/main" id="{7621B0B5-6B4A-23DA-ABD1-6A05F7A7481A}"/>
                      </a:ext>
                    </a:extLst>
                  </p:cNvPr>
                  <p:cNvSpPr/>
                  <p:nvPr/>
                </p:nvSpPr>
                <p:spPr>
                  <a:xfrm>
                    <a:off x="209565" y="243696"/>
                    <a:ext cx="38489" cy="38088"/>
                  </a:xfrm>
                  <a:custGeom>
                    <a:avLst/>
                    <a:gdLst>
                      <a:gd name="connsiteX0" fmla="*/ 4410 w 38489"/>
                      <a:gd name="connsiteY0" fmla="*/ 38089 h 38088"/>
                      <a:gd name="connsiteX1" fmla="*/ 1203 w 38489"/>
                      <a:gd name="connsiteY1" fmla="*/ 37287 h 38088"/>
                      <a:gd name="connsiteX2" fmla="*/ 1203 w 38489"/>
                      <a:gd name="connsiteY2" fmla="*/ 31674 h 38088"/>
                      <a:gd name="connsiteX3" fmla="*/ 31674 w 38489"/>
                      <a:gd name="connsiteY3" fmla="*/ 1203 h 38088"/>
                      <a:gd name="connsiteX4" fmla="*/ 37287 w 38489"/>
                      <a:gd name="connsiteY4" fmla="*/ 1203 h 38088"/>
                      <a:gd name="connsiteX5" fmla="*/ 37287 w 38489"/>
                      <a:gd name="connsiteY5" fmla="*/ 6816 h 38088"/>
                      <a:gd name="connsiteX6" fmla="*/ 6816 w 38489"/>
                      <a:gd name="connsiteY6" fmla="*/ 37287 h 38088"/>
                      <a:gd name="connsiteX7" fmla="*/ 4410 w 38489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489" h="38088">
                        <a:moveTo>
                          <a:pt x="4410" y="38089"/>
                        </a:moveTo>
                        <a:cubicBezTo>
                          <a:pt x="3608" y="38089"/>
                          <a:pt x="2005" y="38089"/>
                          <a:pt x="1203" y="37287"/>
                        </a:cubicBezTo>
                        <a:cubicBezTo>
                          <a:pt x="-401" y="35683"/>
                          <a:pt x="-401" y="33278"/>
                          <a:pt x="1203" y="31674"/>
                        </a:cubicBezTo>
                        <a:lnTo>
                          <a:pt x="31674" y="1203"/>
                        </a:lnTo>
                        <a:cubicBezTo>
                          <a:pt x="33278" y="-401"/>
                          <a:pt x="35683" y="-401"/>
                          <a:pt x="37287" y="1203"/>
                        </a:cubicBezTo>
                        <a:cubicBezTo>
                          <a:pt x="38891" y="2807"/>
                          <a:pt x="38891" y="5212"/>
                          <a:pt x="37287" y="6816"/>
                        </a:cubicBezTo>
                        <a:lnTo>
                          <a:pt x="6816" y="37287"/>
                        </a:lnTo>
                        <a:cubicBezTo>
                          <a:pt x="6014" y="38089"/>
                          <a:pt x="5212" y="38089"/>
                          <a:pt x="4410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5" name="Полилиния: фигура 105">
                    <a:extLst>
                      <a:ext uri="{FF2B5EF4-FFF2-40B4-BE49-F238E27FC236}">
                        <a16:creationId xmlns:a16="http://schemas.microsoft.com/office/drawing/2014/main" id="{22A0A55B-B3BC-4F2C-651E-EE0E2C177C11}"/>
                      </a:ext>
                    </a:extLst>
                  </p:cNvPr>
                  <p:cNvSpPr/>
                  <p:nvPr/>
                </p:nvSpPr>
                <p:spPr>
                  <a:xfrm>
                    <a:off x="209565" y="243696"/>
                    <a:ext cx="38489" cy="38088"/>
                  </a:xfrm>
                  <a:custGeom>
                    <a:avLst/>
                    <a:gdLst>
                      <a:gd name="connsiteX0" fmla="*/ 34881 w 38489"/>
                      <a:gd name="connsiteY0" fmla="*/ 38089 h 38088"/>
                      <a:gd name="connsiteX1" fmla="*/ 31674 w 38489"/>
                      <a:gd name="connsiteY1" fmla="*/ 37287 h 38088"/>
                      <a:gd name="connsiteX2" fmla="*/ 1203 w 38489"/>
                      <a:gd name="connsiteY2" fmla="*/ 6816 h 38088"/>
                      <a:gd name="connsiteX3" fmla="*/ 1203 w 38489"/>
                      <a:gd name="connsiteY3" fmla="*/ 1203 h 38088"/>
                      <a:gd name="connsiteX4" fmla="*/ 6816 w 38489"/>
                      <a:gd name="connsiteY4" fmla="*/ 1203 h 38088"/>
                      <a:gd name="connsiteX5" fmla="*/ 37287 w 38489"/>
                      <a:gd name="connsiteY5" fmla="*/ 31674 h 38088"/>
                      <a:gd name="connsiteX6" fmla="*/ 37287 w 38489"/>
                      <a:gd name="connsiteY6" fmla="*/ 37287 h 38088"/>
                      <a:gd name="connsiteX7" fmla="*/ 34881 w 38489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489" h="38088">
                        <a:moveTo>
                          <a:pt x="34881" y="38089"/>
                        </a:moveTo>
                        <a:cubicBezTo>
                          <a:pt x="34079" y="38089"/>
                          <a:pt x="32476" y="38089"/>
                          <a:pt x="31674" y="37287"/>
                        </a:cubicBezTo>
                        <a:lnTo>
                          <a:pt x="1203" y="6816"/>
                        </a:lnTo>
                        <a:cubicBezTo>
                          <a:pt x="-401" y="5212"/>
                          <a:pt x="-401" y="2807"/>
                          <a:pt x="1203" y="1203"/>
                        </a:cubicBezTo>
                        <a:cubicBezTo>
                          <a:pt x="2807" y="-401"/>
                          <a:pt x="5212" y="-401"/>
                          <a:pt x="6816" y="1203"/>
                        </a:cubicBezTo>
                        <a:lnTo>
                          <a:pt x="37287" y="31674"/>
                        </a:lnTo>
                        <a:cubicBezTo>
                          <a:pt x="38891" y="33278"/>
                          <a:pt x="38891" y="35683"/>
                          <a:pt x="37287" y="37287"/>
                        </a:cubicBezTo>
                        <a:cubicBezTo>
                          <a:pt x="36485" y="38089"/>
                          <a:pt x="35683" y="38089"/>
                          <a:pt x="34881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38" name="Рисунок 36">
                  <a:extLst>
                    <a:ext uri="{FF2B5EF4-FFF2-40B4-BE49-F238E27FC236}">
                      <a16:creationId xmlns:a16="http://schemas.microsoft.com/office/drawing/2014/main" id="{7F5297A6-E932-81E6-79C3-4172A62630EF}"/>
                    </a:ext>
                  </a:extLst>
                </p:cNvPr>
                <p:cNvGrpSpPr/>
                <p:nvPr/>
              </p:nvGrpSpPr>
              <p:grpSpPr>
                <a:xfrm>
                  <a:off x="147695" y="243696"/>
                  <a:ext cx="38615" cy="38088"/>
                  <a:chOff x="147695" y="243696"/>
                  <a:chExt cx="38615" cy="38088"/>
                </a:xfrm>
                <a:solidFill>
                  <a:srgbClr val="69B2FE"/>
                </a:solidFill>
              </p:grpSpPr>
              <p:sp>
                <p:nvSpPr>
                  <p:cNvPr id="142" name="Полилиния: фигура 102">
                    <a:extLst>
                      <a:ext uri="{FF2B5EF4-FFF2-40B4-BE49-F238E27FC236}">
                        <a16:creationId xmlns:a16="http://schemas.microsoft.com/office/drawing/2014/main" id="{39446409-88CC-2B21-BC11-08C3EE9C52F8}"/>
                      </a:ext>
                    </a:extLst>
                  </p:cNvPr>
                  <p:cNvSpPr/>
                  <p:nvPr/>
                </p:nvSpPr>
                <p:spPr>
                  <a:xfrm>
                    <a:off x="147695" y="243696"/>
                    <a:ext cx="38615" cy="38088"/>
                  </a:xfrm>
                  <a:custGeom>
                    <a:avLst/>
                    <a:gdLst>
                      <a:gd name="connsiteX0" fmla="*/ 3734 w 38615"/>
                      <a:gd name="connsiteY0" fmla="*/ 38089 h 38088"/>
                      <a:gd name="connsiteX1" fmla="*/ 527 w 38615"/>
                      <a:gd name="connsiteY1" fmla="*/ 37287 h 38088"/>
                      <a:gd name="connsiteX2" fmla="*/ 1329 w 38615"/>
                      <a:gd name="connsiteY2" fmla="*/ 31674 h 38088"/>
                      <a:gd name="connsiteX3" fmla="*/ 31800 w 38615"/>
                      <a:gd name="connsiteY3" fmla="*/ 1203 h 38088"/>
                      <a:gd name="connsiteX4" fmla="*/ 37413 w 38615"/>
                      <a:gd name="connsiteY4" fmla="*/ 1203 h 38088"/>
                      <a:gd name="connsiteX5" fmla="*/ 37413 w 38615"/>
                      <a:gd name="connsiteY5" fmla="*/ 6816 h 38088"/>
                      <a:gd name="connsiteX6" fmla="*/ 6942 w 38615"/>
                      <a:gd name="connsiteY6" fmla="*/ 37287 h 38088"/>
                      <a:gd name="connsiteX7" fmla="*/ 3734 w 38615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615" h="38088">
                        <a:moveTo>
                          <a:pt x="3734" y="38089"/>
                        </a:moveTo>
                        <a:cubicBezTo>
                          <a:pt x="2932" y="38089"/>
                          <a:pt x="1329" y="38089"/>
                          <a:pt x="527" y="37287"/>
                        </a:cubicBezTo>
                        <a:cubicBezTo>
                          <a:pt x="-275" y="35683"/>
                          <a:pt x="-275" y="33278"/>
                          <a:pt x="1329" y="31674"/>
                        </a:cubicBezTo>
                        <a:lnTo>
                          <a:pt x="31800" y="1203"/>
                        </a:lnTo>
                        <a:cubicBezTo>
                          <a:pt x="33403" y="-401"/>
                          <a:pt x="35809" y="-401"/>
                          <a:pt x="37413" y="1203"/>
                        </a:cubicBezTo>
                        <a:cubicBezTo>
                          <a:pt x="39016" y="2807"/>
                          <a:pt x="39016" y="5212"/>
                          <a:pt x="37413" y="6816"/>
                        </a:cubicBezTo>
                        <a:lnTo>
                          <a:pt x="6942" y="37287"/>
                        </a:lnTo>
                        <a:cubicBezTo>
                          <a:pt x="6140" y="38089"/>
                          <a:pt x="4536" y="38089"/>
                          <a:pt x="3734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3" name="Полилиния: фигура 103">
                    <a:extLst>
                      <a:ext uri="{FF2B5EF4-FFF2-40B4-BE49-F238E27FC236}">
                        <a16:creationId xmlns:a16="http://schemas.microsoft.com/office/drawing/2014/main" id="{C34A2890-EF95-8F08-383C-9FC5DA95A0DD}"/>
                      </a:ext>
                    </a:extLst>
                  </p:cNvPr>
                  <p:cNvSpPr/>
                  <p:nvPr/>
                </p:nvSpPr>
                <p:spPr>
                  <a:xfrm>
                    <a:off x="147821" y="243696"/>
                    <a:ext cx="37687" cy="38088"/>
                  </a:xfrm>
                  <a:custGeom>
                    <a:avLst/>
                    <a:gdLst>
                      <a:gd name="connsiteX0" fmla="*/ 34079 w 37687"/>
                      <a:gd name="connsiteY0" fmla="*/ 38089 h 38088"/>
                      <a:gd name="connsiteX1" fmla="*/ 30872 w 37687"/>
                      <a:gd name="connsiteY1" fmla="*/ 37287 h 38088"/>
                      <a:gd name="connsiteX2" fmla="*/ 1203 w 37687"/>
                      <a:gd name="connsiteY2" fmla="*/ 6816 h 38088"/>
                      <a:gd name="connsiteX3" fmla="*/ 1203 w 37687"/>
                      <a:gd name="connsiteY3" fmla="*/ 1203 h 38088"/>
                      <a:gd name="connsiteX4" fmla="*/ 6816 w 37687"/>
                      <a:gd name="connsiteY4" fmla="*/ 1203 h 38088"/>
                      <a:gd name="connsiteX5" fmla="*/ 36485 w 37687"/>
                      <a:gd name="connsiteY5" fmla="*/ 31674 h 38088"/>
                      <a:gd name="connsiteX6" fmla="*/ 36485 w 37687"/>
                      <a:gd name="connsiteY6" fmla="*/ 37287 h 38088"/>
                      <a:gd name="connsiteX7" fmla="*/ 34079 w 37687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7687" h="38088">
                        <a:moveTo>
                          <a:pt x="34079" y="38089"/>
                        </a:moveTo>
                        <a:cubicBezTo>
                          <a:pt x="33278" y="38089"/>
                          <a:pt x="31674" y="38089"/>
                          <a:pt x="30872" y="37287"/>
                        </a:cubicBezTo>
                        <a:lnTo>
                          <a:pt x="1203" y="6816"/>
                        </a:lnTo>
                        <a:cubicBezTo>
                          <a:pt x="-401" y="5212"/>
                          <a:pt x="-401" y="2807"/>
                          <a:pt x="1203" y="1203"/>
                        </a:cubicBezTo>
                        <a:cubicBezTo>
                          <a:pt x="2807" y="-401"/>
                          <a:pt x="5212" y="-401"/>
                          <a:pt x="6816" y="1203"/>
                        </a:cubicBezTo>
                        <a:lnTo>
                          <a:pt x="36485" y="31674"/>
                        </a:lnTo>
                        <a:cubicBezTo>
                          <a:pt x="38089" y="33278"/>
                          <a:pt x="38089" y="35683"/>
                          <a:pt x="36485" y="37287"/>
                        </a:cubicBezTo>
                        <a:cubicBezTo>
                          <a:pt x="35683" y="38089"/>
                          <a:pt x="34881" y="38089"/>
                          <a:pt x="34079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39" name="Рисунок 36">
                  <a:extLst>
                    <a:ext uri="{FF2B5EF4-FFF2-40B4-BE49-F238E27FC236}">
                      <a16:creationId xmlns:a16="http://schemas.microsoft.com/office/drawing/2014/main" id="{CEB05C83-1713-C287-4DAA-5F85B992044A}"/>
                    </a:ext>
                  </a:extLst>
                </p:cNvPr>
                <p:cNvGrpSpPr/>
                <p:nvPr/>
              </p:nvGrpSpPr>
              <p:grpSpPr>
                <a:xfrm>
                  <a:off x="271309" y="243696"/>
                  <a:ext cx="39291" cy="38088"/>
                  <a:chOff x="271309" y="243696"/>
                  <a:chExt cx="39291" cy="38088"/>
                </a:xfrm>
                <a:solidFill>
                  <a:srgbClr val="69B2FE"/>
                </a:solidFill>
              </p:grpSpPr>
              <p:sp>
                <p:nvSpPr>
                  <p:cNvPr id="140" name="Полилиния: фигура 100">
                    <a:extLst>
                      <a:ext uri="{FF2B5EF4-FFF2-40B4-BE49-F238E27FC236}">
                        <a16:creationId xmlns:a16="http://schemas.microsoft.com/office/drawing/2014/main" id="{2664DFAE-63DF-BF12-2A73-306BE77386BF}"/>
                      </a:ext>
                    </a:extLst>
                  </p:cNvPr>
                  <p:cNvSpPr/>
                  <p:nvPr/>
                </p:nvSpPr>
                <p:spPr>
                  <a:xfrm>
                    <a:off x="272111" y="243696"/>
                    <a:ext cx="38489" cy="38088"/>
                  </a:xfrm>
                  <a:custGeom>
                    <a:avLst/>
                    <a:gdLst>
                      <a:gd name="connsiteX0" fmla="*/ 4410 w 38489"/>
                      <a:gd name="connsiteY0" fmla="*/ 38089 h 38088"/>
                      <a:gd name="connsiteX1" fmla="*/ 1203 w 38489"/>
                      <a:gd name="connsiteY1" fmla="*/ 37287 h 38088"/>
                      <a:gd name="connsiteX2" fmla="*/ 1203 w 38489"/>
                      <a:gd name="connsiteY2" fmla="*/ 31674 h 38088"/>
                      <a:gd name="connsiteX3" fmla="*/ 31674 w 38489"/>
                      <a:gd name="connsiteY3" fmla="*/ 1203 h 38088"/>
                      <a:gd name="connsiteX4" fmla="*/ 37287 w 38489"/>
                      <a:gd name="connsiteY4" fmla="*/ 1203 h 38088"/>
                      <a:gd name="connsiteX5" fmla="*/ 37287 w 38489"/>
                      <a:gd name="connsiteY5" fmla="*/ 6816 h 38088"/>
                      <a:gd name="connsiteX6" fmla="*/ 6816 w 38489"/>
                      <a:gd name="connsiteY6" fmla="*/ 37287 h 38088"/>
                      <a:gd name="connsiteX7" fmla="*/ 4410 w 38489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489" h="38088">
                        <a:moveTo>
                          <a:pt x="4410" y="38089"/>
                        </a:moveTo>
                        <a:cubicBezTo>
                          <a:pt x="3608" y="38089"/>
                          <a:pt x="2005" y="38089"/>
                          <a:pt x="1203" y="37287"/>
                        </a:cubicBezTo>
                        <a:cubicBezTo>
                          <a:pt x="-401" y="35683"/>
                          <a:pt x="-401" y="33278"/>
                          <a:pt x="1203" y="31674"/>
                        </a:cubicBezTo>
                        <a:lnTo>
                          <a:pt x="31674" y="1203"/>
                        </a:lnTo>
                        <a:cubicBezTo>
                          <a:pt x="33278" y="-401"/>
                          <a:pt x="35683" y="-401"/>
                          <a:pt x="37287" y="1203"/>
                        </a:cubicBezTo>
                        <a:cubicBezTo>
                          <a:pt x="38891" y="2807"/>
                          <a:pt x="38891" y="5212"/>
                          <a:pt x="37287" y="6816"/>
                        </a:cubicBezTo>
                        <a:lnTo>
                          <a:pt x="6816" y="37287"/>
                        </a:lnTo>
                        <a:cubicBezTo>
                          <a:pt x="6014" y="38089"/>
                          <a:pt x="5212" y="38089"/>
                          <a:pt x="4410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1" name="Полилиния: фигура 101">
                    <a:extLst>
                      <a:ext uri="{FF2B5EF4-FFF2-40B4-BE49-F238E27FC236}">
                        <a16:creationId xmlns:a16="http://schemas.microsoft.com/office/drawing/2014/main" id="{7FA48869-EAED-B8F1-85AC-BCD9A377EB02}"/>
                      </a:ext>
                    </a:extLst>
                  </p:cNvPr>
                  <p:cNvSpPr/>
                  <p:nvPr/>
                </p:nvSpPr>
                <p:spPr>
                  <a:xfrm>
                    <a:off x="271309" y="243696"/>
                    <a:ext cx="38489" cy="38088"/>
                  </a:xfrm>
                  <a:custGeom>
                    <a:avLst/>
                    <a:gdLst>
                      <a:gd name="connsiteX0" fmla="*/ 34881 w 38489"/>
                      <a:gd name="connsiteY0" fmla="*/ 38089 h 38088"/>
                      <a:gd name="connsiteX1" fmla="*/ 31674 w 38489"/>
                      <a:gd name="connsiteY1" fmla="*/ 37287 h 38088"/>
                      <a:gd name="connsiteX2" fmla="*/ 1203 w 38489"/>
                      <a:gd name="connsiteY2" fmla="*/ 6816 h 38088"/>
                      <a:gd name="connsiteX3" fmla="*/ 1203 w 38489"/>
                      <a:gd name="connsiteY3" fmla="*/ 1203 h 38088"/>
                      <a:gd name="connsiteX4" fmla="*/ 6816 w 38489"/>
                      <a:gd name="connsiteY4" fmla="*/ 1203 h 38088"/>
                      <a:gd name="connsiteX5" fmla="*/ 37287 w 38489"/>
                      <a:gd name="connsiteY5" fmla="*/ 31674 h 38088"/>
                      <a:gd name="connsiteX6" fmla="*/ 37287 w 38489"/>
                      <a:gd name="connsiteY6" fmla="*/ 37287 h 38088"/>
                      <a:gd name="connsiteX7" fmla="*/ 34881 w 38489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489" h="38088">
                        <a:moveTo>
                          <a:pt x="34881" y="38089"/>
                        </a:moveTo>
                        <a:cubicBezTo>
                          <a:pt x="34079" y="38089"/>
                          <a:pt x="32476" y="38089"/>
                          <a:pt x="31674" y="37287"/>
                        </a:cubicBezTo>
                        <a:lnTo>
                          <a:pt x="1203" y="6816"/>
                        </a:lnTo>
                        <a:cubicBezTo>
                          <a:pt x="-401" y="5212"/>
                          <a:pt x="-401" y="2807"/>
                          <a:pt x="1203" y="1203"/>
                        </a:cubicBezTo>
                        <a:cubicBezTo>
                          <a:pt x="2807" y="-401"/>
                          <a:pt x="5212" y="-401"/>
                          <a:pt x="6816" y="1203"/>
                        </a:cubicBezTo>
                        <a:lnTo>
                          <a:pt x="37287" y="31674"/>
                        </a:lnTo>
                        <a:cubicBezTo>
                          <a:pt x="38891" y="33278"/>
                          <a:pt x="38891" y="35683"/>
                          <a:pt x="37287" y="37287"/>
                        </a:cubicBezTo>
                        <a:cubicBezTo>
                          <a:pt x="37287" y="38089"/>
                          <a:pt x="36485" y="38089"/>
                          <a:pt x="34881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09" name="Полилиния: фигура 59">
                <a:extLst>
                  <a:ext uri="{FF2B5EF4-FFF2-40B4-BE49-F238E27FC236}">
                    <a16:creationId xmlns:a16="http://schemas.microsoft.com/office/drawing/2014/main" id="{42D2F2B8-F545-07B5-D9A1-350F84D263E5}"/>
                  </a:ext>
                </a:extLst>
              </p:cNvPr>
              <p:cNvSpPr/>
              <p:nvPr/>
            </p:nvSpPr>
            <p:spPr>
              <a:xfrm>
                <a:off x="146554" y="272722"/>
                <a:ext cx="585364" cy="585364"/>
              </a:xfrm>
              <a:custGeom>
                <a:avLst/>
                <a:gdLst>
                  <a:gd name="connsiteX0" fmla="*/ 152116 w 304232"/>
                  <a:gd name="connsiteY0" fmla="*/ 0 h 304232"/>
                  <a:gd name="connsiteX1" fmla="*/ 304232 w 304232"/>
                  <a:gd name="connsiteY1" fmla="*/ 152116 h 304232"/>
                  <a:gd name="connsiteX2" fmla="*/ 152116 w 304232"/>
                  <a:gd name="connsiteY2" fmla="*/ 304232 h 304232"/>
                  <a:gd name="connsiteX3" fmla="*/ 0 w 304232"/>
                  <a:gd name="connsiteY3" fmla="*/ 152116 h 304232"/>
                  <a:gd name="connsiteX4" fmla="*/ 152116 w 304232"/>
                  <a:gd name="connsiteY4" fmla="*/ 0 h 304232"/>
                  <a:gd name="connsiteX5" fmla="*/ 152116 w 304232"/>
                  <a:gd name="connsiteY5" fmla="*/ 0 h 30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232" h="304232">
                    <a:moveTo>
                      <a:pt x="152116" y="0"/>
                    </a:moveTo>
                    <a:cubicBezTo>
                      <a:pt x="236297" y="0"/>
                      <a:pt x="304232" y="68305"/>
                      <a:pt x="304232" y="152116"/>
                    </a:cubicBezTo>
                    <a:cubicBezTo>
                      <a:pt x="304232" y="236297"/>
                      <a:pt x="235928" y="304232"/>
                      <a:pt x="152116" y="304232"/>
                    </a:cubicBezTo>
                    <a:cubicBezTo>
                      <a:pt x="67935" y="304232"/>
                      <a:pt x="0" y="235928"/>
                      <a:pt x="0" y="152116"/>
                    </a:cubicBezTo>
                    <a:cubicBezTo>
                      <a:pt x="0" y="68305"/>
                      <a:pt x="68305" y="0"/>
                      <a:pt x="152116" y="0"/>
                    </a:cubicBezTo>
                    <a:lnTo>
                      <a:pt x="152116" y="0"/>
                    </a:lnTo>
                    <a:close/>
                  </a:path>
                </a:pathLst>
              </a:custGeom>
              <a:solidFill>
                <a:srgbClr val="32B27C"/>
              </a:solidFill>
              <a:ln w="369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defTabSz="609585"/>
                <a:endParaRPr lang="uk-UA" sz="2400" noProof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10" name="Рисунок 16">
                <a:extLst>
                  <a:ext uri="{FF2B5EF4-FFF2-40B4-BE49-F238E27FC236}">
                    <a16:creationId xmlns:a16="http://schemas.microsoft.com/office/drawing/2014/main" id="{B314C4DE-9A38-6471-2090-FB50AA90EA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44425" y="272722"/>
                <a:ext cx="403521" cy="499272"/>
              </a:xfrm>
              <a:prstGeom prst="rect">
                <a:avLst/>
              </a:prstGeom>
            </p:spPr>
          </p:pic>
          <p:grpSp>
            <p:nvGrpSpPr>
              <p:cNvPr id="111" name="Рисунок 36">
                <a:extLst>
                  <a:ext uri="{FF2B5EF4-FFF2-40B4-BE49-F238E27FC236}">
                    <a16:creationId xmlns:a16="http://schemas.microsoft.com/office/drawing/2014/main" id="{087033B3-F0BE-18CB-E135-5857D5E574F0}"/>
                  </a:ext>
                </a:extLst>
              </p:cNvPr>
              <p:cNvGrpSpPr/>
              <p:nvPr/>
            </p:nvGrpSpPr>
            <p:grpSpPr>
              <a:xfrm>
                <a:off x="533872" y="789749"/>
                <a:ext cx="59480" cy="58861"/>
                <a:chOff x="689885" y="610952"/>
                <a:chExt cx="38489" cy="38088"/>
              </a:xfrm>
              <a:solidFill>
                <a:srgbClr val="606466"/>
              </a:solidFill>
            </p:grpSpPr>
            <p:sp>
              <p:nvSpPr>
                <p:cNvPr id="135" name="Полилиния: фигура 90">
                  <a:extLst>
                    <a:ext uri="{FF2B5EF4-FFF2-40B4-BE49-F238E27FC236}">
                      <a16:creationId xmlns:a16="http://schemas.microsoft.com/office/drawing/2014/main" id="{751D9427-4FB1-FFB4-6277-6924EE216C4E}"/>
                    </a:ext>
                  </a:extLst>
                </p:cNvPr>
                <p:cNvSpPr/>
                <p:nvPr/>
              </p:nvSpPr>
              <p:spPr>
                <a:xfrm>
                  <a:off x="689885" y="610952"/>
                  <a:ext cx="38489" cy="38088"/>
                </a:xfrm>
                <a:custGeom>
                  <a:avLst/>
                  <a:gdLst>
                    <a:gd name="connsiteX0" fmla="*/ 34881 w 38489"/>
                    <a:gd name="connsiteY0" fmla="*/ 38089 h 38088"/>
                    <a:gd name="connsiteX1" fmla="*/ 31674 w 38489"/>
                    <a:gd name="connsiteY1" fmla="*/ 37287 h 38088"/>
                    <a:gd name="connsiteX2" fmla="*/ 1203 w 38489"/>
                    <a:gd name="connsiteY2" fmla="*/ 6816 h 38088"/>
                    <a:gd name="connsiteX3" fmla="*/ 1203 w 38489"/>
                    <a:gd name="connsiteY3" fmla="*/ 1203 h 38088"/>
                    <a:gd name="connsiteX4" fmla="*/ 6816 w 38489"/>
                    <a:gd name="connsiteY4" fmla="*/ 1203 h 38088"/>
                    <a:gd name="connsiteX5" fmla="*/ 37287 w 38489"/>
                    <a:gd name="connsiteY5" fmla="*/ 31674 h 38088"/>
                    <a:gd name="connsiteX6" fmla="*/ 37287 w 38489"/>
                    <a:gd name="connsiteY6" fmla="*/ 37287 h 38088"/>
                    <a:gd name="connsiteX7" fmla="*/ 34881 w 38489"/>
                    <a:gd name="connsiteY7" fmla="*/ 38089 h 38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8489" h="38088">
                      <a:moveTo>
                        <a:pt x="34881" y="38089"/>
                      </a:moveTo>
                      <a:cubicBezTo>
                        <a:pt x="34079" y="38089"/>
                        <a:pt x="32476" y="38089"/>
                        <a:pt x="31674" y="37287"/>
                      </a:cubicBezTo>
                      <a:lnTo>
                        <a:pt x="1203" y="6816"/>
                      </a:lnTo>
                      <a:cubicBezTo>
                        <a:pt x="-401" y="5212"/>
                        <a:pt x="-401" y="2807"/>
                        <a:pt x="1203" y="1203"/>
                      </a:cubicBezTo>
                      <a:cubicBezTo>
                        <a:pt x="2807" y="-401"/>
                        <a:pt x="5212" y="-401"/>
                        <a:pt x="6816" y="1203"/>
                      </a:cubicBezTo>
                      <a:lnTo>
                        <a:pt x="37287" y="31674"/>
                      </a:lnTo>
                      <a:cubicBezTo>
                        <a:pt x="38891" y="33278"/>
                        <a:pt x="38891" y="35683"/>
                        <a:pt x="37287" y="37287"/>
                      </a:cubicBezTo>
                      <a:cubicBezTo>
                        <a:pt x="36485" y="37287"/>
                        <a:pt x="35683" y="38089"/>
                        <a:pt x="34881" y="38089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" name="Полилиния: фигура 91">
                  <a:extLst>
                    <a:ext uri="{FF2B5EF4-FFF2-40B4-BE49-F238E27FC236}">
                      <a16:creationId xmlns:a16="http://schemas.microsoft.com/office/drawing/2014/main" id="{1D73E32D-6BE9-6006-30C9-FFF4FD867904}"/>
                    </a:ext>
                  </a:extLst>
                </p:cNvPr>
                <p:cNvSpPr/>
                <p:nvPr/>
              </p:nvSpPr>
              <p:spPr>
                <a:xfrm>
                  <a:off x="689885" y="610952"/>
                  <a:ext cx="38489" cy="38088"/>
                </a:xfrm>
                <a:custGeom>
                  <a:avLst/>
                  <a:gdLst>
                    <a:gd name="connsiteX0" fmla="*/ 4410 w 38489"/>
                    <a:gd name="connsiteY0" fmla="*/ 38089 h 38088"/>
                    <a:gd name="connsiteX1" fmla="*/ 1203 w 38489"/>
                    <a:gd name="connsiteY1" fmla="*/ 37287 h 38088"/>
                    <a:gd name="connsiteX2" fmla="*/ 1203 w 38489"/>
                    <a:gd name="connsiteY2" fmla="*/ 31674 h 38088"/>
                    <a:gd name="connsiteX3" fmla="*/ 31674 w 38489"/>
                    <a:gd name="connsiteY3" fmla="*/ 1203 h 38088"/>
                    <a:gd name="connsiteX4" fmla="*/ 37287 w 38489"/>
                    <a:gd name="connsiteY4" fmla="*/ 1203 h 38088"/>
                    <a:gd name="connsiteX5" fmla="*/ 37287 w 38489"/>
                    <a:gd name="connsiteY5" fmla="*/ 6816 h 38088"/>
                    <a:gd name="connsiteX6" fmla="*/ 7618 w 38489"/>
                    <a:gd name="connsiteY6" fmla="*/ 36485 h 38088"/>
                    <a:gd name="connsiteX7" fmla="*/ 4410 w 38489"/>
                    <a:gd name="connsiteY7" fmla="*/ 38089 h 38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8489" h="38088">
                      <a:moveTo>
                        <a:pt x="4410" y="38089"/>
                      </a:moveTo>
                      <a:cubicBezTo>
                        <a:pt x="3608" y="38089"/>
                        <a:pt x="2005" y="38089"/>
                        <a:pt x="1203" y="37287"/>
                      </a:cubicBezTo>
                      <a:cubicBezTo>
                        <a:pt x="-401" y="35683"/>
                        <a:pt x="-401" y="33278"/>
                        <a:pt x="1203" y="31674"/>
                      </a:cubicBezTo>
                      <a:lnTo>
                        <a:pt x="31674" y="1203"/>
                      </a:lnTo>
                      <a:cubicBezTo>
                        <a:pt x="33278" y="-401"/>
                        <a:pt x="35683" y="-401"/>
                        <a:pt x="37287" y="1203"/>
                      </a:cubicBezTo>
                      <a:cubicBezTo>
                        <a:pt x="38891" y="2807"/>
                        <a:pt x="38891" y="5212"/>
                        <a:pt x="37287" y="6816"/>
                      </a:cubicBezTo>
                      <a:lnTo>
                        <a:pt x="7618" y="36485"/>
                      </a:lnTo>
                      <a:cubicBezTo>
                        <a:pt x="6816" y="37287"/>
                        <a:pt x="5212" y="38089"/>
                        <a:pt x="4410" y="38089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7" name="Рисунок 36">
                <a:extLst>
                  <a:ext uri="{FF2B5EF4-FFF2-40B4-BE49-F238E27FC236}">
                    <a16:creationId xmlns:a16="http://schemas.microsoft.com/office/drawing/2014/main" id="{1C367A41-8758-52CB-7031-86824BA1DEDB}"/>
                  </a:ext>
                </a:extLst>
              </p:cNvPr>
              <p:cNvGrpSpPr/>
              <p:nvPr/>
            </p:nvGrpSpPr>
            <p:grpSpPr>
              <a:xfrm>
                <a:off x="113774" y="259696"/>
                <a:ext cx="192935" cy="109002"/>
                <a:chOff x="120157" y="655456"/>
                <a:chExt cx="141930" cy="80186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131" name="Полилиния: фигура 80">
                  <a:extLst>
                    <a:ext uri="{FF2B5EF4-FFF2-40B4-BE49-F238E27FC236}">
                      <a16:creationId xmlns:a16="http://schemas.microsoft.com/office/drawing/2014/main" id="{BDBB0A2E-3222-7ADE-315E-F284053872E5}"/>
                    </a:ext>
                  </a:extLst>
                </p:cNvPr>
                <p:cNvSpPr/>
                <p:nvPr/>
              </p:nvSpPr>
              <p:spPr>
                <a:xfrm>
                  <a:off x="120157" y="655456"/>
                  <a:ext cx="141930" cy="8018"/>
                </a:xfrm>
                <a:custGeom>
                  <a:avLst/>
                  <a:gdLst>
                    <a:gd name="connsiteX0" fmla="*/ 137922 w 141930"/>
                    <a:gd name="connsiteY0" fmla="*/ 8019 h 8018"/>
                    <a:gd name="connsiteX1" fmla="*/ 4009 w 141930"/>
                    <a:gd name="connsiteY1" fmla="*/ 8019 h 8018"/>
                    <a:gd name="connsiteX2" fmla="*/ 0 w 141930"/>
                    <a:gd name="connsiteY2" fmla="*/ 4009 h 8018"/>
                    <a:gd name="connsiteX3" fmla="*/ 4009 w 141930"/>
                    <a:gd name="connsiteY3" fmla="*/ 0 h 8018"/>
                    <a:gd name="connsiteX4" fmla="*/ 137922 w 141930"/>
                    <a:gd name="connsiteY4" fmla="*/ 0 h 8018"/>
                    <a:gd name="connsiteX5" fmla="*/ 141931 w 141930"/>
                    <a:gd name="connsiteY5" fmla="*/ 4009 h 8018"/>
                    <a:gd name="connsiteX6" fmla="*/ 137922 w 141930"/>
                    <a:gd name="connsiteY6" fmla="*/ 8019 h 8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1930" h="8018">
                      <a:moveTo>
                        <a:pt x="137922" y="8019"/>
                      </a:moveTo>
                      <a:lnTo>
                        <a:pt x="4009" y="8019"/>
                      </a:lnTo>
                      <a:cubicBezTo>
                        <a:pt x="1604" y="8019"/>
                        <a:pt x="0" y="6415"/>
                        <a:pt x="0" y="4009"/>
                      </a:cubicBezTo>
                      <a:cubicBezTo>
                        <a:pt x="0" y="1604"/>
                        <a:pt x="1604" y="0"/>
                        <a:pt x="4009" y="0"/>
                      </a:cubicBezTo>
                      <a:lnTo>
                        <a:pt x="137922" y="0"/>
                      </a:lnTo>
                      <a:cubicBezTo>
                        <a:pt x="140327" y="0"/>
                        <a:pt x="141931" y="1604"/>
                        <a:pt x="141931" y="4009"/>
                      </a:cubicBezTo>
                      <a:cubicBezTo>
                        <a:pt x="141931" y="6415"/>
                        <a:pt x="140327" y="8019"/>
                        <a:pt x="137922" y="8019"/>
                      </a:cubicBezTo>
                      <a:close/>
                    </a:path>
                  </a:pathLst>
                </a:custGeom>
                <a:grpFill/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Полилиния: фигура 82">
                  <a:extLst>
                    <a:ext uri="{FF2B5EF4-FFF2-40B4-BE49-F238E27FC236}">
                      <a16:creationId xmlns:a16="http://schemas.microsoft.com/office/drawing/2014/main" id="{FF9AB2B7-B5D3-4A04-15AC-A8756DFF35C7}"/>
                    </a:ext>
                  </a:extLst>
                </p:cNvPr>
                <p:cNvSpPr/>
                <p:nvPr/>
              </p:nvSpPr>
              <p:spPr>
                <a:xfrm>
                  <a:off x="168269" y="679512"/>
                  <a:ext cx="93818" cy="8018"/>
                </a:xfrm>
                <a:custGeom>
                  <a:avLst/>
                  <a:gdLst>
                    <a:gd name="connsiteX0" fmla="*/ 89809 w 93818"/>
                    <a:gd name="connsiteY0" fmla="*/ 8019 h 8018"/>
                    <a:gd name="connsiteX1" fmla="*/ 4009 w 93818"/>
                    <a:gd name="connsiteY1" fmla="*/ 8019 h 8018"/>
                    <a:gd name="connsiteX2" fmla="*/ 0 w 93818"/>
                    <a:gd name="connsiteY2" fmla="*/ 4009 h 8018"/>
                    <a:gd name="connsiteX3" fmla="*/ 4009 w 93818"/>
                    <a:gd name="connsiteY3" fmla="*/ 0 h 8018"/>
                    <a:gd name="connsiteX4" fmla="*/ 89809 w 93818"/>
                    <a:gd name="connsiteY4" fmla="*/ 0 h 8018"/>
                    <a:gd name="connsiteX5" fmla="*/ 93819 w 93818"/>
                    <a:gd name="connsiteY5" fmla="*/ 4009 h 8018"/>
                    <a:gd name="connsiteX6" fmla="*/ 89809 w 93818"/>
                    <a:gd name="connsiteY6" fmla="*/ 8019 h 8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3818" h="8018">
                      <a:moveTo>
                        <a:pt x="89809" y="8019"/>
                      </a:moveTo>
                      <a:lnTo>
                        <a:pt x="4009" y="8019"/>
                      </a:lnTo>
                      <a:cubicBezTo>
                        <a:pt x="1604" y="8019"/>
                        <a:pt x="0" y="6415"/>
                        <a:pt x="0" y="4009"/>
                      </a:cubicBezTo>
                      <a:cubicBezTo>
                        <a:pt x="0" y="1604"/>
                        <a:pt x="1604" y="0"/>
                        <a:pt x="4009" y="0"/>
                      </a:cubicBezTo>
                      <a:lnTo>
                        <a:pt x="89809" y="0"/>
                      </a:lnTo>
                      <a:cubicBezTo>
                        <a:pt x="92215" y="0"/>
                        <a:pt x="93819" y="1604"/>
                        <a:pt x="93819" y="4009"/>
                      </a:cubicBezTo>
                      <a:cubicBezTo>
                        <a:pt x="93819" y="6415"/>
                        <a:pt x="92215" y="8019"/>
                        <a:pt x="89809" y="8019"/>
                      </a:cubicBezTo>
                      <a:close/>
                    </a:path>
                  </a:pathLst>
                </a:custGeom>
                <a:grpFill/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3" name="Полилиния: фигура 84">
                  <a:extLst>
                    <a:ext uri="{FF2B5EF4-FFF2-40B4-BE49-F238E27FC236}">
                      <a16:creationId xmlns:a16="http://schemas.microsoft.com/office/drawing/2014/main" id="{038864CA-CFC4-C08F-5532-6E711B534668}"/>
                    </a:ext>
                  </a:extLst>
                </p:cNvPr>
                <p:cNvSpPr/>
                <p:nvPr/>
              </p:nvSpPr>
              <p:spPr>
                <a:xfrm>
                  <a:off x="138599" y="703568"/>
                  <a:ext cx="123487" cy="8018"/>
                </a:xfrm>
                <a:custGeom>
                  <a:avLst/>
                  <a:gdLst>
                    <a:gd name="connsiteX0" fmla="*/ 119479 w 123487"/>
                    <a:gd name="connsiteY0" fmla="*/ 8019 h 8018"/>
                    <a:gd name="connsiteX1" fmla="*/ 4009 w 123487"/>
                    <a:gd name="connsiteY1" fmla="*/ 8019 h 8018"/>
                    <a:gd name="connsiteX2" fmla="*/ 0 w 123487"/>
                    <a:gd name="connsiteY2" fmla="*/ 4009 h 8018"/>
                    <a:gd name="connsiteX3" fmla="*/ 4009 w 123487"/>
                    <a:gd name="connsiteY3" fmla="*/ 0 h 8018"/>
                    <a:gd name="connsiteX4" fmla="*/ 119479 w 123487"/>
                    <a:gd name="connsiteY4" fmla="*/ 0 h 8018"/>
                    <a:gd name="connsiteX5" fmla="*/ 123488 w 123487"/>
                    <a:gd name="connsiteY5" fmla="*/ 4009 h 8018"/>
                    <a:gd name="connsiteX6" fmla="*/ 119479 w 123487"/>
                    <a:gd name="connsiteY6" fmla="*/ 8019 h 8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3487" h="8018">
                      <a:moveTo>
                        <a:pt x="119479" y="8019"/>
                      </a:moveTo>
                      <a:lnTo>
                        <a:pt x="4009" y="8019"/>
                      </a:lnTo>
                      <a:cubicBezTo>
                        <a:pt x="1604" y="8019"/>
                        <a:pt x="0" y="6415"/>
                        <a:pt x="0" y="4009"/>
                      </a:cubicBezTo>
                      <a:cubicBezTo>
                        <a:pt x="0" y="1604"/>
                        <a:pt x="1604" y="0"/>
                        <a:pt x="4009" y="0"/>
                      </a:cubicBezTo>
                      <a:lnTo>
                        <a:pt x="119479" y="0"/>
                      </a:lnTo>
                      <a:cubicBezTo>
                        <a:pt x="121884" y="0"/>
                        <a:pt x="123488" y="1604"/>
                        <a:pt x="123488" y="4009"/>
                      </a:cubicBezTo>
                      <a:cubicBezTo>
                        <a:pt x="123488" y="6415"/>
                        <a:pt x="121884" y="8019"/>
                        <a:pt x="119479" y="8019"/>
                      </a:cubicBezTo>
                      <a:close/>
                    </a:path>
                  </a:pathLst>
                </a:custGeom>
                <a:grpFill/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" name="Полилиния: фигура 85">
                  <a:extLst>
                    <a:ext uri="{FF2B5EF4-FFF2-40B4-BE49-F238E27FC236}">
                      <a16:creationId xmlns:a16="http://schemas.microsoft.com/office/drawing/2014/main" id="{B137ED57-95D4-5E25-4DF6-63FE4D1D26EB}"/>
                    </a:ext>
                  </a:extLst>
                </p:cNvPr>
                <p:cNvSpPr/>
                <p:nvPr/>
              </p:nvSpPr>
              <p:spPr>
                <a:xfrm>
                  <a:off x="196334" y="727624"/>
                  <a:ext cx="65753" cy="8018"/>
                </a:xfrm>
                <a:custGeom>
                  <a:avLst/>
                  <a:gdLst>
                    <a:gd name="connsiteX0" fmla="*/ 61744 w 65753"/>
                    <a:gd name="connsiteY0" fmla="*/ 8019 h 8018"/>
                    <a:gd name="connsiteX1" fmla="*/ 4009 w 65753"/>
                    <a:gd name="connsiteY1" fmla="*/ 8019 h 8018"/>
                    <a:gd name="connsiteX2" fmla="*/ 0 w 65753"/>
                    <a:gd name="connsiteY2" fmla="*/ 4009 h 8018"/>
                    <a:gd name="connsiteX3" fmla="*/ 4009 w 65753"/>
                    <a:gd name="connsiteY3" fmla="*/ 0 h 8018"/>
                    <a:gd name="connsiteX4" fmla="*/ 61744 w 65753"/>
                    <a:gd name="connsiteY4" fmla="*/ 0 h 8018"/>
                    <a:gd name="connsiteX5" fmla="*/ 65753 w 65753"/>
                    <a:gd name="connsiteY5" fmla="*/ 4009 h 8018"/>
                    <a:gd name="connsiteX6" fmla="*/ 61744 w 65753"/>
                    <a:gd name="connsiteY6" fmla="*/ 8019 h 8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5753" h="8018">
                      <a:moveTo>
                        <a:pt x="61744" y="8019"/>
                      </a:moveTo>
                      <a:lnTo>
                        <a:pt x="4009" y="8019"/>
                      </a:lnTo>
                      <a:cubicBezTo>
                        <a:pt x="1604" y="8019"/>
                        <a:pt x="0" y="6415"/>
                        <a:pt x="0" y="4009"/>
                      </a:cubicBezTo>
                      <a:cubicBezTo>
                        <a:pt x="0" y="1604"/>
                        <a:pt x="1604" y="0"/>
                        <a:pt x="4009" y="0"/>
                      </a:cubicBezTo>
                      <a:lnTo>
                        <a:pt x="61744" y="0"/>
                      </a:lnTo>
                      <a:cubicBezTo>
                        <a:pt x="64150" y="0"/>
                        <a:pt x="65753" y="1604"/>
                        <a:pt x="65753" y="4009"/>
                      </a:cubicBezTo>
                      <a:cubicBezTo>
                        <a:pt x="65753" y="6415"/>
                        <a:pt x="64150" y="8019"/>
                        <a:pt x="61744" y="8019"/>
                      </a:cubicBezTo>
                      <a:close/>
                    </a:path>
                  </a:pathLst>
                </a:custGeom>
                <a:grpFill/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8" name="Рисунок 36">
                <a:extLst>
                  <a:ext uri="{FF2B5EF4-FFF2-40B4-BE49-F238E27FC236}">
                    <a16:creationId xmlns:a16="http://schemas.microsoft.com/office/drawing/2014/main" id="{56ECF5E0-CC47-F897-EDF0-00C994A2D012}"/>
                  </a:ext>
                </a:extLst>
              </p:cNvPr>
              <p:cNvGrpSpPr/>
              <p:nvPr/>
            </p:nvGrpSpPr>
            <p:grpSpPr>
              <a:xfrm>
                <a:off x="548831" y="220674"/>
                <a:ext cx="139613" cy="138747"/>
                <a:chOff x="618117" y="240087"/>
                <a:chExt cx="129100" cy="128299"/>
              </a:xfrm>
              <a:solidFill>
                <a:schemeClr val="accent1"/>
              </a:solidFill>
            </p:grpSpPr>
            <p:sp>
              <p:nvSpPr>
                <p:cNvPr id="129" name="Полилиния: фигура 71">
                  <a:extLst>
                    <a:ext uri="{FF2B5EF4-FFF2-40B4-BE49-F238E27FC236}">
                      <a16:creationId xmlns:a16="http://schemas.microsoft.com/office/drawing/2014/main" id="{CAECF41B-6B06-7E3F-AD89-A65F99CE7516}"/>
                    </a:ext>
                  </a:extLst>
                </p:cNvPr>
                <p:cNvSpPr/>
                <p:nvPr/>
              </p:nvSpPr>
              <p:spPr>
                <a:xfrm>
                  <a:off x="618117" y="240087"/>
                  <a:ext cx="129100" cy="128299"/>
                </a:xfrm>
                <a:custGeom>
                  <a:avLst/>
                  <a:gdLst>
                    <a:gd name="connsiteX0" fmla="*/ 64150 w 129100"/>
                    <a:gd name="connsiteY0" fmla="*/ 128299 h 128299"/>
                    <a:gd name="connsiteX1" fmla="*/ 60140 w 129100"/>
                    <a:gd name="connsiteY1" fmla="*/ 124290 h 128299"/>
                    <a:gd name="connsiteX2" fmla="*/ 64150 w 129100"/>
                    <a:gd name="connsiteY2" fmla="*/ 120280 h 128299"/>
                    <a:gd name="connsiteX3" fmla="*/ 64951 w 129100"/>
                    <a:gd name="connsiteY3" fmla="*/ 120280 h 128299"/>
                    <a:gd name="connsiteX4" fmla="*/ 85800 w 129100"/>
                    <a:gd name="connsiteY4" fmla="*/ 116271 h 128299"/>
                    <a:gd name="connsiteX5" fmla="*/ 91413 w 129100"/>
                    <a:gd name="connsiteY5" fmla="*/ 118677 h 128299"/>
                    <a:gd name="connsiteX6" fmla="*/ 89007 w 129100"/>
                    <a:gd name="connsiteY6" fmla="*/ 124290 h 128299"/>
                    <a:gd name="connsiteX7" fmla="*/ 64150 w 129100"/>
                    <a:gd name="connsiteY7" fmla="*/ 128299 h 128299"/>
                    <a:gd name="connsiteX8" fmla="*/ 40895 w 129100"/>
                    <a:gd name="connsiteY8" fmla="*/ 123488 h 128299"/>
                    <a:gd name="connsiteX9" fmla="*/ 39292 w 129100"/>
                    <a:gd name="connsiteY9" fmla="*/ 123488 h 128299"/>
                    <a:gd name="connsiteX10" fmla="*/ 18443 w 129100"/>
                    <a:gd name="connsiteY10" fmla="*/ 109054 h 128299"/>
                    <a:gd name="connsiteX11" fmla="*/ 18443 w 129100"/>
                    <a:gd name="connsiteY11" fmla="*/ 103441 h 128299"/>
                    <a:gd name="connsiteX12" fmla="*/ 24056 w 129100"/>
                    <a:gd name="connsiteY12" fmla="*/ 103441 h 128299"/>
                    <a:gd name="connsiteX13" fmla="*/ 42499 w 129100"/>
                    <a:gd name="connsiteY13" fmla="*/ 115469 h 128299"/>
                    <a:gd name="connsiteX14" fmla="*/ 44905 w 129100"/>
                    <a:gd name="connsiteY14" fmla="*/ 121082 h 128299"/>
                    <a:gd name="connsiteX15" fmla="*/ 40895 w 129100"/>
                    <a:gd name="connsiteY15" fmla="*/ 123488 h 128299"/>
                    <a:gd name="connsiteX16" fmla="*/ 106649 w 129100"/>
                    <a:gd name="connsiteY16" fmla="*/ 111460 h 128299"/>
                    <a:gd name="connsiteX17" fmla="*/ 103441 w 129100"/>
                    <a:gd name="connsiteY17" fmla="*/ 110658 h 128299"/>
                    <a:gd name="connsiteX18" fmla="*/ 103441 w 129100"/>
                    <a:gd name="connsiteY18" fmla="*/ 105045 h 128299"/>
                    <a:gd name="connsiteX19" fmla="*/ 115469 w 129100"/>
                    <a:gd name="connsiteY19" fmla="*/ 86602 h 128299"/>
                    <a:gd name="connsiteX20" fmla="*/ 121082 w 129100"/>
                    <a:gd name="connsiteY20" fmla="*/ 84196 h 128299"/>
                    <a:gd name="connsiteX21" fmla="*/ 123488 w 129100"/>
                    <a:gd name="connsiteY21" fmla="*/ 89809 h 128299"/>
                    <a:gd name="connsiteX22" fmla="*/ 109054 w 129100"/>
                    <a:gd name="connsiteY22" fmla="*/ 110658 h 128299"/>
                    <a:gd name="connsiteX23" fmla="*/ 106649 w 129100"/>
                    <a:gd name="connsiteY23" fmla="*/ 111460 h 128299"/>
                    <a:gd name="connsiteX24" fmla="*/ 8821 w 129100"/>
                    <a:gd name="connsiteY24" fmla="*/ 91413 h 128299"/>
                    <a:gd name="connsiteX25" fmla="*/ 4811 w 129100"/>
                    <a:gd name="connsiteY25" fmla="*/ 89008 h 128299"/>
                    <a:gd name="connsiteX26" fmla="*/ 0 w 129100"/>
                    <a:gd name="connsiteY26" fmla="*/ 64951 h 128299"/>
                    <a:gd name="connsiteX27" fmla="*/ 4009 w 129100"/>
                    <a:gd name="connsiteY27" fmla="*/ 60942 h 128299"/>
                    <a:gd name="connsiteX28" fmla="*/ 8019 w 129100"/>
                    <a:gd name="connsiteY28" fmla="*/ 64951 h 128299"/>
                    <a:gd name="connsiteX29" fmla="*/ 8019 w 129100"/>
                    <a:gd name="connsiteY29" fmla="*/ 64951 h 128299"/>
                    <a:gd name="connsiteX30" fmla="*/ 12028 w 129100"/>
                    <a:gd name="connsiteY30" fmla="*/ 85800 h 128299"/>
                    <a:gd name="connsiteX31" fmla="*/ 9622 w 129100"/>
                    <a:gd name="connsiteY31" fmla="*/ 91413 h 128299"/>
                    <a:gd name="connsiteX32" fmla="*/ 8821 w 129100"/>
                    <a:gd name="connsiteY32" fmla="*/ 91413 h 128299"/>
                    <a:gd name="connsiteX33" fmla="*/ 124290 w 129100"/>
                    <a:gd name="connsiteY33" fmla="*/ 68961 h 128299"/>
                    <a:gd name="connsiteX34" fmla="*/ 120280 w 129100"/>
                    <a:gd name="connsiteY34" fmla="*/ 64951 h 128299"/>
                    <a:gd name="connsiteX35" fmla="*/ 120280 w 129100"/>
                    <a:gd name="connsiteY35" fmla="*/ 64150 h 128299"/>
                    <a:gd name="connsiteX36" fmla="*/ 116271 w 129100"/>
                    <a:gd name="connsiteY36" fmla="*/ 42499 h 128299"/>
                    <a:gd name="connsiteX37" fmla="*/ 118677 w 129100"/>
                    <a:gd name="connsiteY37" fmla="*/ 36886 h 128299"/>
                    <a:gd name="connsiteX38" fmla="*/ 124290 w 129100"/>
                    <a:gd name="connsiteY38" fmla="*/ 39292 h 128299"/>
                    <a:gd name="connsiteX39" fmla="*/ 129101 w 129100"/>
                    <a:gd name="connsiteY39" fmla="*/ 64150 h 128299"/>
                    <a:gd name="connsiteX40" fmla="*/ 124290 w 129100"/>
                    <a:gd name="connsiteY40" fmla="*/ 68961 h 128299"/>
                    <a:gd name="connsiteX41" fmla="*/ 8821 w 129100"/>
                    <a:gd name="connsiteY41" fmla="*/ 44905 h 128299"/>
                    <a:gd name="connsiteX42" fmla="*/ 7217 w 129100"/>
                    <a:gd name="connsiteY42" fmla="*/ 44905 h 128299"/>
                    <a:gd name="connsiteX43" fmla="*/ 4811 w 129100"/>
                    <a:gd name="connsiteY43" fmla="*/ 39292 h 128299"/>
                    <a:gd name="connsiteX44" fmla="*/ 18443 w 129100"/>
                    <a:gd name="connsiteY44" fmla="*/ 18443 h 128299"/>
                    <a:gd name="connsiteX45" fmla="*/ 24056 w 129100"/>
                    <a:gd name="connsiteY45" fmla="*/ 18443 h 128299"/>
                    <a:gd name="connsiteX46" fmla="*/ 24056 w 129100"/>
                    <a:gd name="connsiteY46" fmla="*/ 24056 h 128299"/>
                    <a:gd name="connsiteX47" fmla="*/ 12028 w 129100"/>
                    <a:gd name="connsiteY47" fmla="*/ 42499 h 128299"/>
                    <a:gd name="connsiteX48" fmla="*/ 8821 w 129100"/>
                    <a:gd name="connsiteY48" fmla="*/ 44905 h 128299"/>
                    <a:gd name="connsiteX49" fmla="*/ 107450 w 129100"/>
                    <a:gd name="connsiteY49" fmla="*/ 25660 h 128299"/>
                    <a:gd name="connsiteX50" fmla="*/ 104243 w 129100"/>
                    <a:gd name="connsiteY50" fmla="*/ 24858 h 128299"/>
                    <a:gd name="connsiteX51" fmla="*/ 85800 w 129100"/>
                    <a:gd name="connsiteY51" fmla="*/ 12830 h 128299"/>
                    <a:gd name="connsiteX52" fmla="*/ 83394 w 129100"/>
                    <a:gd name="connsiteY52" fmla="*/ 7217 h 128299"/>
                    <a:gd name="connsiteX53" fmla="*/ 89007 w 129100"/>
                    <a:gd name="connsiteY53" fmla="*/ 4811 h 128299"/>
                    <a:gd name="connsiteX54" fmla="*/ 109856 w 129100"/>
                    <a:gd name="connsiteY54" fmla="*/ 18443 h 128299"/>
                    <a:gd name="connsiteX55" fmla="*/ 109856 w 129100"/>
                    <a:gd name="connsiteY55" fmla="*/ 24858 h 128299"/>
                    <a:gd name="connsiteX56" fmla="*/ 107450 w 129100"/>
                    <a:gd name="connsiteY56" fmla="*/ 25660 h 128299"/>
                    <a:gd name="connsiteX57" fmla="*/ 41697 w 129100"/>
                    <a:gd name="connsiteY57" fmla="*/ 12830 h 128299"/>
                    <a:gd name="connsiteX58" fmla="*/ 37688 w 129100"/>
                    <a:gd name="connsiteY58" fmla="*/ 10424 h 128299"/>
                    <a:gd name="connsiteX59" fmla="*/ 40093 w 129100"/>
                    <a:gd name="connsiteY59" fmla="*/ 4811 h 128299"/>
                    <a:gd name="connsiteX60" fmla="*/ 64150 w 129100"/>
                    <a:gd name="connsiteY60" fmla="*/ 0 h 128299"/>
                    <a:gd name="connsiteX61" fmla="*/ 68159 w 129100"/>
                    <a:gd name="connsiteY61" fmla="*/ 4009 h 128299"/>
                    <a:gd name="connsiteX62" fmla="*/ 64150 w 129100"/>
                    <a:gd name="connsiteY62" fmla="*/ 8019 h 128299"/>
                    <a:gd name="connsiteX63" fmla="*/ 64150 w 129100"/>
                    <a:gd name="connsiteY63" fmla="*/ 8019 h 128299"/>
                    <a:gd name="connsiteX64" fmla="*/ 42499 w 129100"/>
                    <a:gd name="connsiteY64" fmla="*/ 12028 h 128299"/>
                    <a:gd name="connsiteX65" fmla="*/ 41697 w 129100"/>
                    <a:gd name="connsiteY65" fmla="*/ 12830 h 128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129100" h="128299">
                      <a:moveTo>
                        <a:pt x="64150" y="128299"/>
                      </a:moveTo>
                      <a:cubicBezTo>
                        <a:pt x="61744" y="128299"/>
                        <a:pt x="60140" y="126695"/>
                        <a:pt x="60140" y="124290"/>
                      </a:cubicBezTo>
                      <a:cubicBezTo>
                        <a:pt x="60140" y="121884"/>
                        <a:pt x="61744" y="120280"/>
                        <a:pt x="64150" y="120280"/>
                      </a:cubicBezTo>
                      <a:lnTo>
                        <a:pt x="64951" y="120280"/>
                      </a:lnTo>
                      <a:cubicBezTo>
                        <a:pt x="72168" y="120280"/>
                        <a:pt x="79385" y="118677"/>
                        <a:pt x="85800" y="116271"/>
                      </a:cubicBezTo>
                      <a:cubicBezTo>
                        <a:pt x="88206" y="115469"/>
                        <a:pt x="89809" y="116271"/>
                        <a:pt x="91413" y="118677"/>
                      </a:cubicBezTo>
                      <a:cubicBezTo>
                        <a:pt x="92215" y="121082"/>
                        <a:pt x="91413" y="122686"/>
                        <a:pt x="89007" y="124290"/>
                      </a:cubicBezTo>
                      <a:cubicBezTo>
                        <a:pt x="80989" y="126695"/>
                        <a:pt x="72970" y="128299"/>
                        <a:pt x="64150" y="128299"/>
                      </a:cubicBezTo>
                      <a:close/>
                      <a:moveTo>
                        <a:pt x="40895" y="123488"/>
                      </a:moveTo>
                      <a:cubicBezTo>
                        <a:pt x="40093" y="123488"/>
                        <a:pt x="40093" y="123488"/>
                        <a:pt x="39292" y="123488"/>
                      </a:cubicBezTo>
                      <a:cubicBezTo>
                        <a:pt x="31273" y="120280"/>
                        <a:pt x="24858" y="115469"/>
                        <a:pt x="18443" y="109054"/>
                      </a:cubicBezTo>
                      <a:cubicBezTo>
                        <a:pt x="16839" y="107451"/>
                        <a:pt x="16839" y="105045"/>
                        <a:pt x="18443" y="103441"/>
                      </a:cubicBezTo>
                      <a:cubicBezTo>
                        <a:pt x="20047" y="101837"/>
                        <a:pt x="22452" y="101837"/>
                        <a:pt x="24056" y="103441"/>
                      </a:cubicBezTo>
                      <a:cubicBezTo>
                        <a:pt x="28867" y="109054"/>
                        <a:pt x="35282" y="113064"/>
                        <a:pt x="42499" y="115469"/>
                      </a:cubicBezTo>
                      <a:cubicBezTo>
                        <a:pt x="44905" y="116271"/>
                        <a:pt x="45707" y="118677"/>
                        <a:pt x="44905" y="121082"/>
                      </a:cubicBezTo>
                      <a:cubicBezTo>
                        <a:pt x="44103" y="122686"/>
                        <a:pt x="42499" y="123488"/>
                        <a:pt x="40895" y="123488"/>
                      </a:cubicBezTo>
                      <a:close/>
                      <a:moveTo>
                        <a:pt x="106649" y="111460"/>
                      </a:moveTo>
                      <a:cubicBezTo>
                        <a:pt x="105847" y="111460"/>
                        <a:pt x="104243" y="111460"/>
                        <a:pt x="103441" y="110658"/>
                      </a:cubicBezTo>
                      <a:cubicBezTo>
                        <a:pt x="101837" y="109054"/>
                        <a:pt x="101837" y="106649"/>
                        <a:pt x="103441" y="105045"/>
                      </a:cubicBezTo>
                      <a:cubicBezTo>
                        <a:pt x="109054" y="100234"/>
                        <a:pt x="113064" y="93819"/>
                        <a:pt x="115469" y="86602"/>
                      </a:cubicBezTo>
                      <a:cubicBezTo>
                        <a:pt x="116271" y="84196"/>
                        <a:pt x="118677" y="83394"/>
                        <a:pt x="121082" y="84196"/>
                      </a:cubicBezTo>
                      <a:cubicBezTo>
                        <a:pt x="123488" y="84998"/>
                        <a:pt x="124290" y="87404"/>
                        <a:pt x="123488" y="89809"/>
                      </a:cubicBezTo>
                      <a:cubicBezTo>
                        <a:pt x="120280" y="97828"/>
                        <a:pt x="115469" y="104243"/>
                        <a:pt x="109054" y="110658"/>
                      </a:cubicBezTo>
                      <a:cubicBezTo>
                        <a:pt x="109054" y="110658"/>
                        <a:pt x="107450" y="111460"/>
                        <a:pt x="106649" y="111460"/>
                      </a:cubicBezTo>
                      <a:close/>
                      <a:moveTo>
                        <a:pt x="8821" y="91413"/>
                      </a:moveTo>
                      <a:cubicBezTo>
                        <a:pt x="7217" y="91413"/>
                        <a:pt x="5613" y="90611"/>
                        <a:pt x="4811" y="89008"/>
                      </a:cubicBezTo>
                      <a:cubicBezTo>
                        <a:pt x="1604" y="80989"/>
                        <a:pt x="0" y="72970"/>
                        <a:pt x="0" y="64951"/>
                      </a:cubicBezTo>
                      <a:cubicBezTo>
                        <a:pt x="0" y="62546"/>
                        <a:pt x="1604" y="60942"/>
                        <a:pt x="4009" y="60942"/>
                      </a:cubicBezTo>
                      <a:cubicBezTo>
                        <a:pt x="6415" y="60942"/>
                        <a:pt x="8019" y="62546"/>
                        <a:pt x="8019" y="64951"/>
                      </a:cubicBezTo>
                      <a:lnTo>
                        <a:pt x="8019" y="64951"/>
                      </a:lnTo>
                      <a:cubicBezTo>
                        <a:pt x="8019" y="72168"/>
                        <a:pt x="9622" y="79385"/>
                        <a:pt x="12028" y="85800"/>
                      </a:cubicBezTo>
                      <a:cubicBezTo>
                        <a:pt x="12830" y="88206"/>
                        <a:pt x="12028" y="89809"/>
                        <a:pt x="9622" y="91413"/>
                      </a:cubicBezTo>
                      <a:cubicBezTo>
                        <a:pt x="9622" y="90611"/>
                        <a:pt x="9622" y="91413"/>
                        <a:pt x="8821" y="91413"/>
                      </a:cubicBezTo>
                      <a:close/>
                      <a:moveTo>
                        <a:pt x="124290" y="68961"/>
                      </a:moveTo>
                      <a:cubicBezTo>
                        <a:pt x="121884" y="68961"/>
                        <a:pt x="120280" y="67357"/>
                        <a:pt x="120280" y="64951"/>
                      </a:cubicBezTo>
                      <a:lnTo>
                        <a:pt x="120280" y="64150"/>
                      </a:lnTo>
                      <a:cubicBezTo>
                        <a:pt x="120280" y="56933"/>
                        <a:pt x="118677" y="49716"/>
                        <a:pt x="116271" y="42499"/>
                      </a:cubicBezTo>
                      <a:cubicBezTo>
                        <a:pt x="115469" y="40093"/>
                        <a:pt x="116271" y="38490"/>
                        <a:pt x="118677" y="36886"/>
                      </a:cubicBezTo>
                      <a:cubicBezTo>
                        <a:pt x="121082" y="36084"/>
                        <a:pt x="122686" y="36886"/>
                        <a:pt x="124290" y="39292"/>
                      </a:cubicBezTo>
                      <a:cubicBezTo>
                        <a:pt x="127497" y="47310"/>
                        <a:pt x="129101" y="55329"/>
                        <a:pt x="129101" y="64150"/>
                      </a:cubicBezTo>
                      <a:cubicBezTo>
                        <a:pt x="128299" y="66555"/>
                        <a:pt x="126695" y="68961"/>
                        <a:pt x="124290" y="68961"/>
                      </a:cubicBezTo>
                      <a:close/>
                      <a:moveTo>
                        <a:pt x="8821" y="44905"/>
                      </a:moveTo>
                      <a:cubicBezTo>
                        <a:pt x="8019" y="44905"/>
                        <a:pt x="8019" y="44905"/>
                        <a:pt x="7217" y="44905"/>
                      </a:cubicBezTo>
                      <a:cubicBezTo>
                        <a:pt x="4811" y="44103"/>
                        <a:pt x="4009" y="41697"/>
                        <a:pt x="4811" y="39292"/>
                      </a:cubicBezTo>
                      <a:cubicBezTo>
                        <a:pt x="8019" y="31273"/>
                        <a:pt x="12830" y="24858"/>
                        <a:pt x="18443" y="18443"/>
                      </a:cubicBezTo>
                      <a:cubicBezTo>
                        <a:pt x="20047" y="16839"/>
                        <a:pt x="22452" y="16839"/>
                        <a:pt x="24056" y="18443"/>
                      </a:cubicBezTo>
                      <a:cubicBezTo>
                        <a:pt x="25660" y="20047"/>
                        <a:pt x="25660" y="22452"/>
                        <a:pt x="24056" y="24056"/>
                      </a:cubicBezTo>
                      <a:cubicBezTo>
                        <a:pt x="18443" y="29669"/>
                        <a:pt x="14434" y="35282"/>
                        <a:pt x="12028" y="42499"/>
                      </a:cubicBezTo>
                      <a:cubicBezTo>
                        <a:pt x="12028" y="44103"/>
                        <a:pt x="10424" y="44905"/>
                        <a:pt x="8821" y="44905"/>
                      </a:cubicBezTo>
                      <a:close/>
                      <a:moveTo>
                        <a:pt x="107450" y="25660"/>
                      </a:moveTo>
                      <a:cubicBezTo>
                        <a:pt x="106649" y="25660"/>
                        <a:pt x="105045" y="25660"/>
                        <a:pt x="104243" y="24858"/>
                      </a:cubicBezTo>
                      <a:cubicBezTo>
                        <a:pt x="98630" y="19245"/>
                        <a:pt x="93017" y="15236"/>
                        <a:pt x="85800" y="12830"/>
                      </a:cubicBezTo>
                      <a:cubicBezTo>
                        <a:pt x="83394" y="12028"/>
                        <a:pt x="82593" y="9622"/>
                        <a:pt x="83394" y="7217"/>
                      </a:cubicBezTo>
                      <a:cubicBezTo>
                        <a:pt x="84196" y="4811"/>
                        <a:pt x="86602" y="4009"/>
                        <a:pt x="89007" y="4811"/>
                      </a:cubicBezTo>
                      <a:cubicBezTo>
                        <a:pt x="97026" y="8019"/>
                        <a:pt x="103441" y="12830"/>
                        <a:pt x="109856" y="18443"/>
                      </a:cubicBezTo>
                      <a:cubicBezTo>
                        <a:pt x="111460" y="20849"/>
                        <a:pt x="111460" y="23254"/>
                        <a:pt x="109856" y="24858"/>
                      </a:cubicBezTo>
                      <a:cubicBezTo>
                        <a:pt x="109054" y="25660"/>
                        <a:pt x="108252" y="25660"/>
                        <a:pt x="107450" y="25660"/>
                      </a:cubicBezTo>
                      <a:close/>
                      <a:moveTo>
                        <a:pt x="41697" y="12830"/>
                      </a:moveTo>
                      <a:cubicBezTo>
                        <a:pt x="40093" y="12830"/>
                        <a:pt x="38490" y="12028"/>
                        <a:pt x="37688" y="10424"/>
                      </a:cubicBezTo>
                      <a:cubicBezTo>
                        <a:pt x="36886" y="8019"/>
                        <a:pt x="37688" y="6415"/>
                        <a:pt x="40093" y="4811"/>
                      </a:cubicBezTo>
                      <a:cubicBezTo>
                        <a:pt x="48112" y="1604"/>
                        <a:pt x="56131" y="0"/>
                        <a:pt x="64150" y="0"/>
                      </a:cubicBezTo>
                      <a:cubicBezTo>
                        <a:pt x="66555" y="0"/>
                        <a:pt x="68159" y="1604"/>
                        <a:pt x="68159" y="4009"/>
                      </a:cubicBezTo>
                      <a:cubicBezTo>
                        <a:pt x="68159" y="6415"/>
                        <a:pt x="66555" y="8019"/>
                        <a:pt x="64150" y="8019"/>
                      </a:cubicBezTo>
                      <a:lnTo>
                        <a:pt x="64150" y="8019"/>
                      </a:lnTo>
                      <a:cubicBezTo>
                        <a:pt x="56933" y="8019"/>
                        <a:pt x="49716" y="9622"/>
                        <a:pt x="42499" y="12028"/>
                      </a:cubicBezTo>
                      <a:cubicBezTo>
                        <a:pt x="42499" y="12830"/>
                        <a:pt x="42499" y="12830"/>
                        <a:pt x="41697" y="12830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Полилиния: фигура 79">
                  <a:extLst>
                    <a:ext uri="{FF2B5EF4-FFF2-40B4-BE49-F238E27FC236}">
                      <a16:creationId xmlns:a16="http://schemas.microsoft.com/office/drawing/2014/main" id="{96D43CFF-C6C7-B118-E9E1-91041BA26D75}"/>
                    </a:ext>
                  </a:extLst>
                </p:cNvPr>
                <p:cNvSpPr/>
                <p:nvPr/>
              </p:nvSpPr>
              <p:spPr>
                <a:xfrm>
                  <a:off x="654201" y="276171"/>
                  <a:ext cx="56130" cy="56130"/>
                </a:xfrm>
                <a:custGeom>
                  <a:avLst/>
                  <a:gdLst>
                    <a:gd name="connsiteX0" fmla="*/ 56131 w 56130"/>
                    <a:gd name="connsiteY0" fmla="*/ 28065 h 56130"/>
                    <a:gd name="connsiteX1" fmla="*/ 28065 w 56130"/>
                    <a:gd name="connsiteY1" fmla="*/ 0 h 56130"/>
                    <a:gd name="connsiteX2" fmla="*/ 0 w 56130"/>
                    <a:gd name="connsiteY2" fmla="*/ 28065 h 56130"/>
                    <a:gd name="connsiteX3" fmla="*/ 28065 w 56130"/>
                    <a:gd name="connsiteY3" fmla="*/ 56131 h 56130"/>
                    <a:gd name="connsiteX4" fmla="*/ 56131 w 56130"/>
                    <a:gd name="connsiteY4" fmla="*/ 28065 h 56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30" h="56130">
                      <a:moveTo>
                        <a:pt x="56131" y="28065"/>
                      </a:moveTo>
                      <a:cubicBezTo>
                        <a:pt x="56131" y="12830"/>
                        <a:pt x="43301" y="0"/>
                        <a:pt x="28065" y="0"/>
                      </a:cubicBezTo>
                      <a:cubicBezTo>
                        <a:pt x="12830" y="0"/>
                        <a:pt x="0" y="12830"/>
                        <a:pt x="0" y="28065"/>
                      </a:cubicBezTo>
                      <a:cubicBezTo>
                        <a:pt x="0" y="43301"/>
                        <a:pt x="12830" y="56131"/>
                        <a:pt x="28065" y="56131"/>
                      </a:cubicBezTo>
                      <a:cubicBezTo>
                        <a:pt x="44103" y="56131"/>
                        <a:pt x="56131" y="44103"/>
                        <a:pt x="56131" y="28065"/>
                      </a:cubicBezTo>
                      <a:close/>
                    </a:path>
                  </a:pathLst>
                </a:custGeom>
                <a:solidFill>
                  <a:srgbClr val="69B2FE"/>
                </a:solidFill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46" name="Группа 90">
            <a:extLst>
              <a:ext uri="{FF2B5EF4-FFF2-40B4-BE49-F238E27FC236}">
                <a16:creationId xmlns:a16="http://schemas.microsoft.com/office/drawing/2014/main" id="{D1797F05-D2F3-FD53-D0A3-5F19D22B7DA7}"/>
              </a:ext>
            </a:extLst>
          </p:cNvPr>
          <p:cNvGrpSpPr/>
          <p:nvPr/>
        </p:nvGrpSpPr>
        <p:grpSpPr>
          <a:xfrm>
            <a:off x="4867643" y="5982608"/>
            <a:ext cx="2463764" cy="561079"/>
            <a:chOff x="3262132" y="2167509"/>
            <a:chExt cx="1847823" cy="420809"/>
          </a:xfrm>
        </p:grpSpPr>
        <p:sp>
          <p:nvSpPr>
            <p:cNvPr id="147" name="Прямоугольник 5">
              <a:extLst>
                <a:ext uri="{FF2B5EF4-FFF2-40B4-BE49-F238E27FC236}">
                  <a16:creationId xmlns:a16="http://schemas.microsoft.com/office/drawing/2014/main" id="{D3549C60-FFE0-8C32-51CA-CC7C9E84A8D7}"/>
                </a:ext>
              </a:extLst>
            </p:cNvPr>
            <p:cNvSpPr/>
            <p:nvPr/>
          </p:nvSpPr>
          <p:spPr>
            <a:xfrm>
              <a:off x="3578450" y="2211388"/>
              <a:ext cx="1531505" cy="376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585"/>
              <a:r>
                <a:rPr lang="uk-UA" sz="1333" b="1" noProof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ПРОФІЛАКТИКА ВИГОРАННЯ</a:t>
              </a:r>
            </a:p>
          </p:txBody>
        </p:sp>
        <p:grpSp>
          <p:nvGrpSpPr>
            <p:cNvPr id="148" name="Группа 43">
              <a:extLst>
                <a:ext uri="{FF2B5EF4-FFF2-40B4-BE49-F238E27FC236}">
                  <a16:creationId xmlns:a16="http://schemas.microsoft.com/office/drawing/2014/main" id="{B2F0ACDF-A53F-3216-3527-B84CD913D759}"/>
                </a:ext>
              </a:extLst>
            </p:cNvPr>
            <p:cNvGrpSpPr/>
            <p:nvPr/>
          </p:nvGrpSpPr>
          <p:grpSpPr>
            <a:xfrm>
              <a:off x="3262132" y="2167509"/>
              <a:ext cx="399490" cy="387001"/>
              <a:chOff x="-2729696" y="1529539"/>
              <a:chExt cx="713568" cy="691261"/>
            </a:xfrm>
          </p:grpSpPr>
          <p:grpSp>
            <p:nvGrpSpPr>
              <p:cNvPr id="149" name="Рисунок 45">
                <a:extLst>
                  <a:ext uri="{FF2B5EF4-FFF2-40B4-BE49-F238E27FC236}">
                    <a16:creationId xmlns:a16="http://schemas.microsoft.com/office/drawing/2014/main" id="{E4844D93-7147-FF8D-C8BD-9D9868F6D07D}"/>
                  </a:ext>
                </a:extLst>
              </p:cNvPr>
              <p:cNvGrpSpPr/>
              <p:nvPr/>
            </p:nvGrpSpPr>
            <p:grpSpPr>
              <a:xfrm>
                <a:off x="-2220983" y="1545205"/>
                <a:ext cx="204855" cy="379571"/>
                <a:chOff x="-755315" y="1820188"/>
                <a:chExt cx="204855" cy="379571"/>
              </a:xfrm>
              <a:solidFill>
                <a:srgbClr val="606466"/>
              </a:solidFill>
            </p:grpSpPr>
            <p:sp>
              <p:nvSpPr>
                <p:cNvPr id="166" name="Полилиния: фигура 246">
                  <a:extLst>
                    <a:ext uri="{FF2B5EF4-FFF2-40B4-BE49-F238E27FC236}">
                      <a16:creationId xmlns:a16="http://schemas.microsoft.com/office/drawing/2014/main" id="{C1E60ED4-BC2F-EAD6-90F8-849FA3618DE7}"/>
                    </a:ext>
                  </a:extLst>
                </p:cNvPr>
                <p:cNvSpPr/>
                <p:nvPr/>
              </p:nvSpPr>
              <p:spPr>
                <a:xfrm>
                  <a:off x="-755315" y="1820188"/>
                  <a:ext cx="204855" cy="268128"/>
                </a:xfrm>
                <a:custGeom>
                  <a:avLst/>
                  <a:gdLst>
                    <a:gd name="connsiteX0" fmla="*/ 53966 w 204855"/>
                    <a:gd name="connsiteY0" fmla="*/ 268129 h 268128"/>
                    <a:gd name="connsiteX1" fmla="*/ 49203 w 204855"/>
                    <a:gd name="connsiteY1" fmla="*/ 263366 h 268128"/>
                    <a:gd name="connsiteX2" fmla="*/ 49203 w 204855"/>
                    <a:gd name="connsiteY2" fmla="*/ 120491 h 268128"/>
                    <a:gd name="connsiteX3" fmla="*/ 5388 w 204855"/>
                    <a:gd name="connsiteY3" fmla="*/ 120491 h 268128"/>
                    <a:gd name="connsiteX4" fmla="*/ 626 w 204855"/>
                    <a:gd name="connsiteY4" fmla="*/ 117634 h 268128"/>
                    <a:gd name="connsiteX5" fmla="*/ 1578 w 204855"/>
                    <a:gd name="connsiteY5" fmla="*/ 112871 h 268128"/>
                    <a:gd name="connsiteX6" fmla="*/ 98733 w 204855"/>
                    <a:gd name="connsiteY6" fmla="*/ 1429 h 268128"/>
                    <a:gd name="connsiteX7" fmla="*/ 106353 w 204855"/>
                    <a:gd name="connsiteY7" fmla="*/ 1429 h 268128"/>
                    <a:gd name="connsiteX8" fmla="*/ 203508 w 204855"/>
                    <a:gd name="connsiteY8" fmla="*/ 112871 h 268128"/>
                    <a:gd name="connsiteX9" fmla="*/ 204461 w 204855"/>
                    <a:gd name="connsiteY9" fmla="*/ 117634 h 268128"/>
                    <a:gd name="connsiteX10" fmla="*/ 199698 w 204855"/>
                    <a:gd name="connsiteY10" fmla="*/ 120491 h 268128"/>
                    <a:gd name="connsiteX11" fmla="*/ 153978 w 204855"/>
                    <a:gd name="connsiteY11" fmla="*/ 120491 h 268128"/>
                    <a:gd name="connsiteX12" fmla="*/ 153978 w 204855"/>
                    <a:gd name="connsiteY12" fmla="*/ 202406 h 268128"/>
                    <a:gd name="connsiteX13" fmla="*/ 149216 w 204855"/>
                    <a:gd name="connsiteY13" fmla="*/ 207169 h 268128"/>
                    <a:gd name="connsiteX14" fmla="*/ 144453 w 204855"/>
                    <a:gd name="connsiteY14" fmla="*/ 202406 h 268128"/>
                    <a:gd name="connsiteX15" fmla="*/ 144453 w 204855"/>
                    <a:gd name="connsiteY15" fmla="*/ 115729 h 268128"/>
                    <a:gd name="connsiteX16" fmla="*/ 149216 w 204855"/>
                    <a:gd name="connsiteY16" fmla="*/ 110966 h 268128"/>
                    <a:gd name="connsiteX17" fmla="*/ 189221 w 204855"/>
                    <a:gd name="connsiteY17" fmla="*/ 110966 h 268128"/>
                    <a:gd name="connsiteX18" fmla="*/ 102543 w 204855"/>
                    <a:gd name="connsiteY18" fmla="*/ 11906 h 268128"/>
                    <a:gd name="connsiteX19" fmla="*/ 15866 w 204855"/>
                    <a:gd name="connsiteY19" fmla="*/ 111919 h 268128"/>
                    <a:gd name="connsiteX20" fmla="*/ 53966 w 204855"/>
                    <a:gd name="connsiteY20" fmla="*/ 111919 h 268128"/>
                    <a:gd name="connsiteX21" fmla="*/ 58728 w 204855"/>
                    <a:gd name="connsiteY21" fmla="*/ 116681 h 268128"/>
                    <a:gd name="connsiteX22" fmla="*/ 58728 w 204855"/>
                    <a:gd name="connsiteY22" fmla="*/ 264319 h 268128"/>
                    <a:gd name="connsiteX23" fmla="*/ 53966 w 204855"/>
                    <a:gd name="connsiteY23" fmla="*/ 268129 h 268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04855" h="268128">
                      <a:moveTo>
                        <a:pt x="53966" y="268129"/>
                      </a:moveTo>
                      <a:cubicBezTo>
                        <a:pt x="51108" y="268129"/>
                        <a:pt x="49203" y="266224"/>
                        <a:pt x="49203" y="263366"/>
                      </a:cubicBezTo>
                      <a:lnTo>
                        <a:pt x="49203" y="120491"/>
                      </a:lnTo>
                      <a:lnTo>
                        <a:pt x="5388" y="120491"/>
                      </a:lnTo>
                      <a:cubicBezTo>
                        <a:pt x="3483" y="120491"/>
                        <a:pt x="1578" y="119539"/>
                        <a:pt x="626" y="117634"/>
                      </a:cubicBezTo>
                      <a:cubicBezTo>
                        <a:pt x="-327" y="115729"/>
                        <a:pt x="-327" y="113824"/>
                        <a:pt x="1578" y="112871"/>
                      </a:cubicBezTo>
                      <a:lnTo>
                        <a:pt x="98733" y="1429"/>
                      </a:lnTo>
                      <a:cubicBezTo>
                        <a:pt x="100638" y="-476"/>
                        <a:pt x="104448" y="-476"/>
                        <a:pt x="106353" y="1429"/>
                      </a:cubicBezTo>
                      <a:lnTo>
                        <a:pt x="203508" y="112871"/>
                      </a:lnTo>
                      <a:cubicBezTo>
                        <a:pt x="204461" y="113824"/>
                        <a:pt x="205413" y="116681"/>
                        <a:pt x="204461" y="117634"/>
                      </a:cubicBezTo>
                      <a:cubicBezTo>
                        <a:pt x="203508" y="119539"/>
                        <a:pt x="201603" y="120491"/>
                        <a:pt x="199698" y="120491"/>
                      </a:cubicBezTo>
                      <a:lnTo>
                        <a:pt x="153978" y="120491"/>
                      </a:lnTo>
                      <a:lnTo>
                        <a:pt x="153978" y="202406"/>
                      </a:lnTo>
                      <a:cubicBezTo>
                        <a:pt x="153978" y="205264"/>
                        <a:pt x="152073" y="207169"/>
                        <a:pt x="149216" y="207169"/>
                      </a:cubicBezTo>
                      <a:cubicBezTo>
                        <a:pt x="146358" y="207169"/>
                        <a:pt x="144453" y="205264"/>
                        <a:pt x="144453" y="202406"/>
                      </a:cubicBezTo>
                      <a:lnTo>
                        <a:pt x="144453" y="115729"/>
                      </a:lnTo>
                      <a:cubicBezTo>
                        <a:pt x="144453" y="112871"/>
                        <a:pt x="146358" y="110966"/>
                        <a:pt x="149216" y="110966"/>
                      </a:cubicBezTo>
                      <a:lnTo>
                        <a:pt x="189221" y="110966"/>
                      </a:lnTo>
                      <a:lnTo>
                        <a:pt x="102543" y="11906"/>
                      </a:lnTo>
                      <a:lnTo>
                        <a:pt x="15866" y="111919"/>
                      </a:lnTo>
                      <a:lnTo>
                        <a:pt x="53966" y="111919"/>
                      </a:lnTo>
                      <a:cubicBezTo>
                        <a:pt x="56823" y="111919"/>
                        <a:pt x="58728" y="113824"/>
                        <a:pt x="58728" y="116681"/>
                      </a:cubicBezTo>
                      <a:lnTo>
                        <a:pt x="58728" y="264319"/>
                      </a:lnTo>
                      <a:cubicBezTo>
                        <a:pt x="58728" y="266224"/>
                        <a:pt x="56823" y="268129"/>
                        <a:pt x="53966" y="268129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7" name="Полилиния: фигура 247">
                  <a:extLst>
                    <a:ext uri="{FF2B5EF4-FFF2-40B4-BE49-F238E27FC236}">
                      <a16:creationId xmlns:a16="http://schemas.microsoft.com/office/drawing/2014/main" id="{8AD370FF-EDC7-3FD6-5D9C-E879689F88C4}"/>
                    </a:ext>
                  </a:extLst>
                </p:cNvPr>
                <p:cNvSpPr/>
                <p:nvPr/>
              </p:nvSpPr>
              <p:spPr>
                <a:xfrm>
                  <a:off x="-654677" y="2005449"/>
                  <a:ext cx="9525" cy="77152"/>
                </a:xfrm>
                <a:custGeom>
                  <a:avLst/>
                  <a:gdLst>
                    <a:gd name="connsiteX0" fmla="*/ 4763 w 9525"/>
                    <a:gd name="connsiteY0" fmla="*/ 77153 h 77152"/>
                    <a:gd name="connsiteX1" fmla="*/ 0 w 9525"/>
                    <a:gd name="connsiteY1" fmla="*/ 72390 h 77152"/>
                    <a:gd name="connsiteX2" fmla="*/ 0 w 9525"/>
                    <a:gd name="connsiteY2" fmla="*/ 4763 h 77152"/>
                    <a:gd name="connsiteX3" fmla="*/ 4763 w 9525"/>
                    <a:gd name="connsiteY3" fmla="*/ 0 h 77152"/>
                    <a:gd name="connsiteX4" fmla="*/ 9525 w 9525"/>
                    <a:gd name="connsiteY4" fmla="*/ 4763 h 77152"/>
                    <a:gd name="connsiteX5" fmla="*/ 9525 w 9525"/>
                    <a:gd name="connsiteY5" fmla="*/ 72390 h 77152"/>
                    <a:gd name="connsiteX6" fmla="*/ 4763 w 9525"/>
                    <a:gd name="connsiteY6" fmla="*/ 77153 h 77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25" h="77152">
                      <a:moveTo>
                        <a:pt x="4763" y="77153"/>
                      </a:moveTo>
                      <a:cubicBezTo>
                        <a:pt x="1905" y="77153"/>
                        <a:pt x="0" y="75248"/>
                        <a:pt x="0" y="72390"/>
                      </a:cubicBezTo>
                      <a:lnTo>
                        <a:pt x="0" y="4763"/>
                      </a:lnTo>
                      <a:cubicBezTo>
                        <a:pt x="0" y="1905"/>
                        <a:pt x="1905" y="0"/>
                        <a:pt x="4763" y="0"/>
                      </a:cubicBezTo>
                      <a:cubicBezTo>
                        <a:pt x="7620" y="0"/>
                        <a:pt x="9525" y="1905"/>
                        <a:pt x="9525" y="4763"/>
                      </a:cubicBezTo>
                      <a:lnTo>
                        <a:pt x="9525" y="72390"/>
                      </a:lnTo>
                      <a:cubicBezTo>
                        <a:pt x="9525" y="75248"/>
                        <a:pt x="6668" y="77153"/>
                        <a:pt x="4763" y="77153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8" name="Полилиния: фигура 248">
                  <a:extLst>
                    <a:ext uri="{FF2B5EF4-FFF2-40B4-BE49-F238E27FC236}">
                      <a16:creationId xmlns:a16="http://schemas.microsoft.com/office/drawing/2014/main" id="{7AB623E8-4C82-55A3-FFF8-93C57438F478}"/>
                    </a:ext>
                  </a:extLst>
                </p:cNvPr>
                <p:cNvSpPr/>
                <p:nvPr/>
              </p:nvSpPr>
              <p:spPr>
                <a:xfrm>
                  <a:off x="-654677" y="2099746"/>
                  <a:ext cx="9525" cy="39052"/>
                </a:xfrm>
                <a:custGeom>
                  <a:avLst/>
                  <a:gdLst>
                    <a:gd name="connsiteX0" fmla="*/ 4763 w 9525"/>
                    <a:gd name="connsiteY0" fmla="*/ 39053 h 39052"/>
                    <a:gd name="connsiteX1" fmla="*/ 0 w 9525"/>
                    <a:gd name="connsiteY1" fmla="*/ 34290 h 39052"/>
                    <a:gd name="connsiteX2" fmla="*/ 0 w 9525"/>
                    <a:gd name="connsiteY2" fmla="*/ 4763 h 39052"/>
                    <a:gd name="connsiteX3" fmla="*/ 4763 w 9525"/>
                    <a:gd name="connsiteY3" fmla="*/ 0 h 39052"/>
                    <a:gd name="connsiteX4" fmla="*/ 9525 w 9525"/>
                    <a:gd name="connsiteY4" fmla="*/ 4763 h 39052"/>
                    <a:gd name="connsiteX5" fmla="*/ 9525 w 9525"/>
                    <a:gd name="connsiteY5" fmla="*/ 34290 h 39052"/>
                    <a:gd name="connsiteX6" fmla="*/ 4763 w 9525"/>
                    <a:gd name="connsiteY6" fmla="*/ 39053 h 39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25" h="39052">
                      <a:moveTo>
                        <a:pt x="4763" y="39053"/>
                      </a:moveTo>
                      <a:cubicBezTo>
                        <a:pt x="1905" y="39053"/>
                        <a:pt x="0" y="37147"/>
                        <a:pt x="0" y="34290"/>
                      </a:cubicBezTo>
                      <a:lnTo>
                        <a:pt x="0" y="4763"/>
                      </a:lnTo>
                      <a:cubicBezTo>
                        <a:pt x="0" y="1905"/>
                        <a:pt x="1905" y="0"/>
                        <a:pt x="4763" y="0"/>
                      </a:cubicBezTo>
                      <a:cubicBezTo>
                        <a:pt x="7620" y="0"/>
                        <a:pt x="9525" y="1905"/>
                        <a:pt x="9525" y="4763"/>
                      </a:cubicBezTo>
                      <a:lnTo>
                        <a:pt x="9525" y="34290"/>
                      </a:lnTo>
                      <a:cubicBezTo>
                        <a:pt x="9525" y="36195"/>
                        <a:pt x="6668" y="39053"/>
                        <a:pt x="4763" y="39053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9" name="Полилиния: фигура 249">
                  <a:extLst>
                    <a:ext uri="{FF2B5EF4-FFF2-40B4-BE49-F238E27FC236}">
                      <a16:creationId xmlns:a16="http://schemas.microsoft.com/office/drawing/2014/main" id="{07FB8128-DF2E-D50C-C4D4-3A2CB4B8247A}"/>
                    </a:ext>
                  </a:extLst>
                </p:cNvPr>
                <p:cNvSpPr/>
                <p:nvPr/>
              </p:nvSpPr>
              <p:spPr>
                <a:xfrm>
                  <a:off x="-625149" y="2061646"/>
                  <a:ext cx="9525" cy="138112"/>
                </a:xfrm>
                <a:custGeom>
                  <a:avLst/>
                  <a:gdLst>
                    <a:gd name="connsiteX0" fmla="*/ 4763 w 9525"/>
                    <a:gd name="connsiteY0" fmla="*/ 138113 h 138112"/>
                    <a:gd name="connsiteX1" fmla="*/ 0 w 9525"/>
                    <a:gd name="connsiteY1" fmla="*/ 133350 h 138112"/>
                    <a:gd name="connsiteX2" fmla="*/ 0 w 9525"/>
                    <a:gd name="connsiteY2" fmla="*/ 4763 h 138112"/>
                    <a:gd name="connsiteX3" fmla="*/ 4763 w 9525"/>
                    <a:gd name="connsiteY3" fmla="*/ 0 h 138112"/>
                    <a:gd name="connsiteX4" fmla="*/ 9525 w 9525"/>
                    <a:gd name="connsiteY4" fmla="*/ 4763 h 138112"/>
                    <a:gd name="connsiteX5" fmla="*/ 9525 w 9525"/>
                    <a:gd name="connsiteY5" fmla="*/ 133350 h 138112"/>
                    <a:gd name="connsiteX6" fmla="*/ 4763 w 9525"/>
                    <a:gd name="connsiteY6" fmla="*/ 138113 h 13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25" h="138112">
                      <a:moveTo>
                        <a:pt x="4763" y="138113"/>
                      </a:moveTo>
                      <a:cubicBezTo>
                        <a:pt x="1905" y="138113"/>
                        <a:pt x="0" y="136208"/>
                        <a:pt x="0" y="133350"/>
                      </a:cubicBezTo>
                      <a:lnTo>
                        <a:pt x="0" y="4763"/>
                      </a:lnTo>
                      <a:cubicBezTo>
                        <a:pt x="0" y="1905"/>
                        <a:pt x="1905" y="0"/>
                        <a:pt x="4763" y="0"/>
                      </a:cubicBezTo>
                      <a:cubicBezTo>
                        <a:pt x="7620" y="0"/>
                        <a:pt x="9525" y="1905"/>
                        <a:pt x="9525" y="4763"/>
                      </a:cubicBezTo>
                      <a:lnTo>
                        <a:pt x="9525" y="133350"/>
                      </a:lnTo>
                      <a:cubicBezTo>
                        <a:pt x="9525" y="136208"/>
                        <a:pt x="7620" y="138113"/>
                        <a:pt x="4763" y="138113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0" name="Полилиния: фигура 221">
                <a:extLst>
                  <a:ext uri="{FF2B5EF4-FFF2-40B4-BE49-F238E27FC236}">
                    <a16:creationId xmlns:a16="http://schemas.microsoft.com/office/drawing/2014/main" id="{35268B7F-4D7A-6B29-123F-483AE081FD89}"/>
                  </a:ext>
                </a:extLst>
              </p:cNvPr>
              <p:cNvSpPr/>
              <p:nvPr/>
            </p:nvSpPr>
            <p:spPr>
              <a:xfrm>
                <a:off x="-2703919" y="1635436"/>
                <a:ext cx="585364" cy="585364"/>
              </a:xfrm>
              <a:custGeom>
                <a:avLst/>
                <a:gdLst>
                  <a:gd name="connsiteX0" fmla="*/ 152116 w 304232"/>
                  <a:gd name="connsiteY0" fmla="*/ 0 h 304232"/>
                  <a:gd name="connsiteX1" fmla="*/ 304232 w 304232"/>
                  <a:gd name="connsiteY1" fmla="*/ 152116 h 304232"/>
                  <a:gd name="connsiteX2" fmla="*/ 152116 w 304232"/>
                  <a:gd name="connsiteY2" fmla="*/ 304232 h 304232"/>
                  <a:gd name="connsiteX3" fmla="*/ 0 w 304232"/>
                  <a:gd name="connsiteY3" fmla="*/ 152116 h 304232"/>
                  <a:gd name="connsiteX4" fmla="*/ 152116 w 304232"/>
                  <a:gd name="connsiteY4" fmla="*/ 0 h 304232"/>
                  <a:gd name="connsiteX5" fmla="*/ 152116 w 304232"/>
                  <a:gd name="connsiteY5" fmla="*/ 0 h 30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232" h="304232">
                    <a:moveTo>
                      <a:pt x="152116" y="0"/>
                    </a:moveTo>
                    <a:cubicBezTo>
                      <a:pt x="236297" y="0"/>
                      <a:pt x="304232" y="68305"/>
                      <a:pt x="304232" y="152116"/>
                    </a:cubicBezTo>
                    <a:cubicBezTo>
                      <a:pt x="304232" y="236297"/>
                      <a:pt x="235928" y="304232"/>
                      <a:pt x="152116" y="304232"/>
                    </a:cubicBezTo>
                    <a:cubicBezTo>
                      <a:pt x="67935" y="304232"/>
                      <a:pt x="0" y="235928"/>
                      <a:pt x="0" y="152116"/>
                    </a:cubicBezTo>
                    <a:cubicBezTo>
                      <a:pt x="0" y="68305"/>
                      <a:pt x="68305" y="0"/>
                      <a:pt x="152116" y="0"/>
                    </a:cubicBezTo>
                    <a:lnTo>
                      <a:pt x="152116" y="0"/>
                    </a:lnTo>
                    <a:close/>
                  </a:path>
                </a:pathLst>
              </a:custGeom>
              <a:solidFill>
                <a:srgbClr val="32B27C"/>
              </a:solidFill>
              <a:ln w="369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defTabSz="609585"/>
                <a:endParaRPr lang="uk-UA" sz="2400" noProof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51" name="Группа 46">
                <a:extLst>
                  <a:ext uri="{FF2B5EF4-FFF2-40B4-BE49-F238E27FC236}">
                    <a16:creationId xmlns:a16="http://schemas.microsoft.com/office/drawing/2014/main" id="{6AE2313C-150C-12A1-2115-6446DAC7A74D}"/>
                  </a:ext>
                </a:extLst>
              </p:cNvPr>
              <p:cNvGrpSpPr/>
              <p:nvPr/>
            </p:nvGrpSpPr>
            <p:grpSpPr>
              <a:xfrm>
                <a:off x="-2729696" y="1529539"/>
                <a:ext cx="140017" cy="160972"/>
                <a:chOff x="-1294756" y="2100699"/>
                <a:chExt cx="140017" cy="160972"/>
              </a:xfrm>
            </p:grpSpPr>
            <p:grpSp>
              <p:nvGrpSpPr>
                <p:cNvPr id="160" name="Рисунок 45">
                  <a:extLst>
                    <a:ext uri="{FF2B5EF4-FFF2-40B4-BE49-F238E27FC236}">
                      <a16:creationId xmlns:a16="http://schemas.microsoft.com/office/drawing/2014/main" id="{EA8A070F-5363-C755-65CD-0C863F0D095E}"/>
                    </a:ext>
                  </a:extLst>
                </p:cNvPr>
                <p:cNvGrpSpPr/>
                <p:nvPr/>
              </p:nvGrpSpPr>
              <p:grpSpPr>
                <a:xfrm>
                  <a:off x="-1214746" y="2201664"/>
                  <a:ext cx="60007" cy="60007"/>
                  <a:chOff x="-1214746" y="2201664"/>
                  <a:chExt cx="60007" cy="60007"/>
                </a:xfrm>
                <a:solidFill>
                  <a:srgbClr val="606466"/>
                </a:solidFill>
              </p:grpSpPr>
              <p:sp>
                <p:nvSpPr>
                  <p:cNvPr id="164" name="Полилиния: фигура 242">
                    <a:extLst>
                      <a:ext uri="{FF2B5EF4-FFF2-40B4-BE49-F238E27FC236}">
                        <a16:creationId xmlns:a16="http://schemas.microsoft.com/office/drawing/2014/main" id="{FC7E3333-6CEB-3541-5F8C-76096B229D34}"/>
                      </a:ext>
                    </a:extLst>
                  </p:cNvPr>
                  <p:cNvSpPr/>
                  <p:nvPr/>
                </p:nvSpPr>
                <p:spPr>
                  <a:xfrm>
                    <a:off x="-1189982" y="2201664"/>
                    <a:ext cx="9525" cy="60007"/>
                  </a:xfrm>
                  <a:custGeom>
                    <a:avLst/>
                    <a:gdLst>
                      <a:gd name="connsiteX0" fmla="*/ 4763 w 9525"/>
                      <a:gd name="connsiteY0" fmla="*/ 60008 h 60007"/>
                      <a:gd name="connsiteX1" fmla="*/ 0 w 9525"/>
                      <a:gd name="connsiteY1" fmla="*/ 55245 h 60007"/>
                      <a:gd name="connsiteX2" fmla="*/ 0 w 9525"/>
                      <a:gd name="connsiteY2" fmla="*/ 4763 h 60007"/>
                      <a:gd name="connsiteX3" fmla="*/ 4763 w 9525"/>
                      <a:gd name="connsiteY3" fmla="*/ 0 h 60007"/>
                      <a:gd name="connsiteX4" fmla="*/ 9525 w 9525"/>
                      <a:gd name="connsiteY4" fmla="*/ 4763 h 60007"/>
                      <a:gd name="connsiteX5" fmla="*/ 9525 w 9525"/>
                      <a:gd name="connsiteY5" fmla="*/ 55245 h 60007"/>
                      <a:gd name="connsiteX6" fmla="*/ 4763 w 9525"/>
                      <a:gd name="connsiteY6" fmla="*/ 60008 h 60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525" h="60007">
                        <a:moveTo>
                          <a:pt x="4763" y="60008"/>
                        </a:moveTo>
                        <a:cubicBezTo>
                          <a:pt x="1905" y="60008"/>
                          <a:pt x="0" y="58103"/>
                          <a:pt x="0" y="55245"/>
                        </a:cubicBezTo>
                        <a:lnTo>
                          <a:pt x="0" y="4763"/>
                        </a:lnTo>
                        <a:cubicBezTo>
                          <a:pt x="0" y="1905"/>
                          <a:pt x="1905" y="0"/>
                          <a:pt x="4763" y="0"/>
                        </a:cubicBezTo>
                        <a:cubicBezTo>
                          <a:pt x="7620" y="0"/>
                          <a:pt x="9525" y="1905"/>
                          <a:pt x="9525" y="4763"/>
                        </a:cubicBezTo>
                        <a:lnTo>
                          <a:pt x="9525" y="55245"/>
                        </a:lnTo>
                        <a:cubicBezTo>
                          <a:pt x="9525" y="58103"/>
                          <a:pt x="7620" y="60008"/>
                          <a:pt x="4763" y="60008"/>
                        </a:cubicBezTo>
                        <a:close/>
                      </a:path>
                    </a:pathLst>
                  </a:custGeom>
                  <a:solidFill>
                    <a:srgbClr val="60646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5" name="Полилиния: фигура 243">
                    <a:extLst>
                      <a:ext uri="{FF2B5EF4-FFF2-40B4-BE49-F238E27FC236}">
                        <a16:creationId xmlns:a16="http://schemas.microsoft.com/office/drawing/2014/main" id="{8D83D6BA-0167-8B05-4FBB-0834CB42410F}"/>
                      </a:ext>
                    </a:extLst>
                  </p:cNvPr>
                  <p:cNvSpPr/>
                  <p:nvPr/>
                </p:nvSpPr>
                <p:spPr>
                  <a:xfrm>
                    <a:off x="-1214746" y="2226429"/>
                    <a:ext cx="60007" cy="9525"/>
                  </a:xfrm>
                  <a:custGeom>
                    <a:avLst/>
                    <a:gdLst>
                      <a:gd name="connsiteX0" fmla="*/ 55245 w 60007"/>
                      <a:gd name="connsiteY0" fmla="*/ 9525 h 9525"/>
                      <a:gd name="connsiteX1" fmla="*/ 4763 w 60007"/>
                      <a:gd name="connsiteY1" fmla="*/ 9525 h 9525"/>
                      <a:gd name="connsiteX2" fmla="*/ 0 w 60007"/>
                      <a:gd name="connsiteY2" fmla="*/ 4763 h 9525"/>
                      <a:gd name="connsiteX3" fmla="*/ 4763 w 60007"/>
                      <a:gd name="connsiteY3" fmla="*/ 0 h 9525"/>
                      <a:gd name="connsiteX4" fmla="*/ 55245 w 60007"/>
                      <a:gd name="connsiteY4" fmla="*/ 0 h 9525"/>
                      <a:gd name="connsiteX5" fmla="*/ 60008 w 60007"/>
                      <a:gd name="connsiteY5" fmla="*/ 4763 h 9525"/>
                      <a:gd name="connsiteX6" fmla="*/ 55245 w 60007"/>
                      <a:gd name="connsiteY6" fmla="*/ 9525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007" h="9525">
                        <a:moveTo>
                          <a:pt x="55245" y="9525"/>
                        </a:moveTo>
                        <a:lnTo>
                          <a:pt x="4763" y="9525"/>
                        </a:lnTo>
                        <a:cubicBezTo>
                          <a:pt x="1905" y="9525"/>
                          <a:pt x="0" y="7620"/>
                          <a:pt x="0" y="4763"/>
                        </a:cubicBezTo>
                        <a:cubicBezTo>
                          <a:pt x="0" y="1905"/>
                          <a:pt x="1905" y="0"/>
                          <a:pt x="4763" y="0"/>
                        </a:cubicBezTo>
                        <a:lnTo>
                          <a:pt x="55245" y="0"/>
                        </a:lnTo>
                        <a:cubicBezTo>
                          <a:pt x="58102" y="0"/>
                          <a:pt x="60008" y="1905"/>
                          <a:pt x="60008" y="4763"/>
                        </a:cubicBezTo>
                        <a:cubicBezTo>
                          <a:pt x="60008" y="7620"/>
                          <a:pt x="58102" y="9525"/>
                          <a:pt x="55245" y="9525"/>
                        </a:cubicBezTo>
                        <a:close/>
                      </a:path>
                    </a:pathLst>
                  </a:custGeom>
                  <a:solidFill>
                    <a:srgbClr val="60646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61" name="Рисунок 45">
                  <a:extLst>
                    <a:ext uri="{FF2B5EF4-FFF2-40B4-BE49-F238E27FC236}">
                      <a16:creationId xmlns:a16="http://schemas.microsoft.com/office/drawing/2014/main" id="{C02462E8-EA8C-EC61-6F63-16F6FD490BD9}"/>
                    </a:ext>
                  </a:extLst>
                </p:cNvPr>
                <p:cNvGrpSpPr/>
                <p:nvPr/>
              </p:nvGrpSpPr>
              <p:grpSpPr>
                <a:xfrm>
                  <a:off x="-1294756" y="2100699"/>
                  <a:ext cx="71437" cy="72389"/>
                  <a:chOff x="-1294756" y="2100699"/>
                  <a:chExt cx="71437" cy="72389"/>
                </a:xfrm>
                <a:solidFill>
                  <a:srgbClr val="606466"/>
                </a:solidFill>
              </p:grpSpPr>
              <p:sp>
                <p:nvSpPr>
                  <p:cNvPr id="162" name="Полилиния: фигура 240">
                    <a:extLst>
                      <a:ext uri="{FF2B5EF4-FFF2-40B4-BE49-F238E27FC236}">
                        <a16:creationId xmlns:a16="http://schemas.microsoft.com/office/drawing/2014/main" id="{5AD5DC05-DE25-9AD4-1A4C-5015294A42C1}"/>
                      </a:ext>
                    </a:extLst>
                  </p:cNvPr>
                  <p:cNvSpPr/>
                  <p:nvPr/>
                </p:nvSpPr>
                <p:spPr>
                  <a:xfrm>
                    <a:off x="-1264277" y="2100699"/>
                    <a:ext cx="9525" cy="72389"/>
                  </a:xfrm>
                  <a:custGeom>
                    <a:avLst/>
                    <a:gdLst>
                      <a:gd name="connsiteX0" fmla="*/ 4763 w 9525"/>
                      <a:gd name="connsiteY0" fmla="*/ 72390 h 72389"/>
                      <a:gd name="connsiteX1" fmla="*/ 0 w 9525"/>
                      <a:gd name="connsiteY1" fmla="*/ 67627 h 72389"/>
                      <a:gd name="connsiteX2" fmla="*/ 0 w 9525"/>
                      <a:gd name="connsiteY2" fmla="*/ 4763 h 72389"/>
                      <a:gd name="connsiteX3" fmla="*/ 4763 w 9525"/>
                      <a:gd name="connsiteY3" fmla="*/ 0 h 72389"/>
                      <a:gd name="connsiteX4" fmla="*/ 9525 w 9525"/>
                      <a:gd name="connsiteY4" fmla="*/ 4763 h 72389"/>
                      <a:gd name="connsiteX5" fmla="*/ 9525 w 9525"/>
                      <a:gd name="connsiteY5" fmla="*/ 66675 h 72389"/>
                      <a:gd name="connsiteX6" fmla="*/ 4763 w 9525"/>
                      <a:gd name="connsiteY6" fmla="*/ 72390 h 72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525" h="72389">
                        <a:moveTo>
                          <a:pt x="4763" y="72390"/>
                        </a:moveTo>
                        <a:cubicBezTo>
                          <a:pt x="1905" y="72390"/>
                          <a:pt x="0" y="70485"/>
                          <a:pt x="0" y="67627"/>
                        </a:cubicBezTo>
                        <a:lnTo>
                          <a:pt x="0" y="4763"/>
                        </a:lnTo>
                        <a:cubicBezTo>
                          <a:pt x="0" y="1905"/>
                          <a:pt x="1905" y="0"/>
                          <a:pt x="4763" y="0"/>
                        </a:cubicBezTo>
                        <a:cubicBezTo>
                          <a:pt x="7620" y="0"/>
                          <a:pt x="9525" y="1905"/>
                          <a:pt x="9525" y="4763"/>
                        </a:cubicBezTo>
                        <a:lnTo>
                          <a:pt x="9525" y="66675"/>
                        </a:lnTo>
                        <a:cubicBezTo>
                          <a:pt x="9525" y="69532"/>
                          <a:pt x="7620" y="72390"/>
                          <a:pt x="4763" y="72390"/>
                        </a:cubicBezTo>
                        <a:close/>
                      </a:path>
                    </a:pathLst>
                  </a:custGeom>
                  <a:solidFill>
                    <a:srgbClr val="60646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3" name="Полилиния: фигура 241">
                    <a:extLst>
                      <a:ext uri="{FF2B5EF4-FFF2-40B4-BE49-F238E27FC236}">
                        <a16:creationId xmlns:a16="http://schemas.microsoft.com/office/drawing/2014/main" id="{B95A46D2-B6A1-CFD1-900E-9184FC8C9B9A}"/>
                      </a:ext>
                    </a:extLst>
                  </p:cNvPr>
                  <p:cNvSpPr/>
                  <p:nvPr/>
                </p:nvSpPr>
                <p:spPr>
                  <a:xfrm>
                    <a:off x="-1294756" y="2132131"/>
                    <a:ext cx="71437" cy="9525"/>
                  </a:xfrm>
                  <a:custGeom>
                    <a:avLst/>
                    <a:gdLst>
                      <a:gd name="connsiteX0" fmla="*/ 66675 w 71437"/>
                      <a:gd name="connsiteY0" fmla="*/ 9525 h 9525"/>
                      <a:gd name="connsiteX1" fmla="*/ 4763 w 71437"/>
                      <a:gd name="connsiteY1" fmla="*/ 9525 h 9525"/>
                      <a:gd name="connsiteX2" fmla="*/ 0 w 71437"/>
                      <a:gd name="connsiteY2" fmla="*/ 4763 h 9525"/>
                      <a:gd name="connsiteX3" fmla="*/ 4763 w 71437"/>
                      <a:gd name="connsiteY3" fmla="*/ 0 h 9525"/>
                      <a:gd name="connsiteX4" fmla="*/ 66675 w 71437"/>
                      <a:gd name="connsiteY4" fmla="*/ 0 h 9525"/>
                      <a:gd name="connsiteX5" fmla="*/ 71437 w 71437"/>
                      <a:gd name="connsiteY5" fmla="*/ 4763 h 9525"/>
                      <a:gd name="connsiteX6" fmla="*/ 66675 w 71437"/>
                      <a:gd name="connsiteY6" fmla="*/ 9525 h 9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1437" h="9525">
                        <a:moveTo>
                          <a:pt x="66675" y="9525"/>
                        </a:moveTo>
                        <a:lnTo>
                          <a:pt x="4763" y="9525"/>
                        </a:lnTo>
                        <a:cubicBezTo>
                          <a:pt x="1905" y="9525"/>
                          <a:pt x="0" y="7620"/>
                          <a:pt x="0" y="4763"/>
                        </a:cubicBezTo>
                        <a:cubicBezTo>
                          <a:pt x="0" y="1905"/>
                          <a:pt x="1905" y="0"/>
                          <a:pt x="4763" y="0"/>
                        </a:cubicBezTo>
                        <a:lnTo>
                          <a:pt x="66675" y="0"/>
                        </a:lnTo>
                        <a:cubicBezTo>
                          <a:pt x="69533" y="0"/>
                          <a:pt x="71437" y="1905"/>
                          <a:pt x="71437" y="4763"/>
                        </a:cubicBezTo>
                        <a:cubicBezTo>
                          <a:pt x="71437" y="7620"/>
                          <a:pt x="69533" y="9525"/>
                          <a:pt x="66675" y="9525"/>
                        </a:cubicBezTo>
                        <a:close/>
                      </a:path>
                    </a:pathLst>
                  </a:custGeom>
                  <a:solidFill>
                    <a:srgbClr val="60646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52" name="Группа 47">
                <a:extLst>
                  <a:ext uri="{FF2B5EF4-FFF2-40B4-BE49-F238E27FC236}">
                    <a16:creationId xmlns:a16="http://schemas.microsoft.com/office/drawing/2014/main" id="{04BEECCF-71AC-737F-1D73-08E3C298F262}"/>
                  </a:ext>
                </a:extLst>
              </p:cNvPr>
              <p:cNvGrpSpPr/>
              <p:nvPr/>
            </p:nvGrpSpPr>
            <p:grpSpPr>
              <a:xfrm>
                <a:off x="-2542381" y="1706708"/>
                <a:ext cx="304130" cy="401351"/>
                <a:chOff x="-1138041" y="1907341"/>
                <a:chExt cx="432341" cy="570547"/>
              </a:xfrm>
            </p:grpSpPr>
            <p:sp>
              <p:nvSpPr>
                <p:cNvPr id="153" name="Полилиния: фигура 225">
                  <a:extLst>
                    <a:ext uri="{FF2B5EF4-FFF2-40B4-BE49-F238E27FC236}">
                      <a16:creationId xmlns:a16="http://schemas.microsoft.com/office/drawing/2014/main" id="{D4A286AD-5F3F-CCF3-02C6-ED159766550B}"/>
                    </a:ext>
                  </a:extLst>
                </p:cNvPr>
                <p:cNvSpPr/>
                <p:nvPr/>
              </p:nvSpPr>
              <p:spPr>
                <a:xfrm rot="17002738">
                  <a:off x="-1094452" y="1944745"/>
                  <a:ext cx="310527" cy="310527"/>
                </a:xfrm>
                <a:custGeom>
                  <a:avLst/>
                  <a:gdLst>
                    <a:gd name="connsiteX0" fmla="*/ 310528 w 310527"/>
                    <a:gd name="connsiteY0" fmla="*/ 155264 h 310527"/>
                    <a:gd name="connsiteX1" fmla="*/ 155264 w 310527"/>
                    <a:gd name="connsiteY1" fmla="*/ 310528 h 310527"/>
                    <a:gd name="connsiteX2" fmla="*/ 0 w 310527"/>
                    <a:gd name="connsiteY2" fmla="*/ 155264 h 310527"/>
                    <a:gd name="connsiteX3" fmla="*/ 155264 w 310527"/>
                    <a:gd name="connsiteY3" fmla="*/ 0 h 310527"/>
                    <a:gd name="connsiteX4" fmla="*/ 310528 w 310527"/>
                    <a:gd name="connsiteY4" fmla="*/ 155264 h 310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0527" h="310527">
                      <a:moveTo>
                        <a:pt x="310528" y="155264"/>
                      </a:moveTo>
                      <a:cubicBezTo>
                        <a:pt x="310528" y="241014"/>
                        <a:pt x="241014" y="310528"/>
                        <a:pt x="155264" y="310528"/>
                      </a:cubicBezTo>
                      <a:cubicBezTo>
                        <a:pt x="69514" y="310528"/>
                        <a:pt x="0" y="241014"/>
                        <a:pt x="0" y="155264"/>
                      </a:cubicBezTo>
                      <a:cubicBezTo>
                        <a:pt x="0" y="69514"/>
                        <a:pt x="69514" y="0"/>
                        <a:pt x="155264" y="0"/>
                      </a:cubicBezTo>
                      <a:cubicBezTo>
                        <a:pt x="241014" y="0"/>
                        <a:pt x="310528" y="69514"/>
                        <a:pt x="310528" y="1552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4" name="Полилиния: фигура 226">
                  <a:extLst>
                    <a:ext uri="{FF2B5EF4-FFF2-40B4-BE49-F238E27FC236}">
                      <a16:creationId xmlns:a16="http://schemas.microsoft.com/office/drawing/2014/main" id="{2CDC66ED-57C6-D6A0-CF96-0BBA7234BC43}"/>
                    </a:ext>
                  </a:extLst>
                </p:cNvPr>
                <p:cNvSpPr/>
                <p:nvPr/>
              </p:nvSpPr>
              <p:spPr>
                <a:xfrm>
                  <a:off x="-1076634" y="1961634"/>
                  <a:ext cx="274319" cy="276225"/>
                </a:xfrm>
                <a:custGeom>
                  <a:avLst/>
                  <a:gdLst>
                    <a:gd name="connsiteX0" fmla="*/ 146685 w 274319"/>
                    <a:gd name="connsiteY0" fmla="*/ 276225 h 276225"/>
                    <a:gd name="connsiteX1" fmla="*/ 141923 w 274319"/>
                    <a:gd name="connsiteY1" fmla="*/ 271463 h 276225"/>
                    <a:gd name="connsiteX2" fmla="*/ 146685 w 274319"/>
                    <a:gd name="connsiteY2" fmla="*/ 266700 h 276225"/>
                    <a:gd name="connsiteX3" fmla="*/ 173355 w 274319"/>
                    <a:gd name="connsiteY3" fmla="*/ 261938 h 276225"/>
                    <a:gd name="connsiteX4" fmla="*/ 179070 w 274319"/>
                    <a:gd name="connsiteY4" fmla="*/ 264795 h 276225"/>
                    <a:gd name="connsiteX5" fmla="*/ 176213 w 274319"/>
                    <a:gd name="connsiteY5" fmla="*/ 270510 h 276225"/>
                    <a:gd name="connsiteX6" fmla="*/ 146685 w 274319"/>
                    <a:gd name="connsiteY6" fmla="*/ 276225 h 276225"/>
                    <a:gd name="connsiteX7" fmla="*/ 146685 w 274319"/>
                    <a:gd name="connsiteY7" fmla="*/ 276225 h 276225"/>
                    <a:gd name="connsiteX8" fmla="*/ 118110 w 274319"/>
                    <a:gd name="connsiteY8" fmla="*/ 275273 h 276225"/>
                    <a:gd name="connsiteX9" fmla="*/ 118110 w 274319"/>
                    <a:gd name="connsiteY9" fmla="*/ 275273 h 276225"/>
                    <a:gd name="connsiteX10" fmla="*/ 88582 w 274319"/>
                    <a:gd name="connsiteY10" fmla="*/ 267653 h 276225"/>
                    <a:gd name="connsiteX11" fmla="*/ 85725 w 274319"/>
                    <a:gd name="connsiteY11" fmla="*/ 261938 h 276225"/>
                    <a:gd name="connsiteX12" fmla="*/ 91440 w 274319"/>
                    <a:gd name="connsiteY12" fmla="*/ 259080 h 276225"/>
                    <a:gd name="connsiteX13" fmla="*/ 118110 w 274319"/>
                    <a:gd name="connsiteY13" fmla="*/ 265748 h 276225"/>
                    <a:gd name="connsiteX14" fmla="*/ 121920 w 274319"/>
                    <a:gd name="connsiteY14" fmla="*/ 271463 h 276225"/>
                    <a:gd name="connsiteX15" fmla="*/ 118110 w 274319"/>
                    <a:gd name="connsiteY15" fmla="*/ 275273 h 276225"/>
                    <a:gd name="connsiteX16" fmla="*/ 200978 w 274319"/>
                    <a:gd name="connsiteY16" fmla="*/ 260033 h 276225"/>
                    <a:gd name="connsiteX17" fmla="*/ 197168 w 274319"/>
                    <a:gd name="connsiteY17" fmla="*/ 257175 h 276225"/>
                    <a:gd name="connsiteX18" fmla="*/ 199073 w 274319"/>
                    <a:gd name="connsiteY18" fmla="*/ 250508 h 276225"/>
                    <a:gd name="connsiteX19" fmla="*/ 221933 w 274319"/>
                    <a:gd name="connsiteY19" fmla="*/ 235267 h 276225"/>
                    <a:gd name="connsiteX20" fmla="*/ 228600 w 274319"/>
                    <a:gd name="connsiteY20" fmla="*/ 236220 h 276225"/>
                    <a:gd name="connsiteX21" fmla="*/ 227648 w 274319"/>
                    <a:gd name="connsiteY21" fmla="*/ 242888 h 276225"/>
                    <a:gd name="connsiteX22" fmla="*/ 203835 w 274319"/>
                    <a:gd name="connsiteY22" fmla="*/ 260033 h 276225"/>
                    <a:gd name="connsiteX23" fmla="*/ 200978 w 274319"/>
                    <a:gd name="connsiteY23" fmla="*/ 260033 h 276225"/>
                    <a:gd name="connsiteX24" fmla="*/ 65723 w 274319"/>
                    <a:gd name="connsiteY24" fmla="*/ 255270 h 276225"/>
                    <a:gd name="connsiteX25" fmla="*/ 62865 w 274319"/>
                    <a:gd name="connsiteY25" fmla="*/ 254317 h 276225"/>
                    <a:gd name="connsiteX26" fmla="*/ 40005 w 274319"/>
                    <a:gd name="connsiteY26" fmla="*/ 236220 h 276225"/>
                    <a:gd name="connsiteX27" fmla="*/ 40005 w 274319"/>
                    <a:gd name="connsiteY27" fmla="*/ 229553 h 276225"/>
                    <a:gd name="connsiteX28" fmla="*/ 46673 w 274319"/>
                    <a:gd name="connsiteY28" fmla="*/ 229553 h 276225"/>
                    <a:gd name="connsiteX29" fmla="*/ 67628 w 274319"/>
                    <a:gd name="connsiteY29" fmla="*/ 246698 h 276225"/>
                    <a:gd name="connsiteX30" fmla="*/ 68580 w 274319"/>
                    <a:gd name="connsiteY30" fmla="*/ 253365 h 276225"/>
                    <a:gd name="connsiteX31" fmla="*/ 65723 w 274319"/>
                    <a:gd name="connsiteY31" fmla="*/ 255270 h 276225"/>
                    <a:gd name="connsiteX32" fmla="*/ 243840 w 274319"/>
                    <a:gd name="connsiteY32" fmla="*/ 222885 h 276225"/>
                    <a:gd name="connsiteX33" fmla="*/ 240983 w 274319"/>
                    <a:gd name="connsiteY33" fmla="*/ 221933 h 276225"/>
                    <a:gd name="connsiteX34" fmla="*/ 240030 w 274319"/>
                    <a:gd name="connsiteY34" fmla="*/ 215265 h 276225"/>
                    <a:gd name="connsiteX35" fmla="*/ 254318 w 274319"/>
                    <a:gd name="connsiteY35" fmla="*/ 191453 h 276225"/>
                    <a:gd name="connsiteX36" fmla="*/ 260985 w 274319"/>
                    <a:gd name="connsiteY36" fmla="*/ 189548 h 276225"/>
                    <a:gd name="connsiteX37" fmla="*/ 262890 w 274319"/>
                    <a:gd name="connsiteY37" fmla="*/ 196215 h 276225"/>
                    <a:gd name="connsiteX38" fmla="*/ 247650 w 274319"/>
                    <a:gd name="connsiteY38" fmla="*/ 221933 h 276225"/>
                    <a:gd name="connsiteX39" fmla="*/ 243840 w 274319"/>
                    <a:gd name="connsiteY39" fmla="*/ 222885 h 276225"/>
                    <a:gd name="connsiteX40" fmla="*/ 25718 w 274319"/>
                    <a:gd name="connsiteY40" fmla="*/ 215265 h 276225"/>
                    <a:gd name="connsiteX41" fmla="*/ 21908 w 274319"/>
                    <a:gd name="connsiteY41" fmla="*/ 213360 h 276225"/>
                    <a:gd name="connsiteX42" fmla="*/ 8573 w 274319"/>
                    <a:gd name="connsiteY42" fmla="*/ 186690 h 276225"/>
                    <a:gd name="connsiteX43" fmla="*/ 11430 w 274319"/>
                    <a:gd name="connsiteY43" fmla="*/ 180975 h 276225"/>
                    <a:gd name="connsiteX44" fmla="*/ 17145 w 274319"/>
                    <a:gd name="connsiteY44" fmla="*/ 183833 h 276225"/>
                    <a:gd name="connsiteX45" fmla="*/ 29528 w 274319"/>
                    <a:gd name="connsiteY45" fmla="*/ 208598 h 276225"/>
                    <a:gd name="connsiteX46" fmla="*/ 28575 w 274319"/>
                    <a:gd name="connsiteY46" fmla="*/ 215265 h 276225"/>
                    <a:gd name="connsiteX47" fmla="*/ 25718 w 274319"/>
                    <a:gd name="connsiteY47" fmla="*/ 215265 h 276225"/>
                    <a:gd name="connsiteX48" fmla="*/ 267653 w 274319"/>
                    <a:gd name="connsiteY48" fmla="*/ 171450 h 276225"/>
                    <a:gd name="connsiteX49" fmla="*/ 266700 w 274319"/>
                    <a:gd name="connsiteY49" fmla="*/ 171450 h 276225"/>
                    <a:gd name="connsiteX50" fmla="*/ 262890 w 274319"/>
                    <a:gd name="connsiteY50" fmla="*/ 165735 h 276225"/>
                    <a:gd name="connsiteX51" fmla="*/ 265748 w 274319"/>
                    <a:gd name="connsiteY51" fmla="*/ 138113 h 276225"/>
                    <a:gd name="connsiteX52" fmla="*/ 269558 w 274319"/>
                    <a:gd name="connsiteY52" fmla="*/ 133350 h 276225"/>
                    <a:gd name="connsiteX53" fmla="*/ 264795 w 274319"/>
                    <a:gd name="connsiteY53" fmla="*/ 128588 h 276225"/>
                    <a:gd name="connsiteX54" fmla="*/ 260033 w 274319"/>
                    <a:gd name="connsiteY54" fmla="*/ 101918 h 276225"/>
                    <a:gd name="connsiteX55" fmla="*/ 262890 w 274319"/>
                    <a:gd name="connsiteY55" fmla="*/ 96203 h 276225"/>
                    <a:gd name="connsiteX56" fmla="*/ 268605 w 274319"/>
                    <a:gd name="connsiteY56" fmla="*/ 99060 h 276225"/>
                    <a:gd name="connsiteX57" fmla="*/ 273368 w 274319"/>
                    <a:gd name="connsiteY57" fmla="*/ 128588 h 276225"/>
                    <a:gd name="connsiteX58" fmla="*/ 269558 w 274319"/>
                    <a:gd name="connsiteY58" fmla="*/ 133350 h 276225"/>
                    <a:gd name="connsiteX59" fmla="*/ 274320 w 274319"/>
                    <a:gd name="connsiteY59" fmla="*/ 138113 h 276225"/>
                    <a:gd name="connsiteX60" fmla="*/ 271463 w 274319"/>
                    <a:gd name="connsiteY60" fmla="*/ 167640 h 276225"/>
                    <a:gd name="connsiteX61" fmla="*/ 267653 w 274319"/>
                    <a:gd name="connsiteY61" fmla="*/ 171450 h 276225"/>
                    <a:gd name="connsiteX62" fmla="*/ 5715 w 274319"/>
                    <a:gd name="connsiteY62" fmla="*/ 161925 h 276225"/>
                    <a:gd name="connsiteX63" fmla="*/ 953 w 274319"/>
                    <a:gd name="connsiteY63" fmla="*/ 158115 h 276225"/>
                    <a:gd name="connsiteX64" fmla="*/ 0 w 274319"/>
                    <a:gd name="connsiteY64" fmla="*/ 138113 h 276225"/>
                    <a:gd name="connsiteX65" fmla="*/ 0 w 274319"/>
                    <a:gd name="connsiteY65" fmla="*/ 128588 h 276225"/>
                    <a:gd name="connsiteX66" fmla="*/ 4763 w 274319"/>
                    <a:gd name="connsiteY66" fmla="*/ 123825 h 276225"/>
                    <a:gd name="connsiteX67" fmla="*/ 9525 w 274319"/>
                    <a:gd name="connsiteY67" fmla="*/ 128588 h 276225"/>
                    <a:gd name="connsiteX68" fmla="*/ 9525 w 274319"/>
                    <a:gd name="connsiteY68" fmla="*/ 138113 h 276225"/>
                    <a:gd name="connsiteX69" fmla="*/ 10478 w 274319"/>
                    <a:gd name="connsiteY69" fmla="*/ 156210 h 276225"/>
                    <a:gd name="connsiteX70" fmla="*/ 5715 w 274319"/>
                    <a:gd name="connsiteY70" fmla="*/ 161925 h 276225"/>
                    <a:gd name="connsiteX71" fmla="*/ 5715 w 274319"/>
                    <a:gd name="connsiteY71" fmla="*/ 161925 h 276225"/>
                    <a:gd name="connsiteX72" fmla="*/ 9525 w 274319"/>
                    <a:gd name="connsiteY72" fmla="*/ 104775 h 276225"/>
                    <a:gd name="connsiteX73" fmla="*/ 8573 w 274319"/>
                    <a:gd name="connsiteY73" fmla="*/ 104775 h 276225"/>
                    <a:gd name="connsiteX74" fmla="*/ 5715 w 274319"/>
                    <a:gd name="connsiteY74" fmla="*/ 99060 h 276225"/>
                    <a:gd name="connsiteX75" fmla="*/ 17145 w 274319"/>
                    <a:gd name="connsiteY75" fmla="*/ 71438 h 276225"/>
                    <a:gd name="connsiteX76" fmla="*/ 23813 w 274319"/>
                    <a:gd name="connsiteY76" fmla="*/ 69533 h 276225"/>
                    <a:gd name="connsiteX77" fmla="*/ 25718 w 274319"/>
                    <a:gd name="connsiteY77" fmla="*/ 76200 h 276225"/>
                    <a:gd name="connsiteX78" fmla="*/ 15240 w 274319"/>
                    <a:gd name="connsiteY78" fmla="*/ 101918 h 276225"/>
                    <a:gd name="connsiteX79" fmla="*/ 9525 w 274319"/>
                    <a:gd name="connsiteY79" fmla="*/ 104775 h 276225"/>
                    <a:gd name="connsiteX80" fmla="*/ 254318 w 274319"/>
                    <a:gd name="connsiteY80" fmla="*/ 79058 h 276225"/>
                    <a:gd name="connsiteX81" fmla="*/ 250508 w 274319"/>
                    <a:gd name="connsiteY81" fmla="*/ 76200 h 276225"/>
                    <a:gd name="connsiteX82" fmla="*/ 235268 w 274319"/>
                    <a:gd name="connsiteY82" fmla="*/ 53340 h 276225"/>
                    <a:gd name="connsiteX83" fmla="*/ 236220 w 274319"/>
                    <a:gd name="connsiteY83" fmla="*/ 46672 h 276225"/>
                    <a:gd name="connsiteX84" fmla="*/ 242888 w 274319"/>
                    <a:gd name="connsiteY84" fmla="*/ 47625 h 276225"/>
                    <a:gd name="connsiteX85" fmla="*/ 260033 w 274319"/>
                    <a:gd name="connsiteY85" fmla="*/ 71438 h 276225"/>
                    <a:gd name="connsiteX86" fmla="*/ 258128 w 274319"/>
                    <a:gd name="connsiteY86" fmla="*/ 78105 h 276225"/>
                    <a:gd name="connsiteX87" fmla="*/ 254318 w 274319"/>
                    <a:gd name="connsiteY87" fmla="*/ 79058 h 276225"/>
                    <a:gd name="connsiteX88" fmla="*/ 37148 w 274319"/>
                    <a:gd name="connsiteY88" fmla="*/ 55245 h 276225"/>
                    <a:gd name="connsiteX89" fmla="*/ 34290 w 274319"/>
                    <a:gd name="connsiteY89" fmla="*/ 54293 h 276225"/>
                    <a:gd name="connsiteX90" fmla="*/ 33338 w 274319"/>
                    <a:gd name="connsiteY90" fmla="*/ 47625 h 276225"/>
                    <a:gd name="connsiteX91" fmla="*/ 55245 w 274319"/>
                    <a:gd name="connsiteY91" fmla="*/ 27622 h 276225"/>
                    <a:gd name="connsiteX92" fmla="*/ 61913 w 274319"/>
                    <a:gd name="connsiteY92" fmla="*/ 28575 h 276225"/>
                    <a:gd name="connsiteX93" fmla="*/ 60960 w 274319"/>
                    <a:gd name="connsiteY93" fmla="*/ 35243 h 276225"/>
                    <a:gd name="connsiteX94" fmla="*/ 40958 w 274319"/>
                    <a:gd name="connsiteY94" fmla="*/ 54293 h 276225"/>
                    <a:gd name="connsiteX95" fmla="*/ 37148 w 274319"/>
                    <a:gd name="connsiteY95" fmla="*/ 55245 h 276225"/>
                    <a:gd name="connsiteX96" fmla="*/ 217170 w 274319"/>
                    <a:gd name="connsiteY96" fmla="*/ 36195 h 276225"/>
                    <a:gd name="connsiteX97" fmla="*/ 214313 w 274319"/>
                    <a:gd name="connsiteY97" fmla="*/ 35243 h 276225"/>
                    <a:gd name="connsiteX98" fmla="*/ 190500 w 274319"/>
                    <a:gd name="connsiteY98" fmla="*/ 20955 h 276225"/>
                    <a:gd name="connsiteX99" fmla="*/ 188595 w 274319"/>
                    <a:gd name="connsiteY99" fmla="*/ 14288 h 276225"/>
                    <a:gd name="connsiteX100" fmla="*/ 195263 w 274319"/>
                    <a:gd name="connsiteY100" fmla="*/ 12383 h 276225"/>
                    <a:gd name="connsiteX101" fmla="*/ 220980 w 274319"/>
                    <a:gd name="connsiteY101" fmla="*/ 27622 h 276225"/>
                    <a:gd name="connsiteX102" fmla="*/ 221933 w 274319"/>
                    <a:gd name="connsiteY102" fmla="*/ 34290 h 276225"/>
                    <a:gd name="connsiteX103" fmla="*/ 217170 w 274319"/>
                    <a:gd name="connsiteY103" fmla="*/ 36195 h 276225"/>
                    <a:gd name="connsiteX104" fmla="*/ 81915 w 274319"/>
                    <a:gd name="connsiteY104" fmla="*/ 21908 h 276225"/>
                    <a:gd name="connsiteX105" fmla="*/ 77153 w 274319"/>
                    <a:gd name="connsiteY105" fmla="*/ 19050 h 276225"/>
                    <a:gd name="connsiteX106" fmla="*/ 79057 w 274319"/>
                    <a:gd name="connsiteY106" fmla="*/ 12383 h 276225"/>
                    <a:gd name="connsiteX107" fmla="*/ 106680 w 274319"/>
                    <a:gd name="connsiteY107" fmla="*/ 2858 h 276225"/>
                    <a:gd name="connsiteX108" fmla="*/ 112395 w 274319"/>
                    <a:gd name="connsiteY108" fmla="*/ 6668 h 276225"/>
                    <a:gd name="connsiteX109" fmla="*/ 108585 w 274319"/>
                    <a:gd name="connsiteY109" fmla="*/ 12383 h 276225"/>
                    <a:gd name="connsiteX110" fmla="*/ 82868 w 274319"/>
                    <a:gd name="connsiteY110" fmla="*/ 20955 h 276225"/>
                    <a:gd name="connsiteX111" fmla="*/ 81915 w 274319"/>
                    <a:gd name="connsiteY111" fmla="*/ 21908 h 276225"/>
                    <a:gd name="connsiteX112" fmla="*/ 165735 w 274319"/>
                    <a:gd name="connsiteY112" fmla="*/ 12383 h 276225"/>
                    <a:gd name="connsiteX113" fmla="*/ 164783 w 274319"/>
                    <a:gd name="connsiteY113" fmla="*/ 12383 h 276225"/>
                    <a:gd name="connsiteX114" fmla="*/ 137160 w 274319"/>
                    <a:gd name="connsiteY114" fmla="*/ 9525 h 276225"/>
                    <a:gd name="connsiteX115" fmla="*/ 132398 w 274319"/>
                    <a:gd name="connsiteY115" fmla="*/ 4763 h 276225"/>
                    <a:gd name="connsiteX116" fmla="*/ 137160 w 274319"/>
                    <a:gd name="connsiteY116" fmla="*/ 0 h 276225"/>
                    <a:gd name="connsiteX117" fmla="*/ 166688 w 274319"/>
                    <a:gd name="connsiteY117" fmla="*/ 2858 h 276225"/>
                    <a:gd name="connsiteX118" fmla="*/ 170498 w 274319"/>
                    <a:gd name="connsiteY118" fmla="*/ 8573 h 276225"/>
                    <a:gd name="connsiteX119" fmla="*/ 165735 w 274319"/>
                    <a:gd name="connsiteY119" fmla="*/ 12383 h 276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274319" h="276225">
                      <a:moveTo>
                        <a:pt x="146685" y="276225"/>
                      </a:moveTo>
                      <a:cubicBezTo>
                        <a:pt x="143828" y="276225"/>
                        <a:pt x="141923" y="274320"/>
                        <a:pt x="141923" y="271463"/>
                      </a:cubicBezTo>
                      <a:cubicBezTo>
                        <a:pt x="141923" y="268605"/>
                        <a:pt x="143828" y="266700"/>
                        <a:pt x="146685" y="266700"/>
                      </a:cubicBezTo>
                      <a:cubicBezTo>
                        <a:pt x="156210" y="265748"/>
                        <a:pt x="164783" y="264795"/>
                        <a:pt x="173355" y="261938"/>
                      </a:cubicBezTo>
                      <a:cubicBezTo>
                        <a:pt x="176213" y="260985"/>
                        <a:pt x="178118" y="262890"/>
                        <a:pt x="179070" y="264795"/>
                      </a:cubicBezTo>
                      <a:cubicBezTo>
                        <a:pt x="180023" y="267653"/>
                        <a:pt x="178118" y="269558"/>
                        <a:pt x="176213" y="270510"/>
                      </a:cubicBezTo>
                      <a:cubicBezTo>
                        <a:pt x="166688" y="273368"/>
                        <a:pt x="157163" y="275273"/>
                        <a:pt x="146685" y="276225"/>
                      </a:cubicBezTo>
                      <a:cubicBezTo>
                        <a:pt x="147638" y="276225"/>
                        <a:pt x="146685" y="276225"/>
                        <a:pt x="146685" y="276225"/>
                      </a:cubicBezTo>
                      <a:close/>
                      <a:moveTo>
                        <a:pt x="118110" y="275273"/>
                      </a:moveTo>
                      <a:cubicBezTo>
                        <a:pt x="118110" y="275273"/>
                        <a:pt x="118110" y="275273"/>
                        <a:pt x="118110" y="275273"/>
                      </a:cubicBezTo>
                      <a:cubicBezTo>
                        <a:pt x="107632" y="273368"/>
                        <a:pt x="98107" y="271463"/>
                        <a:pt x="88582" y="267653"/>
                      </a:cubicBezTo>
                      <a:cubicBezTo>
                        <a:pt x="85725" y="266700"/>
                        <a:pt x="84773" y="263843"/>
                        <a:pt x="85725" y="261938"/>
                      </a:cubicBezTo>
                      <a:cubicBezTo>
                        <a:pt x="86678" y="259080"/>
                        <a:pt x="89535" y="258128"/>
                        <a:pt x="91440" y="259080"/>
                      </a:cubicBezTo>
                      <a:cubicBezTo>
                        <a:pt x="100013" y="261938"/>
                        <a:pt x="108585" y="264795"/>
                        <a:pt x="118110" y="265748"/>
                      </a:cubicBezTo>
                      <a:cubicBezTo>
                        <a:pt x="120968" y="265748"/>
                        <a:pt x="122873" y="268605"/>
                        <a:pt x="121920" y="271463"/>
                      </a:cubicBezTo>
                      <a:cubicBezTo>
                        <a:pt x="122873" y="273368"/>
                        <a:pt x="120968" y="275273"/>
                        <a:pt x="118110" y="275273"/>
                      </a:cubicBezTo>
                      <a:close/>
                      <a:moveTo>
                        <a:pt x="200978" y="260033"/>
                      </a:moveTo>
                      <a:cubicBezTo>
                        <a:pt x="199073" y="260033"/>
                        <a:pt x="198120" y="259080"/>
                        <a:pt x="197168" y="257175"/>
                      </a:cubicBezTo>
                      <a:cubicBezTo>
                        <a:pt x="196215" y="255270"/>
                        <a:pt x="197168" y="252413"/>
                        <a:pt x="199073" y="250508"/>
                      </a:cubicBezTo>
                      <a:cubicBezTo>
                        <a:pt x="206693" y="245745"/>
                        <a:pt x="214313" y="240983"/>
                        <a:pt x="221933" y="235267"/>
                      </a:cubicBezTo>
                      <a:cubicBezTo>
                        <a:pt x="223838" y="233363"/>
                        <a:pt x="226695" y="233363"/>
                        <a:pt x="228600" y="236220"/>
                      </a:cubicBezTo>
                      <a:cubicBezTo>
                        <a:pt x="230505" y="238125"/>
                        <a:pt x="230505" y="240983"/>
                        <a:pt x="227648" y="242888"/>
                      </a:cubicBezTo>
                      <a:cubicBezTo>
                        <a:pt x="220028" y="249555"/>
                        <a:pt x="212408" y="255270"/>
                        <a:pt x="203835" y="260033"/>
                      </a:cubicBezTo>
                      <a:cubicBezTo>
                        <a:pt x="202883" y="260033"/>
                        <a:pt x="201930" y="260033"/>
                        <a:pt x="200978" y="260033"/>
                      </a:cubicBezTo>
                      <a:close/>
                      <a:moveTo>
                        <a:pt x="65723" y="255270"/>
                      </a:moveTo>
                      <a:cubicBezTo>
                        <a:pt x="64770" y="255270"/>
                        <a:pt x="63818" y="255270"/>
                        <a:pt x="62865" y="254317"/>
                      </a:cubicBezTo>
                      <a:cubicBezTo>
                        <a:pt x="54293" y="248603"/>
                        <a:pt x="46673" y="242888"/>
                        <a:pt x="40005" y="236220"/>
                      </a:cubicBezTo>
                      <a:cubicBezTo>
                        <a:pt x="38100" y="234315"/>
                        <a:pt x="38100" y="231458"/>
                        <a:pt x="40005" y="229553"/>
                      </a:cubicBezTo>
                      <a:cubicBezTo>
                        <a:pt x="41910" y="227648"/>
                        <a:pt x="44768" y="227648"/>
                        <a:pt x="46673" y="229553"/>
                      </a:cubicBezTo>
                      <a:cubicBezTo>
                        <a:pt x="53340" y="236220"/>
                        <a:pt x="60007" y="241935"/>
                        <a:pt x="67628" y="246698"/>
                      </a:cubicBezTo>
                      <a:cubicBezTo>
                        <a:pt x="69532" y="247650"/>
                        <a:pt x="70485" y="251460"/>
                        <a:pt x="68580" y="253365"/>
                      </a:cubicBezTo>
                      <a:cubicBezTo>
                        <a:pt x="68580" y="254317"/>
                        <a:pt x="66675" y="255270"/>
                        <a:pt x="65723" y="255270"/>
                      </a:cubicBezTo>
                      <a:close/>
                      <a:moveTo>
                        <a:pt x="243840" y="222885"/>
                      </a:moveTo>
                      <a:cubicBezTo>
                        <a:pt x="242888" y="222885"/>
                        <a:pt x="241935" y="222885"/>
                        <a:pt x="240983" y="221933"/>
                      </a:cubicBezTo>
                      <a:cubicBezTo>
                        <a:pt x="239078" y="220028"/>
                        <a:pt x="238125" y="217170"/>
                        <a:pt x="240030" y="215265"/>
                      </a:cubicBezTo>
                      <a:cubicBezTo>
                        <a:pt x="245745" y="207645"/>
                        <a:pt x="250508" y="200025"/>
                        <a:pt x="254318" y="191453"/>
                      </a:cubicBezTo>
                      <a:cubicBezTo>
                        <a:pt x="255270" y="188595"/>
                        <a:pt x="258128" y="187642"/>
                        <a:pt x="260985" y="189548"/>
                      </a:cubicBezTo>
                      <a:cubicBezTo>
                        <a:pt x="263843" y="190500"/>
                        <a:pt x="264795" y="193358"/>
                        <a:pt x="262890" y="196215"/>
                      </a:cubicBezTo>
                      <a:cubicBezTo>
                        <a:pt x="259080" y="204788"/>
                        <a:pt x="253365" y="213360"/>
                        <a:pt x="247650" y="221933"/>
                      </a:cubicBezTo>
                      <a:cubicBezTo>
                        <a:pt x="246698" y="221933"/>
                        <a:pt x="245745" y="222885"/>
                        <a:pt x="243840" y="222885"/>
                      </a:cubicBezTo>
                      <a:close/>
                      <a:moveTo>
                        <a:pt x="25718" y="215265"/>
                      </a:moveTo>
                      <a:cubicBezTo>
                        <a:pt x="23813" y="215265"/>
                        <a:pt x="22860" y="214313"/>
                        <a:pt x="21908" y="213360"/>
                      </a:cubicBezTo>
                      <a:cubicBezTo>
                        <a:pt x="16193" y="204788"/>
                        <a:pt x="12383" y="196215"/>
                        <a:pt x="8573" y="186690"/>
                      </a:cubicBezTo>
                      <a:cubicBezTo>
                        <a:pt x="7620" y="183833"/>
                        <a:pt x="8573" y="181928"/>
                        <a:pt x="11430" y="180975"/>
                      </a:cubicBezTo>
                      <a:cubicBezTo>
                        <a:pt x="14288" y="180023"/>
                        <a:pt x="16193" y="180975"/>
                        <a:pt x="17145" y="183833"/>
                      </a:cubicBezTo>
                      <a:cubicBezTo>
                        <a:pt x="20003" y="192405"/>
                        <a:pt x="24765" y="200978"/>
                        <a:pt x="29528" y="208598"/>
                      </a:cubicBezTo>
                      <a:cubicBezTo>
                        <a:pt x="30480" y="210503"/>
                        <a:pt x="30480" y="213360"/>
                        <a:pt x="28575" y="215265"/>
                      </a:cubicBezTo>
                      <a:cubicBezTo>
                        <a:pt x="26670" y="214313"/>
                        <a:pt x="25718" y="215265"/>
                        <a:pt x="25718" y="215265"/>
                      </a:cubicBezTo>
                      <a:close/>
                      <a:moveTo>
                        <a:pt x="267653" y="171450"/>
                      </a:moveTo>
                      <a:cubicBezTo>
                        <a:pt x="267653" y="171450"/>
                        <a:pt x="266700" y="171450"/>
                        <a:pt x="266700" y="171450"/>
                      </a:cubicBezTo>
                      <a:cubicBezTo>
                        <a:pt x="263843" y="170498"/>
                        <a:pt x="262890" y="168592"/>
                        <a:pt x="262890" y="165735"/>
                      </a:cubicBezTo>
                      <a:cubicBezTo>
                        <a:pt x="264795" y="157163"/>
                        <a:pt x="265748" y="147638"/>
                        <a:pt x="265748" y="138113"/>
                      </a:cubicBezTo>
                      <a:cubicBezTo>
                        <a:pt x="265748" y="135255"/>
                        <a:pt x="267653" y="133350"/>
                        <a:pt x="269558" y="133350"/>
                      </a:cubicBezTo>
                      <a:cubicBezTo>
                        <a:pt x="266700" y="133350"/>
                        <a:pt x="264795" y="131445"/>
                        <a:pt x="264795" y="128588"/>
                      </a:cubicBezTo>
                      <a:cubicBezTo>
                        <a:pt x="263843" y="119063"/>
                        <a:pt x="262890" y="110490"/>
                        <a:pt x="260033" y="101918"/>
                      </a:cubicBezTo>
                      <a:cubicBezTo>
                        <a:pt x="259080" y="99060"/>
                        <a:pt x="260985" y="97155"/>
                        <a:pt x="262890" y="96203"/>
                      </a:cubicBezTo>
                      <a:cubicBezTo>
                        <a:pt x="265748" y="95250"/>
                        <a:pt x="267653" y="97155"/>
                        <a:pt x="268605" y="99060"/>
                      </a:cubicBezTo>
                      <a:cubicBezTo>
                        <a:pt x="271463" y="108585"/>
                        <a:pt x="273368" y="118110"/>
                        <a:pt x="273368" y="128588"/>
                      </a:cubicBezTo>
                      <a:cubicBezTo>
                        <a:pt x="273368" y="131445"/>
                        <a:pt x="271463" y="133350"/>
                        <a:pt x="269558" y="133350"/>
                      </a:cubicBezTo>
                      <a:cubicBezTo>
                        <a:pt x="272415" y="133350"/>
                        <a:pt x="274320" y="135255"/>
                        <a:pt x="274320" y="138113"/>
                      </a:cubicBezTo>
                      <a:cubicBezTo>
                        <a:pt x="274320" y="147638"/>
                        <a:pt x="273368" y="158115"/>
                        <a:pt x="271463" y="167640"/>
                      </a:cubicBezTo>
                      <a:cubicBezTo>
                        <a:pt x="272415" y="169545"/>
                        <a:pt x="269558" y="171450"/>
                        <a:pt x="267653" y="171450"/>
                      </a:cubicBezTo>
                      <a:close/>
                      <a:moveTo>
                        <a:pt x="5715" y="161925"/>
                      </a:moveTo>
                      <a:cubicBezTo>
                        <a:pt x="3810" y="161925"/>
                        <a:pt x="953" y="160020"/>
                        <a:pt x="953" y="158115"/>
                      </a:cubicBezTo>
                      <a:cubicBezTo>
                        <a:pt x="0" y="151448"/>
                        <a:pt x="0" y="144780"/>
                        <a:pt x="0" y="138113"/>
                      </a:cubicBezTo>
                      <a:cubicBezTo>
                        <a:pt x="0" y="135255"/>
                        <a:pt x="0" y="131445"/>
                        <a:pt x="0" y="128588"/>
                      </a:cubicBezTo>
                      <a:cubicBezTo>
                        <a:pt x="0" y="125730"/>
                        <a:pt x="2858" y="123825"/>
                        <a:pt x="4763" y="123825"/>
                      </a:cubicBezTo>
                      <a:cubicBezTo>
                        <a:pt x="7620" y="123825"/>
                        <a:pt x="9525" y="126683"/>
                        <a:pt x="9525" y="128588"/>
                      </a:cubicBezTo>
                      <a:cubicBezTo>
                        <a:pt x="9525" y="131445"/>
                        <a:pt x="9525" y="134303"/>
                        <a:pt x="9525" y="138113"/>
                      </a:cubicBezTo>
                      <a:cubicBezTo>
                        <a:pt x="9525" y="143828"/>
                        <a:pt x="9525" y="150495"/>
                        <a:pt x="10478" y="156210"/>
                      </a:cubicBezTo>
                      <a:cubicBezTo>
                        <a:pt x="10478" y="159068"/>
                        <a:pt x="8573" y="160973"/>
                        <a:pt x="5715" y="161925"/>
                      </a:cubicBezTo>
                      <a:cubicBezTo>
                        <a:pt x="5715" y="161925"/>
                        <a:pt x="5715" y="161925"/>
                        <a:pt x="5715" y="161925"/>
                      </a:cubicBezTo>
                      <a:close/>
                      <a:moveTo>
                        <a:pt x="9525" y="104775"/>
                      </a:moveTo>
                      <a:cubicBezTo>
                        <a:pt x="9525" y="104775"/>
                        <a:pt x="8573" y="104775"/>
                        <a:pt x="8573" y="104775"/>
                      </a:cubicBezTo>
                      <a:cubicBezTo>
                        <a:pt x="5715" y="103823"/>
                        <a:pt x="4763" y="100965"/>
                        <a:pt x="5715" y="99060"/>
                      </a:cubicBezTo>
                      <a:cubicBezTo>
                        <a:pt x="8573" y="89535"/>
                        <a:pt x="12383" y="80010"/>
                        <a:pt x="17145" y="71438"/>
                      </a:cubicBezTo>
                      <a:cubicBezTo>
                        <a:pt x="18098" y="69533"/>
                        <a:pt x="20955" y="68580"/>
                        <a:pt x="23813" y="69533"/>
                      </a:cubicBezTo>
                      <a:cubicBezTo>
                        <a:pt x="25718" y="70485"/>
                        <a:pt x="26670" y="73343"/>
                        <a:pt x="25718" y="76200"/>
                      </a:cubicBezTo>
                      <a:cubicBezTo>
                        <a:pt x="20955" y="83820"/>
                        <a:pt x="18098" y="92393"/>
                        <a:pt x="15240" y="101918"/>
                      </a:cubicBezTo>
                      <a:cubicBezTo>
                        <a:pt x="13335" y="103823"/>
                        <a:pt x="11430" y="104775"/>
                        <a:pt x="9525" y="104775"/>
                      </a:cubicBezTo>
                      <a:close/>
                      <a:moveTo>
                        <a:pt x="254318" y="79058"/>
                      </a:moveTo>
                      <a:cubicBezTo>
                        <a:pt x="252413" y="79058"/>
                        <a:pt x="251460" y="78105"/>
                        <a:pt x="250508" y="76200"/>
                      </a:cubicBezTo>
                      <a:cubicBezTo>
                        <a:pt x="245745" y="68580"/>
                        <a:pt x="240983" y="60960"/>
                        <a:pt x="235268" y="53340"/>
                      </a:cubicBezTo>
                      <a:cubicBezTo>
                        <a:pt x="233363" y="51435"/>
                        <a:pt x="233363" y="48578"/>
                        <a:pt x="236220" y="46672"/>
                      </a:cubicBezTo>
                      <a:cubicBezTo>
                        <a:pt x="238125" y="44768"/>
                        <a:pt x="240983" y="44768"/>
                        <a:pt x="242888" y="47625"/>
                      </a:cubicBezTo>
                      <a:cubicBezTo>
                        <a:pt x="249555" y="55245"/>
                        <a:pt x="255270" y="62865"/>
                        <a:pt x="260033" y="71438"/>
                      </a:cubicBezTo>
                      <a:cubicBezTo>
                        <a:pt x="260985" y="73343"/>
                        <a:pt x="260033" y="76200"/>
                        <a:pt x="258128" y="78105"/>
                      </a:cubicBezTo>
                      <a:cubicBezTo>
                        <a:pt x="256223" y="79058"/>
                        <a:pt x="255270" y="79058"/>
                        <a:pt x="254318" y="79058"/>
                      </a:cubicBezTo>
                      <a:close/>
                      <a:moveTo>
                        <a:pt x="37148" y="55245"/>
                      </a:moveTo>
                      <a:cubicBezTo>
                        <a:pt x="36195" y="55245"/>
                        <a:pt x="35243" y="55245"/>
                        <a:pt x="34290" y="54293"/>
                      </a:cubicBezTo>
                      <a:cubicBezTo>
                        <a:pt x="32385" y="52388"/>
                        <a:pt x="32385" y="49530"/>
                        <a:pt x="33338" y="47625"/>
                      </a:cubicBezTo>
                      <a:cubicBezTo>
                        <a:pt x="40005" y="40005"/>
                        <a:pt x="46673" y="33338"/>
                        <a:pt x="55245" y="27622"/>
                      </a:cubicBezTo>
                      <a:cubicBezTo>
                        <a:pt x="57150" y="25718"/>
                        <a:pt x="60007" y="26670"/>
                        <a:pt x="61913" y="28575"/>
                      </a:cubicBezTo>
                      <a:cubicBezTo>
                        <a:pt x="63818" y="30480"/>
                        <a:pt x="62865" y="33338"/>
                        <a:pt x="60960" y="35243"/>
                      </a:cubicBezTo>
                      <a:cubicBezTo>
                        <a:pt x="53340" y="40958"/>
                        <a:pt x="46673" y="46672"/>
                        <a:pt x="40958" y="54293"/>
                      </a:cubicBezTo>
                      <a:cubicBezTo>
                        <a:pt x="39053" y="55245"/>
                        <a:pt x="38100" y="55245"/>
                        <a:pt x="37148" y="55245"/>
                      </a:cubicBezTo>
                      <a:close/>
                      <a:moveTo>
                        <a:pt x="217170" y="36195"/>
                      </a:moveTo>
                      <a:cubicBezTo>
                        <a:pt x="216218" y="36195"/>
                        <a:pt x="215265" y="36195"/>
                        <a:pt x="214313" y="35243"/>
                      </a:cubicBezTo>
                      <a:cubicBezTo>
                        <a:pt x="206693" y="29528"/>
                        <a:pt x="199073" y="24765"/>
                        <a:pt x="190500" y="20955"/>
                      </a:cubicBezTo>
                      <a:cubicBezTo>
                        <a:pt x="187643" y="20003"/>
                        <a:pt x="186690" y="17145"/>
                        <a:pt x="188595" y="14288"/>
                      </a:cubicBezTo>
                      <a:cubicBezTo>
                        <a:pt x="189548" y="11430"/>
                        <a:pt x="192405" y="10478"/>
                        <a:pt x="195263" y="12383"/>
                      </a:cubicBezTo>
                      <a:cubicBezTo>
                        <a:pt x="203835" y="16193"/>
                        <a:pt x="212408" y="21908"/>
                        <a:pt x="220980" y="27622"/>
                      </a:cubicBezTo>
                      <a:cubicBezTo>
                        <a:pt x="222885" y="29528"/>
                        <a:pt x="223838" y="32385"/>
                        <a:pt x="221933" y="34290"/>
                      </a:cubicBezTo>
                      <a:cubicBezTo>
                        <a:pt x="220028" y="35243"/>
                        <a:pt x="219075" y="36195"/>
                        <a:pt x="217170" y="36195"/>
                      </a:cubicBezTo>
                      <a:close/>
                      <a:moveTo>
                        <a:pt x="81915" y="21908"/>
                      </a:moveTo>
                      <a:cubicBezTo>
                        <a:pt x="80010" y="21908"/>
                        <a:pt x="78105" y="20955"/>
                        <a:pt x="77153" y="19050"/>
                      </a:cubicBezTo>
                      <a:cubicBezTo>
                        <a:pt x="76200" y="16193"/>
                        <a:pt x="77153" y="14288"/>
                        <a:pt x="79057" y="12383"/>
                      </a:cubicBezTo>
                      <a:cubicBezTo>
                        <a:pt x="87630" y="8573"/>
                        <a:pt x="97155" y="4763"/>
                        <a:pt x="106680" y="2858"/>
                      </a:cubicBezTo>
                      <a:cubicBezTo>
                        <a:pt x="109538" y="1905"/>
                        <a:pt x="111443" y="3810"/>
                        <a:pt x="112395" y="6668"/>
                      </a:cubicBezTo>
                      <a:cubicBezTo>
                        <a:pt x="113348" y="9525"/>
                        <a:pt x="111443" y="11430"/>
                        <a:pt x="108585" y="12383"/>
                      </a:cubicBezTo>
                      <a:cubicBezTo>
                        <a:pt x="100013" y="14288"/>
                        <a:pt x="90488" y="17145"/>
                        <a:pt x="82868" y="20955"/>
                      </a:cubicBezTo>
                      <a:cubicBezTo>
                        <a:pt x="83820" y="20955"/>
                        <a:pt x="82868" y="21908"/>
                        <a:pt x="81915" y="21908"/>
                      </a:cubicBezTo>
                      <a:close/>
                      <a:moveTo>
                        <a:pt x="165735" y="12383"/>
                      </a:moveTo>
                      <a:cubicBezTo>
                        <a:pt x="165735" y="12383"/>
                        <a:pt x="164783" y="12383"/>
                        <a:pt x="164783" y="12383"/>
                      </a:cubicBezTo>
                      <a:cubicBezTo>
                        <a:pt x="156210" y="10478"/>
                        <a:pt x="146685" y="9525"/>
                        <a:pt x="137160" y="9525"/>
                      </a:cubicBezTo>
                      <a:cubicBezTo>
                        <a:pt x="134303" y="9525"/>
                        <a:pt x="132398" y="7620"/>
                        <a:pt x="132398" y="4763"/>
                      </a:cubicBezTo>
                      <a:cubicBezTo>
                        <a:pt x="132398" y="1905"/>
                        <a:pt x="134303" y="0"/>
                        <a:pt x="137160" y="0"/>
                      </a:cubicBezTo>
                      <a:cubicBezTo>
                        <a:pt x="146685" y="0"/>
                        <a:pt x="157163" y="953"/>
                        <a:pt x="166688" y="2858"/>
                      </a:cubicBezTo>
                      <a:cubicBezTo>
                        <a:pt x="169545" y="3810"/>
                        <a:pt x="170498" y="5715"/>
                        <a:pt x="170498" y="8573"/>
                      </a:cubicBezTo>
                      <a:cubicBezTo>
                        <a:pt x="169545" y="11430"/>
                        <a:pt x="167640" y="12383"/>
                        <a:pt x="165735" y="12383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55" name="Группа 50">
                  <a:extLst>
                    <a:ext uri="{FF2B5EF4-FFF2-40B4-BE49-F238E27FC236}">
                      <a16:creationId xmlns:a16="http://schemas.microsoft.com/office/drawing/2014/main" id="{76FB4911-FC6D-B5FF-8788-1D8523BF5986}"/>
                    </a:ext>
                  </a:extLst>
                </p:cNvPr>
                <p:cNvGrpSpPr/>
                <p:nvPr/>
              </p:nvGrpSpPr>
              <p:grpSpPr>
                <a:xfrm>
                  <a:off x="-1138041" y="1907341"/>
                  <a:ext cx="432341" cy="570547"/>
                  <a:chOff x="-1138041" y="1907341"/>
                  <a:chExt cx="432341" cy="570547"/>
                </a:xfrm>
              </p:grpSpPr>
              <p:sp>
                <p:nvSpPr>
                  <p:cNvPr id="156" name="Полилиния: фигура 228">
                    <a:extLst>
                      <a:ext uri="{FF2B5EF4-FFF2-40B4-BE49-F238E27FC236}">
                        <a16:creationId xmlns:a16="http://schemas.microsoft.com/office/drawing/2014/main" id="{22C78CAC-7435-4D76-F8C7-15E20C392A5D}"/>
                      </a:ext>
                    </a:extLst>
                  </p:cNvPr>
                  <p:cNvSpPr/>
                  <p:nvPr/>
                </p:nvSpPr>
                <p:spPr>
                  <a:xfrm>
                    <a:off x="-1138041" y="1907341"/>
                    <a:ext cx="432341" cy="570547"/>
                  </a:xfrm>
                  <a:custGeom>
                    <a:avLst/>
                    <a:gdLst>
                      <a:gd name="connsiteX0" fmla="*/ 248097 w 432341"/>
                      <a:gd name="connsiteY0" fmla="*/ 570548 h 570547"/>
                      <a:gd name="connsiteX1" fmla="*/ 3304 w 432341"/>
                      <a:gd name="connsiteY1" fmla="*/ 570548 h 570547"/>
                      <a:gd name="connsiteX2" fmla="*/ 45214 w 432341"/>
                      <a:gd name="connsiteY2" fmla="*/ 360998 h 570547"/>
                      <a:gd name="connsiteX3" fmla="*/ 45214 w 432341"/>
                      <a:gd name="connsiteY3" fmla="*/ 343853 h 570547"/>
                      <a:gd name="connsiteX4" fmla="*/ 42357 w 432341"/>
                      <a:gd name="connsiteY4" fmla="*/ 326708 h 570547"/>
                      <a:gd name="connsiteX5" fmla="*/ 1399 w 432341"/>
                      <a:gd name="connsiteY5" fmla="*/ 149543 h 570547"/>
                      <a:gd name="connsiteX6" fmla="*/ 196662 w 432341"/>
                      <a:gd name="connsiteY6" fmla="*/ 0 h 570547"/>
                      <a:gd name="connsiteX7" fmla="*/ 359539 w 432341"/>
                      <a:gd name="connsiteY7" fmla="*/ 77152 h 570547"/>
                      <a:gd name="connsiteX8" fmla="*/ 391924 w 432341"/>
                      <a:gd name="connsiteY8" fmla="*/ 182880 h 570547"/>
                      <a:gd name="connsiteX9" fmla="*/ 406212 w 432341"/>
                      <a:gd name="connsiteY9" fmla="*/ 261938 h 570547"/>
                      <a:gd name="connsiteX10" fmla="*/ 431929 w 432341"/>
                      <a:gd name="connsiteY10" fmla="*/ 313373 h 570547"/>
                      <a:gd name="connsiteX11" fmla="*/ 403354 w 432341"/>
                      <a:gd name="connsiteY11" fmla="*/ 328613 h 570547"/>
                      <a:gd name="connsiteX12" fmla="*/ 403354 w 432341"/>
                      <a:gd name="connsiteY12" fmla="*/ 330518 h 570547"/>
                      <a:gd name="connsiteX13" fmla="*/ 403354 w 432341"/>
                      <a:gd name="connsiteY13" fmla="*/ 339090 h 570547"/>
                      <a:gd name="connsiteX14" fmla="*/ 405259 w 432341"/>
                      <a:gd name="connsiteY14" fmla="*/ 354330 h 570547"/>
                      <a:gd name="connsiteX15" fmla="*/ 405259 w 432341"/>
                      <a:gd name="connsiteY15" fmla="*/ 362903 h 570547"/>
                      <a:gd name="connsiteX16" fmla="*/ 386209 w 432341"/>
                      <a:gd name="connsiteY16" fmla="*/ 372428 h 570547"/>
                      <a:gd name="connsiteX17" fmla="*/ 400497 w 432341"/>
                      <a:gd name="connsiteY17" fmla="*/ 384810 h 570547"/>
                      <a:gd name="connsiteX18" fmla="*/ 395734 w 432341"/>
                      <a:gd name="connsiteY18" fmla="*/ 390525 h 570547"/>
                      <a:gd name="connsiteX19" fmla="*/ 376684 w 432341"/>
                      <a:gd name="connsiteY19" fmla="*/ 407670 h 570547"/>
                      <a:gd name="connsiteX20" fmla="*/ 380494 w 432341"/>
                      <a:gd name="connsiteY20" fmla="*/ 428625 h 570547"/>
                      <a:gd name="connsiteX21" fmla="*/ 378589 w 432341"/>
                      <a:gd name="connsiteY21" fmla="*/ 454343 h 570547"/>
                      <a:gd name="connsiteX22" fmla="*/ 312867 w 432341"/>
                      <a:gd name="connsiteY22" fmla="*/ 467678 h 570547"/>
                      <a:gd name="connsiteX23" fmla="*/ 270004 w 432341"/>
                      <a:gd name="connsiteY23" fmla="*/ 455295 h 570547"/>
                      <a:gd name="connsiteX24" fmla="*/ 269052 w 432341"/>
                      <a:gd name="connsiteY24" fmla="*/ 454343 h 570547"/>
                      <a:gd name="connsiteX25" fmla="*/ 258574 w 432341"/>
                      <a:gd name="connsiteY25" fmla="*/ 491490 h 570547"/>
                      <a:gd name="connsiteX26" fmla="*/ 248097 w 432341"/>
                      <a:gd name="connsiteY26" fmla="*/ 570548 h 570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432341" h="570547">
                        <a:moveTo>
                          <a:pt x="248097" y="570548"/>
                        </a:moveTo>
                        <a:lnTo>
                          <a:pt x="3304" y="570548"/>
                        </a:lnTo>
                        <a:cubicBezTo>
                          <a:pt x="3304" y="570548"/>
                          <a:pt x="44262" y="392430"/>
                          <a:pt x="45214" y="360998"/>
                        </a:cubicBezTo>
                        <a:cubicBezTo>
                          <a:pt x="45214" y="355283"/>
                          <a:pt x="45214" y="348615"/>
                          <a:pt x="45214" y="343853"/>
                        </a:cubicBezTo>
                        <a:cubicBezTo>
                          <a:pt x="45214" y="337185"/>
                          <a:pt x="44262" y="331470"/>
                          <a:pt x="42357" y="326708"/>
                        </a:cubicBezTo>
                        <a:cubicBezTo>
                          <a:pt x="33784" y="299085"/>
                          <a:pt x="-8126" y="206693"/>
                          <a:pt x="1399" y="149543"/>
                        </a:cubicBezTo>
                        <a:cubicBezTo>
                          <a:pt x="9972" y="91440"/>
                          <a:pt x="67122" y="0"/>
                          <a:pt x="196662" y="0"/>
                        </a:cubicBezTo>
                        <a:cubicBezTo>
                          <a:pt x="300484" y="0"/>
                          <a:pt x="350014" y="61913"/>
                          <a:pt x="359539" y="77152"/>
                        </a:cubicBezTo>
                        <a:cubicBezTo>
                          <a:pt x="377637" y="102870"/>
                          <a:pt x="391924" y="160020"/>
                          <a:pt x="391924" y="182880"/>
                        </a:cubicBezTo>
                        <a:cubicBezTo>
                          <a:pt x="391924" y="205740"/>
                          <a:pt x="389067" y="238125"/>
                          <a:pt x="406212" y="261938"/>
                        </a:cubicBezTo>
                        <a:cubicBezTo>
                          <a:pt x="422404" y="285750"/>
                          <a:pt x="434787" y="304800"/>
                          <a:pt x="431929" y="313373"/>
                        </a:cubicBezTo>
                        <a:cubicBezTo>
                          <a:pt x="429072" y="321945"/>
                          <a:pt x="415737" y="327660"/>
                          <a:pt x="403354" y="328613"/>
                        </a:cubicBezTo>
                        <a:cubicBezTo>
                          <a:pt x="403354" y="329565"/>
                          <a:pt x="403354" y="330518"/>
                          <a:pt x="403354" y="330518"/>
                        </a:cubicBezTo>
                        <a:cubicBezTo>
                          <a:pt x="403354" y="333375"/>
                          <a:pt x="403354" y="336233"/>
                          <a:pt x="403354" y="339090"/>
                        </a:cubicBezTo>
                        <a:cubicBezTo>
                          <a:pt x="403354" y="344805"/>
                          <a:pt x="404307" y="349568"/>
                          <a:pt x="405259" y="354330"/>
                        </a:cubicBezTo>
                        <a:cubicBezTo>
                          <a:pt x="406212" y="358140"/>
                          <a:pt x="406212" y="360998"/>
                          <a:pt x="405259" y="362903"/>
                        </a:cubicBezTo>
                        <a:cubicBezTo>
                          <a:pt x="403354" y="366713"/>
                          <a:pt x="392877" y="370523"/>
                          <a:pt x="386209" y="372428"/>
                        </a:cubicBezTo>
                        <a:cubicBezTo>
                          <a:pt x="398592" y="373380"/>
                          <a:pt x="403354" y="377190"/>
                          <a:pt x="400497" y="384810"/>
                        </a:cubicBezTo>
                        <a:cubicBezTo>
                          <a:pt x="399544" y="386715"/>
                          <a:pt x="397639" y="388620"/>
                          <a:pt x="395734" y="390525"/>
                        </a:cubicBezTo>
                        <a:cubicBezTo>
                          <a:pt x="389067" y="396240"/>
                          <a:pt x="377637" y="400050"/>
                          <a:pt x="376684" y="407670"/>
                        </a:cubicBezTo>
                        <a:cubicBezTo>
                          <a:pt x="376684" y="412433"/>
                          <a:pt x="378589" y="421005"/>
                          <a:pt x="380494" y="428625"/>
                        </a:cubicBezTo>
                        <a:cubicBezTo>
                          <a:pt x="382399" y="438150"/>
                          <a:pt x="383352" y="448628"/>
                          <a:pt x="378589" y="454343"/>
                        </a:cubicBezTo>
                        <a:cubicBezTo>
                          <a:pt x="368112" y="466725"/>
                          <a:pt x="341442" y="474345"/>
                          <a:pt x="312867" y="467678"/>
                        </a:cubicBezTo>
                        <a:cubicBezTo>
                          <a:pt x="286197" y="461963"/>
                          <a:pt x="276672" y="458153"/>
                          <a:pt x="270004" y="455295"/>
                        </a:cubicBezTo>
                        <a:cubicBezTo>
                          <a:pt x="270004" y="455295"/>
                          <a:pt x="269052" y="455295"/>
                          <a:pt x="269052" y="454343"/>
                        </a:cubicBezTo>
                        <a:cubicBezTo>
                          <a:pt x="263337" y="465773"/>
                          <a:pt x="259527" y="482918"/>
                          <a:pt x="258574" y="491490"/>
                        </a:cubicBezTo>
                        <a:cubicBezTo>
                          <a:pt x="248097" y="550545"/>
                          <a:pt x="248097" y="570548"/>
                          <a:pt x="248097" y="570548"/>
                        </a:cubicBezTo>
                        <a:close/>
                      </a:path>
                    </a:pathLst>
                  </a:custGeom>
                  <a:noFill/>
                  <a:ln w="952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57" name="Рисунок 45">
                    <a:extLst>
                      <a:ext uri="{FF2B5EF4-FFF2-40B4-BE49-F238E27FC236}">
                        <a16:creationId xmlns:a16="http://schemas.microsoft.com/office/drawing/2014/main" id="{F8F96EB9-4A9E-5C83-5E34-F85DE4E45EDC}"/>
                      </a:ext>
                    </a:extLst>
                  </p:cNvPr>
                  <p:cNvGrpSpPr/>
                  <p:nvPr/>
                </p:nvGrpSpPr>
                <p:grpSpPr>
                  <a:xfrm>
                    <a:off x="-1034724" y="2004497"/>
                    <a:ext cx="190500" cy="190500"/>
                    <a:chOff x="-1034724" y="2004497"/>
                    <a:chExt cx="190500" cy="190500"/>
                  </a:xfrm>
                  <a:solidFill>
                    <a:srgbClr val="6BA417"/>
                  </a:solidFill>
                </p:grpSpPr>
                <p:sp>
                  <p:nvSpPr>
                    <p:cNvPr id="158" name="Полилиния: фигура 230">
                      <a:extLst>
                        <a:ext uri="{FF2B5EF4-FFF2-40B4-BE49-F238E27FC236}">
                          <a16:creationId xmlns:a16="http://schemas.microsoft.com/office/drawing/2014/main" id="{D742587D-1E23-D8DF-5CB7-333D6C7E76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967097" y="2004497"/>
                      <a:ext cx="57150" cy="190500"/>
                    </a:xfrm>
                    <a:custGeom>
                      <a:avLst/>
                      <a:gdLst>
                        <a:gd name="connsiteX0" fmla="*/ 0 w 57150"/>
                        <a:gd name="connsiteY0" fmla="*/ 0 h 190500"/>
                        <a:gd name="connsiteX1" fmla="*/ 57150 w 57150"/>
                        <a:gd name="connsiteY1" fmla="*/ 0 h 190500"/>
                        <a:gd name="connsiteX2" fmla="*/ 57150 w 57150"/>
                        <a:gd name="connsiteY2" fmla="*/ 190500 h 190500"/>
                        <a:gd name="connsiteX3" fmla="*/ 0 w 57150"/>
                        <a:gd name="connsiteY3" fmla="*/ 190500 h 1905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7150" h="190500">
                          <a:moveTo>
                            <a:pt x="0" y="0"/>
                          </a:moveTo>
                          <a:lnTo>
                            <a:pt x="57150" y="0"/>
                          </a:lnTo>
                          <a:lnTo>
                            <a:pt x="57150" y="190500"/>
                          </a:lnTo>
                          <a:lnTo>
                            <a:pt x="0" y="190500"/>
                          </a:lnTo>
                          <a:close/>
                        </a:path>
                      </a:pathLst>
                    </a:custGeom>
                    <a:solidFill>
                      <a:srgbClr val="6BA41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09585"/>
                      <a:endParaRPr lang="uk-UA" sz="2400" noProof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9" name="Полилиния: фигура 231">
                      <a:extLst>
                        <a:ext uri="{FF2B5EF4-FFF2-40B4-BE49-F238E27FC236}">
                          <a16:creationId xmlns:a16="http://schemas.microsoft.com/office/drawing/2014/main" id="{C305A593-AF12-34E5-D154-BC2FD30EB8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034724" y="2071172"/>
                      <a:ext cx="190500" cy="57150"/>
                    </a:xfrm>
                    <a:custGeom>
                      <a:avLst/>
                      <a:gdLst>
                        <a:gd name="connsiteX0" fmla="*/ 0 w 190500"/>
                        <a:gd name="connsiteY0" fmla="*/ 0 h 57150"/>
                        <a:gd name="connsiteX1" fmla="*/ 190500 w 190500"/>
                        <a:gd name="connsiteY1" fmla="*/ 0 h 57150"/>
                        <a:gd name="connsiteX2" fmla="*/ 190500 w 190500"/>
                        <a:gd name="connsiteY2" fmla="*/ 57150 h 57150"/>
                        <a:gd name="connsiteX3" fmla="*/ 0 w 190500"/>
                        <a:gd name="connsiteY3" fmla="*/ 57150 h 57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0500" h="57150">
                          <a:moveTo>
                            <a:pt x="0" y="0"/>
                          </a:moveTo>
                          <a:lnTo>
                            <a:pt x="190500" y="0"/>
                          </a:lnTo>
                          <a:lnTo>
                            <a:pt x="190500" y="57150"/>
                          </a:lnTo>
                          <a:lnTo>
                            <a:pt x="0" y="57150"/>
                          </a:lnTo>
                          <a:close/>
                        </a:path>
                      </a:pathLst>
                    </a:custGeom>
                    <a:solidFill>
                      <a:srgbClr val="6BA417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609585"/>
                      <a:endParaRPr lang="uk-UA" sz="2400" noProof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170" name="Группа 89">
            <a:extLst>
              <a:ext uri="{FF2B5EF4-FFF2-40B4-BE49-F238E27FC236}">
                <a16:creationId xmlns:a16="http://schemas.microsoft.com/office/drawing/2014/main" id="{BD82F790-6394-3674-3CAB-22F614246CBE}"/>
              </a:ext>
            </a:extLst>
          </p:cNvPr>
          <p:cNvGrpSpPr/>
          <p:nvPr/>
        </p:nvGrpSpPr>
        <p:grpSpPr>
          <a:xfrm>
            <a:off x="8544483" y="5967373"/>
            <a:ext cx="2520666" cy="583643"/>
            <a:chOff x="5968222" y="2207940"/>
            <a:chExt cx="1890500" cy="437732"/>
          </a:xfrm>
        </p:grpSpPr>
        <p:sp>
          <p:nvSpPr>
            <p:cNvPr id="171" name="Прямоугольник 6">
              <a:extLst>
                <a:ext uri="{FF2B5EF4-FFF2-40B4-BE49-F238E27FC236}">
                  <a16:creationId xmlns:a16="http://schemas.microsoft.com/office/drawing/2014/main" id="{BF333806-049B-A5F4-252D-A46C63E6DD31}"/>
                </a:ext>
              </a:extLst>
            </p:cNvPr>
            <p:cNvSpPr/>
            <p:nvPr/>
          </p:nvSpPr>
          <p:spPr>
            <a:xfrm>
              <a:off x="6405135" y="2268742"/>
              <a:ext cx="1453587" cy="376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585"/>
              <a:r>
                <a:rPr lang="uk-UA" sz="1333" b="1" noProof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ПІДТРИМУЮЧІ КОМУНІКАЦІЇ</a:t>
              </a:r>
              <a:r>
                <a:rPr lang="en-GB" sz="1333" b="1" noProof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</a:p>
          </p:txBody>
        </p:sp>
        <p:grpSp>
          <p:nvGrpSpPr>
            <p:cNvPr id="172" name="Группа 65">
              <a:extLst>
                <a:ext uri="{FF2B5EF4-FFF2-40B4-BE49-F238E27FC236}">
                  <a16:creationId xmlns:a16="http://schemas.microsoft.com/office/drawing/2014/main" id="{A088F591-934C-17A1-1E97-E50354C7E97C}"/>
                </a:ext>
              </a:extLst>
            </p:cNvPr>
            <p:cNvGrpSpPr/>
            <p:nvPr/>
          </p:nvGrpSpPr>
          <p:grpSpPr>
            <a:xfrm>
              <a:off x="5968222" y="2207940"/>
              <a:ext cx="376257" cy="343892"/>
              <a:chOff x="34517" y="220674"/>
              <a:chExt cx="697401" cy="637412"/>
            </a:xfrm>
          </p:grpSpPr>
          <p:grpSp>
            <p:nvGrpSpPr>
              <p:cNvPr id="173" name="Рисунок 36">
                <a:extLst>
                  <a:ext uri="{FF2B5EF4-FFF2-40B4-BE49-F238E27FC236}">
                    <a16:creationId xmlns:a16="http://schemas.microsoft.com/office/drawing/2014/main" id="{DAC195E4-850F-4C4A-7513-1F0B4E5E16CB}"/>
                  </a:ext>
                </a:extLst>
              </p:cNvPr>
              <p:cNvGrpSpPr/>
              <p:nvPr/>
            </p:nvGrpSpPr>
            <p:grpSpPr>
              <a:xfrm>
                <a:off x="34517" y="619199"/>
                <a:ext cx="239316" cy="55953"/>
                <a:chOff x="147695" y="243696"/>
                <a:chExt cx="162905" cy="38088"/>
              </a:xfrm>
              <a:solidFill>
                <a:srgbClr val="69B2FE"/>
              </a:solidFill>
            </p:grpSpPr>
            <p:grpSp>
              <p:nvGrpSpPr>
                <p:cNvPr id="187" name="Рисунок 36">
                  <a:extLst>
                    <a:ext uri="{FF2B5EF4-FFF2-40B4-BE49-F238E27FC236}">
                      <a16:creationId xmlns:a16="http://schemas.microsoft.com/office/drawing/2014/main" id="{61042B19-D534-938D-5B6D-FA9CDFAF1349}"/>
                    </a:ext>
                  </a:extLst>
                </p:cNvPr>
                <p:cNvGrpSpPr/>
                <p:nvPr/>
              </p:nvGrpSpPr>
              <p:grpSpPr>
                <a:xfrm>
                  <a:off x="209565" y="243696"/>
                  <a:ext cx="38489" cy="38088"/>
                  <a:chOff x="209565" y="243696"/>
                  <a:chExt cx="38489" cy="38088"/>
                </a:xfrm>
                <a:solidFill>
                  <a:srgbClr val="69B2FE"/>
                </a:solidFill>
              </p:grpSpPr>
              <p:sp>
                <p:nvSpPr>
                  <p:cNvPr id="194" name="Полилиния: фигура 138">
                    <a:extLst>
                      <a:ext uri="{FF2B5EF4-FFF2-40B4-BE49-F238E27FC236}">
                        <a16:creationId xmlns:a16="http://schemas.microsoft.com/office/drawing/2014/main" id="{AB41AB7A-3155-EC53-9283-DE38BD9538EF}"/>
                      </a:ext>
                    </a:extLst>
                  </p:cNvPr>
                  <p:cNvSpPr/>
                  <p:nvPr/>
                </p:nvSpPr>
                <p:spPr>
                  <a:xfrm>
                    <a:off x="209565" y="243696"/>
                    <a:ext cx="38489" cy="38088"/>
                  </a:xfrm>
                  <a:custGeom>
                    <a:avLst/>
                    <a:gdLst>
                      <a:gd name="connsiteX0" fmla="*/ 4410 w 38489"/>
                      <a:gd name="connsiteY0" fmla="*/ 38089 h 38088"/>
                      <a:gd name="connsiteX1" fmla="*/ 1203 w 38489"/>
                      <a:gd name="connsiteY1" fmla="*/ 37287 h 38088"/>
                      <a:gd name="connsiteX2" fmla="*/ 1203 w 38489"/>
                      <a:gd name="connsiteY2" fmla="*/ 31674 h 38088"/>
                      <a:gd name="connsiteX3" fmla="*/ 31674 w 38489"/>
                      <a:gd name="connsiteY3" fmla="*/ 1203 h 38088"/>
                      <a:gd name="connsiteX4" fmla="*/ 37287 w 38489"/>
                      <a:gd name="connsiteY4" fmla="*/ 1203 h 38088"/>
                      <a:gd name="connsiteX5" fmla="*/ 37287 w 38489"/>
                      <a:gd name="connsiteY5" fmla="*/ 6816 h 38088"/>
                      <a:gd name="connsiteX6" fmla="*/ 6816 w 38489"/>
                      <a:gd name="connsiteY6" fmla="*/ 37287 h 38088"/>
                      <a:gd name="connsiteX7" fmla="*/ 4410 w 38489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489" h="38088">
                        <a:moveTo>
                          <a:pt x="4410" y="38089"/>
                        </a:moveTo>
                        <a:cubicBezTo>
                          <a:pt x="3608" y="38089"/>
                          <a:pt x="2005" y="38089"/>
                          <a:pt x="1203" y="37287"/>
                        </a:cubicBezTo>
                        <a:cubicBezTo>
                          <a:pt x="-401" y="35683"/>
                          <a:pt x="-401" y="33278"/>
                          <a:pt x="1203" y="31674"/>
                        </a:cubicBezTo>
                        <a:lnTo>
                          <a:pt x="31674" y="1203"/>
                        </a:lnTo>
                        <a:cubicBezTo>
                          <a:pt x="33278" y="-401"/>
                          <a:pt x="35683" y="-401"/>
                          <a:pt x="37287" y="1203"/>
                        </a:cubicBezTo>
                        <a:cubicBezTo>
                          <a:pt x="38891" y="2807"/>
                          <a:pt x="38891" y="5212"/>
                          <a:pt x="37287" y="6816"/>
                        </a:cubicBezTo>
                        <a:lnTo>
                          <a:pt x="6816" y="37287"/>
                        </a:lnTo>
                        <a:cubicBezTo>
                          <a:pt x="6014" y="38089"/>
                          <a:pt x="5212" y="38089"/>
                          <a:pt x="4410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5" name="Полилиния: фигура 139">
                    <a:extLst>
                      <a:ext uri="{FF2B5EF4-FFF2-40B4-BE49-F238E27FC236}">
                        <a16:creationId xmlns:a16="http://schemas.microsoft.com/office/drawing/2014/main" id="{D648DAC0-053D-557C-425E-8ACA985F9E52}"/>
                      </a:ext>
                    </a:extLst>
                  </p:cNvPr>
                  <p:cNvSpPr/>
                  <p:nvPr/>
                </p:nvSpPr>
                <p:spPr>
                  <a:xfrm>
                    <a:off x="209565" y="243696"/>
                    <a:ext cx="38489" cy="38088"/>
                  </a:xfrm>
                  <a:custGeom>
                    <a:avLst/>
                    <a:gdLst>
                      <a:gd name="connsiteX0" fmla="*/ 34881 w 38489"/>
                      <a:gd name="connsiteY0" fmla="*/ 38089 h 38088"/>
                      <a:gd name="connsiteX1" fmla="*/ 31674 w 38489"/>
                      <a:gd name="connsiteY1" fmla="*/ 37287 h 38088"/>
                      <a:gd name="connsiteX2" fmla="*/ 1203 w 38489"/>
                      <a:gd name="connsiteY2" fmla="*/ 6816 h 38088"/>
                      <a:gd name="connsiteX3" fmla="*/ 1203 w 38489"/>
                      <a:gd name="connsiteY3" fmla="*/ 1203 h 38088"/>
                      <a:gd name="connsiteX4" fmla="*/ 6816 w 38489"/>
                      <a:gd name="connsiteY4" fmla="*/ 1203 h 38088"/>
                      <a:gd name="connsiteX5" fmla="*/ 37287 w 38489"/>
                      <a:gd name="connsiteY5" fmla="*/ 31674 h 38088"/>
                      <a:gd name="connsiteX6" fmla="*/ 37287 w 38489"/>
                      <a:gd name="connsiteY6" fmla="*/ 37287 h 38088"/>
                      <a:gd name="connsiteX7" fmla="*/ 34881 w 38489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489" h="38088">
                        <a:moveTo>
                          <a:pt x="34881" y="38089"/>
                        </a:moveTo>
                        <a:cubicBezTo>
                          <a:pt x="34079" y="38089"/>
                          <a:pt x="32476" y="38089"/>
                          <a:pt x="31674" y="37287"/>
                        </a:cubicBezTo>
                        <a:lnTo>
                          <a:pt x="1203" y="6816"/>
                        </a:lnTo>
                        <a:cubicBezTo>
                          <a:pt x="-401" y="5212"/>
                          <a:pt x="-401" y="2807"/>
                          <a:pt x="1203" y="1203"/>
                        </a:cubicBezTo>
                        <a:cubicBezTo>
                          <a:pt x="2807" y="-401"/>
                          <a:pt x="5212" y="-401"/>
                          <a:pt x="6816" y="1203"/>
                        </a:cubicBezTo>
                        <a:lnTo>
                          <a:pt x="37287" y="31674"/>
                        </a:lnTo>
                        <a:cubicBezTo>
                          <a:pt x="38891" y="33278"/>
                          <a:pt x="38891" y="35683"/>
                          <a:pt x="37287" y="37287"/>
                        </a:cubicBezTo>
                        <a:cubicBezTo>
                          <a:pt x="36485" y="38089"/>
                          <a:pt x="35683" y="38089"/>
                          <a:pt x="34881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88" name="Рисунок 36">
                  <a:extLst>
                    <a:ext uri="{FF2B5EF4-FFF2-40B4-BE49-F238E27FC236}">
                      <a16:creationId xmlns:a16="http://schemas.microsoft.com/office/drawing/2014/main" id="{E31414FA-A0E0-88AA-A472-5A10D52A2637}"/>
                    </a:ext>
                  </a:extLst>
                </p:cNvPr>
                <p:cNvGrpSpPr/>
                <p:nvPr/>
              </p:nvGrpSpPr>
              <p:grpSpPr>
                <a:xfrm>
                  <a:off x="147695" y="243696"/>
                  <a:ext cx="38615" cy="38088"/>
                  <a:chOff x="147695" y="243696"/>
                  <a:chExt cx="38615" cy="38088"/>
                </a:xfrm>
                <a:solidFill>
                  <a:srgbClr val="69B2FE"/>
                </a:solidFill>
              </p:grpSpPr>
              <p:sp>
                <p:nvSpPr>
                  <p:cNvPr id="192" name="Полилиния: фигура 136">
                    <a:extLst>
                      <a:ext uri="{FF2B5EF4-FFF2-40B4-BE49-F238E27FC236}">
                        <a16:creationId xmlns:a16="http://schemas.microsoft.com/office/drawing/2014/main" id="{C87619D6-63E9-FBC4-7781-F95BE4191CCB}"/>
                      </a:ext>
                    </a:extLst>
                  </p:cNvPr>
                  <p:cNvSpPr/>
                  <p:nvPr/>
                </p:nvSpPr>
                <p:spPr>
                  <a:xfrm>
                    <a:off x="147695" y="243696"/>
                    <a:ext cx="38615" cy="38088"/>
                  </a:xfrm>
                  <a:custGeom>
                    <a:avLst/>
                    <a:gdLst>
                      <a:gd name="connsiteX0" fmla="*/ 3734 w 38615"/>
                      <a:gd name="connsiteY0" fmla="*/ 38089 h 38088"/>
                      <a:gd name="connsiteX1" fmla="*/ 527 w 38615"/>
                      <a:gd name="connsiteY1" fmla="*/ 37287 h 38088"/>
                      <a:gd name="connsiteX2" fmla="*/ 1329 w 38615"/>
                      <a:gd name="connsiteY2" fmla="*/ 31674 h 38088"/>
                      <a:gd name="connsiteX3" fmla="*/ 31800 w 38615"/>
                      <a:gd name="connsiteY3" fmla="*/ 1203 h 38088"/>
                      <a:gd name="connsiteX4" fmla="*/ 37413 w 38615"/>
                      <a:gd name="connsiteY4" fmla="*/ 1203 h 38088"/>
                      <a:gd name="connsiteX5" fmla="*/ 37413 w 38615"/>
                      <a:gd name="connsiteY5" fmla="*/ 6816 h 38088"/>
                      <a:gd name="connsiteX6" fmla="*/ 6942 w 38615"/>
                      <a:gd name="connsiteY6" fmla="*/ 37287 h 38088"/>
                      <a:gd name="connsiteX7" fmla="*/ 3734 w 38615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615" h="38088">
                        <a:moveTo>
                          <a:pt x="3734" y="38089"/>
                        </a:moveTo>
                        <a:cubicBezTo>
                          <a:pt x="2932" y="38089"/>
                          <a:pt x="1329" y="38089"/>
                          <a:pt x="527" y="37287"/>
                        </a:cubicBezTo>
                        <a:cubicBezTo>
                          <a:pt x="-275" y="35683"/>
                          <a:pt x="-275" y="33278"/>
                          <a:pt x="1329" y="31674"/>
                        </a:cubicBezTo>
                        <a:lnTo>
                          <a:pt x="31800" y="1203"/>
                        </a:lnTo>
                        <a:cubicBezTo>
                          <a:pt x="33403" y="-401"/>
                          <a:pt x="35809" y="-401"/>
                          <a:pt x="37413" y="1203"/>
                        </a:cubicBezTo>
                        <a:cubicBezTo>
                          <a:pt x="39016" y="2807"/>
                          <a:pt x="39016" y="5212"/>
                          <a:pt x="37413" y="6816"/>
                        </a:cubicBezTo>
                        <a:lnTo>
                          <a:pt x="6942" y="37287"/>
                        </a:lnTo>
                        <a:cubicBezTo>
                          <a:pt x="6140" y="38089"/>
                          <a:pt x="4536" y="38089"/>
                          <a:pt x="3734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3" name="Полилиния: фигура 137">
                    <a:extLst>
                      <a:ext uri="{FF2B5EF4-FFF2-40B4-BE49-F238E27FC236}">
                        <a16:creationId xmlns:a16="http://schemas.microsoft.com/office/drawing/2014/main" id="{A482644A-C69E-59B6-954C-3530082928F1}"/>
                      </a:ext>
                    </a:extLst>
                  </p:cNvPr>
                  <p:cNvSpPr/>
                  <p:nvPr/>
                </p:nvSpPr>
                <p:spPr>
                  <a:xfrm>
                    <a:off x="147821" y="243696"/>
                    <a:ext cx="37687" cy="38088"/>
                  </a:xfrm>
                  <a:custGeom>
                    <a:avLst/>
                    <a:gdLst>
                      <a:gd name="connsiteX0" fmla="*/ 34079 w 37687"/>
                      <a:gd name="connsiteY0" fmla="*/ 38089 h 38088"/>
                      <a:gd name="connsiteX1" fmla="*/ 30872 w 37687"/>
                      <a:gd name="connsiteY1" fmla="*/ 37287 h 38088"/>
                      <a:gd name="connsiteX2" fmla="*/ 1203 w 37687"/>
                      <a:gd name="connsiteY2" fmla="*/ 6816 h 38088"/>
                      <a:gd name="connsiteX3" fmla="*/ 1203 w 37687"/>
                      <a:gd name="connsiteY3" fmla="*/ 1203 h 38088"/>
                      <a:gd name="connsiteX4" fmla="*/ 6816 w 37687"/>
                      <a:gd name="connsiteY4" fmla="*/ 1203 h 38088"/>
                      <a:gd name="connsiteX5" fmla="*/ 36485 w 37687"/>
                      <a:gd name="connsiteY5" fmla="*/ 31674 h 38088"/>
                      <a:gd name="connsiteX6" fmla="*/ 36485 w 37687"/>
                      <a:gd name="connsiteY6" fmla="*/ 37287 h 38088"/>
                      <a:gd name="connsiteX7" fmla="*/ 34079 w 37687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7687" h="38088">
                        <a:moveTo>
                          <a:pt x="34079" y="38089"/>
                        </a:moveTo>
                        <a:cubicBezTo>
                          <a:pt x="33278" y="38089"/>
                          <a:pt x="31674" y="38089"/>
                          <a:pt x="30872" y="37287"/>
                        </a:cubicBezTo>
                        <a:lnTo>
                          <a:pt x="1203" y="6816"/>
                        </a:lnTo>
                        <a:cubicBezTo>
                          <a:pt x="-401" y="5212"/>
                          <a:pt x="-401" y="2807"/>
                          <a:pt x="1203" y="1203"/>
                        </a:cubicBezTo>
                        <a:cubicBezTo>
                          <a:pt x="2807" y="-401"/>
                          <a:pt x="5212" y="-401"/>
                          <a:pt x="6816" y="1203"/>
                        </a:cubicBezTo>
                        <a:lnTo>
                          <a:pt x="36485" y="31674"/>
                        </a:lnTo>
                        <a:cubicBezTo>
                          <a:pt x="38089" y="33278"/>
                          <a:pt x="38089" y="35683"/>
                          <a:pt x="36485" y="37287"/>
                        </a:cubicBezTo>
                        <a:cubicBezTo>
                          <a:pt x="35683" y="38089"/>
                          <a:pt x="34881" y="38089"/>
                          <a:pt x="34079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89" name="Рисунок 36">
                  <a:extLst>
                    <a:ext uri="{FF2B5EF4-FFF2-40B4-BE49-F238E27FC236}">
                      <a16:creationId xmlns:a16="http://schemas.microsoft.com/office/drawing/2014/main" id="{AEF4C345-2695-6079-5D32-89A2FEDD1E69}"/>
                    </a:ext>
                  </a:extLst>
                </p:cNvPr>
                <p:cNvGrpSpPr/>
                <p:nvPr/>
              </p:nvGrpSpPr>
              <p:grpSpPr>
                <a:xfrm>
                  <a:off x="271309" y="243696"/>
                  <a:ext cx="39291" cy="38088"/>
                  <a:chOff x="271309" y="243696"/>
                  <a:chExt cx="39291" cy="38088"/>
                </a:xfrm>
                <a:solidFill>
                  <a:srgbClr val="69B2FE"/>
                </a:solidFill>
              </p:grpSpPr>
              <p:sp>
                <p:nvSpPr>
                  <p:cNvPr id="190" name="Полилиния: фигура 134">
                    <a:extLst>
                      <a:ext uri="{FF2B5EF4-FFF2-40B4-BE49-F238E27FC236}">
                        <a16:creationId xmlns:a16="http://schemas.microsoft.com/office/drawing/2014/main" id="{5709EB64-5C8F-C6FF-A79E-DC12C86CF259}"/>
                      </a:ext>
                    </a:extLst>
                  </p:cNvPr>
                  <p:cNvSpPr/>
                  <p:nvPr/>
                </p:nvSpPr>
                <p:spPr>
                  <a:xfrm>
                    <a:off x="272111" y="243696"/>
                    <a:ext cx="38489" cy="38088"/>
                  </a:xfrm>
                  <a:custGeom>
                    <a:avLst/>
                    <a:gdLst>
                      <a:gd name="connsiteX0" fmla="*/ 4410 w 38489"/>
                      <a:gd name="connsiteY0" fmla="*/ 38089 h 38088"/>
                      <a:gd name="connsiteX1" fmla="*/ 1203 w 38489"/>
                      <a:gd name="connsiteY1" fmla="*/ 37287 h 38088"/>
                      <a:gd name="connsiteX2" fmla="*/ 1203 w 38489"/>
                      <a:gd name="connsiteY2" fmla="*/ 31674 h 38088"/>
                      <a:gd name="connsiteX3" fmla="*/ 31674 w 38489"/>
                      <a:gd name="connsiteY3" fmla="*/ 1203 h 38088"/>
                      <a:gd name="connsiteX4" fmla="*/ 37287 w 38489"/>
                      <a:gd name="connsiteY4" fmla="*/ 1203 h 38088"/>
                      <a:gd name="connsiteX5" fmla="*/ 37287 w 38489"/>
                      <a:gd name="connsiteY5" fmla="*/ 6816 h 38088"/>
                      <a:gd name="connsiteX6" fmla="*/ 6816 w 38489"/>
                      <a:gd name="connsiteY6" fmla="*/ 37287 h 38088"/>
                      <a:gd name="connsiteX7" fmla="*/ 4410 w 38489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489" h="38088">
                        <a:moveTo>
                          <a:pt x="4410" y="38089"/>
                        </a:moveTo>
                        <a:cubicBezTo>
                          <a:pt x="3608" y="38089"/>
                          <a:pt x="2005" y="38089"/>
                          <a:pt x="1203" y="37287"/>
                        </a:cubicBezTo>
                        <a:cubicBezTo>
                          <a:pt x="-401" y="35683"/>
                          <a:pt x="-401" y="33278"/>
                          <a:pt x="1203" y="31674"/>
                        </a:cubicBezTo>
                        <a:lnTo>
                          <a:pt x="31674" y="1203"/>
                        </a:lnTo>
                        <a:cubicBezTo>
                          <a:pt x="33278" y="-401"/>
                          <a:pt x="35683" y="-401"/>
                          <a:pt x="37287" y="1203"/>
                        </a:cubicBezTo>
                        <a:cubicBezTo>
                          <a:pt x="38891" y="2807"/>
                          <a:pt x="38891" y="5212"/>
                          <a:pt x="37287" y="6816"/>
                        </a:cubicBezTo>
                        <a:lnTo>
                          <a:pt x="6816" y="37287"/>
                        </a:lnTo>
                        <a:cubicBezTo>
                          <a:pt x="6014" y="38089"/>
                          <a:pt x="5212" y="38089"/>
                          <a:pt x="4410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1" name="Полилиния: фигура 135">
                    <a:extLst>
                      <a:ext uri="{FF2B5EF4-FFF2-40B4-BE49-F238E27FC236}">
                        <a16:creationId xmlns:a16="http://schemas.microsoft.com/office/drawing/2014/main" id="{CBDE34CC-0E68-9D4F-4458-3BF7B698BE83}"/>
                      </a:ext>
                    </a:extLst>
                  </p:cNvPr>
                  <p:cNvSpPr/>
                  <p:nvPr/>
                </p:nvSpPr>
                <p:spPr>
                  <a:xfrm>
                    <a:off x="271309" y="243696"/>
                    <a:ext cx="38489" cy="38088"/>
                  </a:xfrm>
                  <a:custGeom>
                    <a:avLst/>
                    <a:gdLst>
                      <a:gd name="connsiteX0" fmla="*/ 34881 w 38489"/>
                      <a:gd name="connsiteY0" fmla="*/ 38089 h 38088"/>
                      <a:gd name="connsiteX1" fmla="*/ 31674 w 38489"/>
                      <a:gd name="connsiteY1" fmla="*/ 37287 h 38088"/>
                      <a:gd name="connsiteX2" fmla="*/ 1203 w 38489"/>
                      <a:gd name="connsiteY2" fmla="*/ 6816 h 38088"/>
                      <a:gd name="connsiteX3" fmla="*/ 1203 w 38489"/>
                      <a:gd name="connsiteY3" fmla="*/ 1203 h 38088"/>
                      <a:gd name="connsiteX4" fmla="*/ 6816 w 38489"/>
                      <a:gd name="connsiteY4" fmla="*/ 1203 h 38088"/>
                      <a:gd name="connsiteX5" fmla="*/ 37287 w 38489"/>
                      <a:gd name="connsiteY5" fmla="*/ 31674 h 38088"/>
                      <a:gd name="connsiteX6" fmla="*/ 37287 w 38489"/>
                      <a:gd name="connsiteY6" fmla="*/ 37287 h 38088"/>
                      <a:gd name="connsiteX7" fmla="*/ 34881 w 38489"/>
                      <a:gd name="connsiteY7" fmla="*/ 38089 h 38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489" h="38088">
                        <a:moveTo>
                          <a:pt x="34881" y="38089"/>
                        </a:moveTo>
                        <a:cubicBezTo>
                          <a:pt x="34079" y="38089"/>
                          <a:pt x="32476" y="38089"/>
                          <a:pt x="31674" y="37287"/>
                        </a:cubicBezTo>
                        <a:lnTo>
                          <a:pt x="1203" y="6816"/>
                        </a:lnTo>
                        <a:cubicBezTo>
                          <a:pt x="-401" y="5212"/>
                          <a:pt x="-401" y="2807"/>
                          <a:pt x="1203" y="1203"/>
                        </a:cubicBezTo>
                        <a:cubicBezTo>
                          <a:pt x="2807" y="-401"/>
                          <a:pt x="5212" y="-401"/>
                          <a:pt x="6816" y="1203"/>
                        </a:cubicBezTo>
                        <a:lnTo>
                          <a:pt x="37287" y="31674"/>
                        </a:lnTo>
                        <a:cubicBezTo>
                          <a:pt x="38891" y="33278"/>
                          <a:pt x="38891" y="35683"/>
                          <a:pt x="37287" y="37287"/>
                        </a:cubicBezTo>
                        <a:cubicBezTo>
                          <a:pt x="37287" y="38089"/>
                          <a:pt x="36485" y="38089"/>
                          <a:pt x="34881" y="38089"/>
                        </a:cubicBezTo>
                        <a:close/>
                      </a:path>
                    </a:pathLst>
                  </a:custGeom>
                  <a:solidFill>
                    <a:srgbClr val="69B2FE"/>
                  </a:solidFill>
                  <a:ln w="793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609585"/>
                    <a:endParaRPr lang="uk-UA" sz="2400" noProof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74" name="Полилиния: фигура 118">
                <a:extLst>
                  <a:ext uri="{FF2B5EF4-FFF2-40B4-BE49-F238E27FC236}">
                    <a16:creationId xmlns:a16="http://schemas.microsoft.com/office/drawing/2014/main" id="{3773EDD8-6D70-0653-C288-971639F60E9B}"/>
                  </a:ext>
                </a:extLst>
              </p:cNvPr>
              <p:cNvSpPr/>
              <p:nvPr/>
            </p:nvSpPr>
            <p:spPr>
              <a:xfrm>
                <a:off x="146554" y="272722"/>
                <a:ext cx="585364" cy="585364"/>
              </a:xfrm>
              <a:custGeom>
                <a:avLst/>
                <a:gdLst>
                  <a:gd name="connsiteX0" fmla="*/ 152116 w 304232"/>
                  <a:gd name="connsiteY0" fmla="*/ 0 h 304232"/>
                  <a:gd name="connsiteX1" fmla="*/ 304232 w 304232"/>
                  <a:gd name="connsiteY1" fmla="*/ 152116 h 304232"/>
                  <a:gd name="connsiteX2" fmla="*/ 152116 w 304232"/>
                  <a:gd name="connsiteY2" fmla="*/ 304232 h 304232"/>
                  <a:gd name="connsiteX3" fmla="*/ 0 w 304232"/>
                  <a:gd name="connsiteY3" fmla="*/ 152116 h 304232"/>
                  <a:gd name="connsiteX4" fmla="*/ 152116 w 304232"/>
                  <a:gd name="connsiteY4" fmla="*/ 0 h 304232"/>
                  <a:gd name="connsiteX5" fmla="*/ 152116 w 304232"/>
                  <a:gd name="connsiteY5" fmla="*/ 0 h 30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232" h="304232">
                    <a:moveTo>
                      <a:pt x="152116" y="0"/>
                    </a:moveTo>
                    <a:cubicBezTo>
                      <a:pt x="236297" y="0"/>
                      <a:pt x="304232" y="68305"/>
                      <a:pt x="304232" y="152116"/>
                    </a:cubicBezTo>
                    <a:cubicBezTo>
                      <a:pt x="304232" y="236297"/>
                      <a:pt x="235928" y="304232"/>
                      <a:pt x="152116" y="304232"/>
                    </a:cubicBezTo>
                    <a:cubicBezTo>
                      <a:pt x="67935" y="304232"/>
                      <a:pt x="0" y="235928"/>
                      <a:pt x="0" y="152116"/>
                    </a:cubicBezTo>
                    <a:cubicBezTo>
                      <a:pt x="0" y="68305"/>
                      <a:pt x="68305" y="0"/>
                      <a:pt x="152116" y="0"/>
                    </a:cubicBezTo>
                    <a:lnTo>
                      <a:pt x="152116" y="0"/>
                    </a:lnTo>
                    <a:close/>
                  </a:path>
                </a:pathLst>
              </a:custGeom>
              <a:solidFill>
                <a:srgbClr val="32B27C"/>
              </a:solidFill>
              <a:ln w="3692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defTabSz="609585"/>
                <a:endParaRPr lang="uk-UA" sz="2400" noProof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5" name="Рисунок 68">
                <a:extLst>
                  <a:ext uri="{FF2B5EF4-FFF2-40B4-BE49-F238E27FC236}">
                    <a16:creationId xmlns:a16="http://schemas.microsoft.com/office/drawing/2014/main" id="{E464D6D5-61E2-2CBA-6C1F-ADB5CEC3C5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44425" y="272722"/>
                <a:ext cx="403521" cy="499272"/>
              </a:xfrm>
              <a:prstGeom prst="rect">
                <a:avLst/>
              </a:prstGeom>
            </p:spPr>
          </p:pic>
          <p:grpSp>
            <p:nvGrpSpPr>
              <p:cNvPr id="176" name="Рисунок 36">
                <a:extLst>
                  <a:ext uri="{FF2B5EF4-FFF2-40B4-BE49-F238E27FC236}">
                    <a16:creationId xmlns:a16="http://schemas.microsoft.com/office/drawing/2014/main" id="{CE363020-A2F1-85E6-7AA8-6674CC5229B4}"/>
                  </a:ext>
                </a:extLst>
              </p:cNvPr>
              <p:cNvGrpSpPr/>
              <p:nvPr/>
            </p:nvGrpSpPr>
            <p:grpSpPr>
              <a:xfrm>
                <a:off x="533872" y="789749"/>
                <a:ext cx="59480" cy="58861"/>
                <a:chOff x="689885" y="610952"/>
                <a:chExt cx="38489" cy="38088"/>
              </a:xfrm>
              <a:solidFill>
                <a:srgbClr val="606466"/>
              </a:solidFill>
            </p:grpSpPr>
            <p:sp>
              <p:nvSpPr>
                <p:cNvPr id="185" name="Полилиния: фигура 129">
                  <a:extLst>
                    <a:ext uri="{FF2B5EF4-FFF2-40B4-BE49-F238E27FC236}">
                      <a16:creationId xmlns:a16="http://schemas.microsoft.com/office/drawing/2014/main" id="{ADB66054-4EE5-6178-43D7-1A52AB5EBAA4}"/>
                    </a:ext>
                  </a:extLst>
                </p:cNvPr>
                <p:cNvSpPr/>
                <p:nvPr/>
              </p:nvSpPr>
              <p:spPr>
                <a:xfrm>
                  <a:off x="689885" y="610952"/>
                  <a:ext cx="38489" cy="38088"/>
                </a:xfrm>
                <a:custGeom>
                  <a:avLst/>
                  <a:gdLst>
                    <a:gd name="connsiteX0" fmla="*/ 34881 w 38489"/>
                    <a:gd name="connsiteY0" fmla="*/ 38089 h 38088"/>
                    <a:gd name="connsiteX1" fmla="*/ 31674 w 38489"/>
                    <a:gd name="connsiteY1" fmla="*/ 37287 h 38088"/>
                    <a:gd name="connsiteX2" fmla="*/ 1203 w 38489"/>
                    <a:gd name="connsiteY2" fmla="*/ 6816 h 38088"/>
                    <a:gd name="connsiteX3" fmla="*/ 1203 w 38489"/>
                    <a:gd name="connsiteY3" fmla="*/ 1203 h 38088"/>
                    <a:gd name="connsiteX4" fmla="*/ 6816 w 38489"/>
                    <a:gd name="connsiteY4" fmla="*/ 1203 h 38088"/>
                    <a:gd name="connsiteX5" fmla="*/ 37287 w 38489"/>
                    <a:gd name="connsiteY5" fmla="*/ 31674 h 38088"/>
                    <a:gd name="connsiteX6" fmla="*/ 37287 w 38489"/>
                    <a:gd name="connsiteY6" fmla="*/ 37287 h 38088"/>
                    <a:gd name="connsiteX7" fmla="*/ 34881 w 38489"/>
                    <a:gd name="connsiteY7" fmla="*/ 38089 h 38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8489" h="38088">
                      <a:moveTo>
                        <a:pt x="34881" y="38089"/>
                      </a:moveTo>
                      <a:cubicBezTo>
                        <a:pt x="34079" y="38089"/>
                        <a:pt x="32476" y="38089"/>
                        <a:pt x="31674" y="37287"/>
                      </a:cubicBezTo>
                      <a:lnTo>
                        <a:pt x="1203" y="6816"/>
                      </a:lnTo>
                      <a:cubicBezTo>
                        <a:pt x="-401" y="5212"/>
                        <a:pt x="-401" y="2807"/>
                        <a:pt x="1203" y="1203"/>
                      </a:cubicBezTo>
                      <a:cubicBezTo>
                        <a:pt x="2807" y="-401"/>
                        <a:pt x="5212" y="-401"/>
                        <a:pt x="6816" y="1203"/>
                      </a:cubicBezTo>
                      <a:lnTo>
                        <a:pt x="37287" y="31674"/>
                      </a:lnTo>
                      <a:cubicBezTo>
                        <a:pt x="38891" y="33278"/>
                        <a:pt x="38891" y="35683"/>
                        <a:pt x="37287" y="37287"/>
                      </a:cubicBezTo>
                      <a:cubicBezTo>
                        <a:pt x="36485" y="37287"/>
                        <a:pt x="35683" y="38089"/>
                        <a:pt x="34881" y="38089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6" name="Полилиния: фигура 130">
                  <a:extLst>
                    <a:ext uri="{FF2B5EF4-FFF2-40B4-BE49-F238E27FC236}">
                      <a16:creationId xmlns:a16="http://schemas.microsoft.com/office/drawing/2014/main" id="{47D22782-3E4F-7DDD-9E30-7F7C655881A7}"/>
                    </a:ext>
                  </a:extLst>
                </p:cNvPr>
                <p:cNvSpPr/>
                <p:nvPr/>
              </p:nvSpPr>
              <p:spPr>
                <a:xfrm>
                  <a:off x="689885" y="610952"/>
                  <a:ext cx="38489" cy="38088"/>
                </a:xfrm>
                <a:custGeom>
                  <a:avLst/>
                  <a:gdLst>
                    <a:gd name="connsiteX0" fmla="*/ 4410 w 38489"/>
                    <a:gd name="connsiteY0" fmla="*/ 38089 h 38088"/>
                    <a:gd name="connsiteX1" fmla="*/ 1203 w 38489"/>
                    <a:gd name="connsiteY1" fmla="*/ 37287 h 38088"/>
                    <a:gd name="connsiteX2" fmla="*/ 1203 w 38489"/>
                    <a:gd name="connsiteY2" fmla="*/ 31674 h 38088"/>
                    <a:gd name="connsiteX3" fmla="*/ 31674 w 38489"/>
                    <a:gd name="connsiteY3" fmla="*/ 1203 h 38088"/>
                    <a:gd name="connsiteX4" fmla="*/ 37287 w 38489"/>
                    <a:gd name="connsiteY4" fmla="*/ 1203 h 38088"/>
                    <a:gd name="connsiteX5" fmla="*/ 37287 w 38489"/>
                    <a:gd name="connsiteY5" fmla="*/ 6816 h 38088"/>
                    <a:gd name="connsiteX6" fmla="*/ 7618 w 38489"/>
                    <a:gd name="connsiteY6" fmla="*/ 36485 h 38088"/>
                    <a:gd name="connsiteX7" fmla="*/ 4410 w 38489"/>
                    <a:gd name="connsiteY7" fmla="*/ 38089 h 38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8489" h="38088">
                      <a:moveTo>
                        <a:pt x="4410" y="38089"/>
                      </a:moveTo>
                      <a:cubicBezTo>
                        <a:pt x="3608" y="38089"/>
                        <a:pt x="2005" y="38089"/>
                        <a:pt x="1203" y="37287"/>
                      </a:cubicBezTo>
                      <a:cubicBezTo>
                        <a:pt x="-401" y="35683"/>
                        <a:pt x="-401" y="33278"/>
                        <a:pt x="1203" y="31674"/>
                      </a:cubicBezTo>
                      <a:lnTo>
                        <a:pt x="31674" y="1203"/>
                      </a:lnTo>
                      <a:cubicBezTo>
                        <a:pt x="33278" y="-401"/>
                        <a:pt x="35683" y="-401"/>
                        <a:pt x="37287" y="1203"/>
                      </a:cubicBezTo>
                      <a:cubicBezTo>
                        <a:pt x="38891" y="2807"/>
                        <a:pt x="38891" y="5212"/>
                        <a:pt x="37287" y="6816"/>
                      </a:cubicBezTo>
                      <a:lnTo>
                        <a:pt x="7618" y="36485"/>
                      </a:lnTo>
                      <a:cubicBezTo>
                        <a:pt x="6816" y="37287"/>
                        <a:pt x="5212" y="38089"/>
                        <a:pt x="4410" y="38089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7" name="Рисунок 36">
                <a:extLst>
                  <a:ext uri="{FF2B5EF4-FFF2-40B4-BE49-F238E27FC236}">
                    <a16:creationId xmlns:a16="http://schemas.microsoft.com/office/drawing/2014/main" id="{E436185F-02FB-9934-5436-0466BC6DA6DC}"/>
                  </a:ext>
                </a:extLst>
              </p:cNvPr>
              <p:cNvGrpSpPr/>
              <p:nvPr/>
            </p:nvGrpSpPr>
            <p:grpSpPr>
              <a:xfrm>
                <a:off x="113774" y="259696"/>
                <a:ext cx="192935" cy="109002"/>
                <a:chOff x="120157" y="655456"/>
                <a:chExt cx="141930" cy="80186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181" name="Полилиния: фигура 125">
                  <a:extLst>
                    <a:ext uri="{FF2B5EF4-FFF2-40B4-BE49-F238E27FC236}">
                      <a16:creationId xmlns:a16="http://schemas.microsoft.com/office/drawing/2014/main" id="{7DB2D401-8A53-1125-C0A5-22ABD1A71F94}"/>
                    </a:ext>
                  </a:extLst>
                </p:cNvPr>
                <p:cNvSpPr/>
                <p:nvPr/>
              </p:nvSpPr>
              <p:spPr>
                <a:xfrm>
                  <a:off x="120157" y="655456"/>
                  <a:ext cx="141930" cy="8018"/>
                </a:xfrm>
                <a:custGeom>
                  <a:avLst/>
                  <a:gdLst>
                    <a:gd name="connsiteX0" fmla="*/ 137922 w 141930"/>
                    <a:gd name="connsiteY0" fmla="*/ 8019 h 8018"/>
                    <a:gd name="connsiteX1" fmla="*/ 4009 w 141930"/>
                    <a:gd name="connsiteY1" fmla="*/ 8019 h 8018"/>
                    <a:gd name="connsiteX2" fmla="*/ 0 w 141930"/>
                    <a:gd name="connsiteY2" fmla="*/ 4009 h 8018"/>
                    <a:gd name="connsiteX3" fmla="*/ 4009 w 141930"/>
                    <a:gd name="connsiteY3" fmla="*/ 0 h 8018"/>
                    <a:gd name="connsiteX4" fmla="*/ 137922 w 141930"/>
                    <a:gd name="connsiteY4" fmla="*/ 0 h 8018"/>
                    <a:gd name="connsiteX5" fmla="*/ 141931 w 141930"/>
                    <a:gd name="connsiteY5" fmla="*/ 4009 h 8018"/>
                    <a:gd name="connsiteX6" fmla="*/ 137922 w 141930"/>
                    <a:gd name="connsiteY6" fmla="*/ 8019 h 8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1930" h="8018">
                      <a:moveTo>
                        <a:pt x="137922" y="8019"/>
                      </a:moveTo>
                      <a:lnTo>
                        <a:pt x="4009" y="8019"/>
                      </a:lnTo>
                      <a:cubicBezTo>
                        <a:pt x="1604" y="8019"/>
                        <a:pt x="0" y="6415"/>
                        <a:pt x="0" y="4009"/>
                      </a:cubicBezTo>
                      <a:cubicBezTo>
                        <a:pt x="0" y="1604"/>
                        <a:pt x="1604" y="0"/>
                        <a:pt x="4009" y="0"/>
                      </a:cubicBezTo>
                      <a:lnTo>
                        <a:pt x="137922" y="0"/>
                      </a:lnTo>
                      <a:cubicBezTo>
                        <a:pt x="140327" y="0"/>
                        <a:pt x="141931" y="1604"/>
                        <a:pt x="141931" y="4009"/>
                      </a:cubicBezTo>
                      <a:cubicBezTo>
                        <a:pt x="141931" y="6415"/>
                        <a:pt x="140327" y="8019"/>
                        <a:pt x="137922" y="8019"/>
                      </a:cubicBezTo>
                      <a:close/>
                    </a:path>
                  </a:pathLst>
                </a:custGeom>
                <a:grpFill/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2" name="Полилиния: фигура 126">
                  <a:extLst>
                    <a:ext uri="{FF2B5EF4-FFF2-40B4-BE49-F238E27FC236}">
                      <a16:creationId xmlns:a16="http://schemas.microsoft.com/office/drawing/2014/main" id="{38DC90EA-7EB4-E93C-6516-A403BE2C18BF}"/>
                    </a:ext>
                  </a:extLst>
                </p:cNvPr>
                <p:cNvSpPr/>
                <p:nvPr/>
              </p:nvSpPr>
              <p:spPr>
                <a:xfrm>
                  <a:off x="168269" y="679512"/>
                  <a:ext cx="93818" cy="8018"/>
                </a:xfrm>
                <a:custGeom>
                  <a:avLst/>
                  <a:gdLst>
                    <a:gd name="connsiteX0" fmla="*/ 89809 w 93818"/>
                    <a:gd name="connsiteY0" fmla="*/ 8019 h 8018"/>
                    <a:gd name="connsiteX1" fmla="*/ 4009 w 93818"/>
                    <a:gd name="connsiteY1" fmla="*/ 8019 h 8018"/>
                    <a:gd name="connsiteX2" fmla="*/ 0 w 93818"/>
                    <a:gd name="connsiteY2" fmla="*/ 4009 h 8018"/>
                    <a:gd name="connsiteX3" fmla="*/ 4009 w 93818"/>
                    <a:gd name="connsiteY3" fmla="*/ 0 h 8018"/>
                    <a:gd name="connsiteX4" fmla="*/ 89809 w 93818"/>
                    <a:gd name="connsiteY4" fmla="*/ 0 h 8018"/>
                    <a:gd name="connsiteX5" fmla="*/ 93819 w 93818"/>
                    <a:gd name="connsiteY5" fmla="*/ 4009 h 8018"/>
                    <a:gd name="connsiteX6" fmla="*/ 89809 w 93818"/>
                    <a:gd name="connsiteY6" fmla="*/ 8019 h 8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3818" h="8018">
                      <a:moveTo>
                        <a:pt x="89809" y="8019"/>
                      </a:moveTo>
                      <a:lnTo>
                        <a:pt x="4009" y="8019"/>
                      </a:lnTo>
                      <a:cubicBezTo>
                        <a:pt x="1604" y="8019"/>
                        <a:pt x="0" y="6415"/>
                        <a:pt x="0" y="4009"/>
                      </a:cubicBezTo>
                      <a:cubicBezTo>
                        <a:pt x="0" y="1604"/>
                        <a:pt x="1604" y="0"/>
                        <a:pt x="4009" y="0"/>
                      </a:cubicBezTo>
                      <a:lnTo>
                        <a:pt x="89809" y="0"/>
                      </a:lnTo>
                      <a:cubicBezTo>
                        <a:pt x="92215" y="0"/>
                        <a:pt x="93819" y="1604"/>
                        <a:pt x="93819" y="4009"/>
                      </a:cubicBezTo>
                      <a:cubicBezTo>
                        <a:pt x="93819" y="6415"/>
                        <a:pt x="92215" y="8019"/>
                        <a:pt x="89809" y="8019"/>
                      </a:cubicBezTo>
                      <a:close/>
                    </a:path>
                  </a:pathLst>
                </a:custGeom>
                <a:grpFill/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Полилиния: фигура 127">
                  <a:extLst>
                    <a:ext uri="{FF2B5EF4-FFF2-40B4-BE49-F238E27FC236}">
                      <a16:creationId xmlns:a16="http://schemas.microsoft.com/office/drawing/2014/main" id="{7D77CABD-7A7D-3AD0-55D0-CB87CAA95ABE}"/>
                    </a:ext>
                  </a:extLst>
                </p:cNvPr>
                <p:cNvSpPr/>
                <p:nvPr/>
              </p:nvSpPr>
              <p:spPr>
                <a:xfrm>
                  <a:off x="138599" y="703568"/>
                  <a:ext cx="123487" cy="8018"/>
                </a:xfrm>
                <a:custGeom>
                  <a:avLst/>
                  <a:gdLst>
                    <a:gd name="connsiteX0" fmla="*/ 119479 w 123487"/>
                    <a:gd name="connsiteY0" fmla="*/ 8019 h 8018"/>
                    <a:gd name="connsiteX1" fmla="*/ 4009 w 123487"/>
                    <a:gd name="connsiteY1" fmla="*/ 8019 h 8018"/>
                    <a:gd name="connsiteX2" fmla="*/ 0 w 123487"/>
                    <a:gd name="connsiteY2" fmla="*/ 4009 h 8018"/>
                    <a:gd name="connsiteX3" fmla="*/ 4009 w 123487"/>
                    <a:gd name="connsiteY3" fmla="*/ 0 h 8018"/>
                    <a:gd name="connsiteX4" fmla="*/ 119479 w 123487"/>
                    <a:gd name="connsiteY4" fmla="*/ 0 h 8018"/>
                    <a:gd name="connsiteX5" fmla="*/ 123488 w 123487"/>
                    <a:gd name="connsiteY5" fmla="*/ 4009 h 8018"/>
                    <a:gd name="connsiteX6" fmla="*/ 119479 w 123487"/>
                    <a:gd name="connsiteY6" fmla="*/ 8019 h 8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3487" h="8018">
                      <a:moveTo>
                        <a:pt x="119479" y="8019"/>
                      </a:moveTo>
                      <a:lnTo>
                        <a:pt x="4009" y="8019"/>
                      </a:lnTo>
                      <a:cubicBezTo>
                        <a:pt x="1604" y="8019"/>
                        <a:pt x="0" y="6415"/>
                        <a:pt x="0" y="4009"/>
                      </a:cubicBezTo>
                      <a:cubicBezTo>
                        <a:pt x="0" y="1604"/>
                        <a:pt x="1604" y="0"/>
                        <a:pt x="4009" y="0"/>
                      </a:cubicBezTo>
                      <a:lnTo>
                        <a:pt x="119479" y="0"/>
                      </a:lnTo>
                      <a:cubicBezTo>
                        <a:pt x="121884" y="0"/>
                        <a:pt x="123488" y="1604"/>
                        <a:pt x="123488" y="4009"/>
                      </a:cubicBezTo>
                      <a:cubicBezTo>
                        <a:pt x="123488" y="6415"/>
                        <a:pt x="121884" y="8019"/>
                        <a:pt x="119479" y="8019"/>
                      </a:cubicBezTo>
                      <a:close/>
                    </a:path>
                  </a:pathLst>
                </a:custGeom>
                <a:grpFill/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4" name="Полилиния: фигура 128">
                  <a:extLst>
                    <a:ext uri="{FF2B5EF4-FFF2-40B4-BE49-F238E27FC236}">
                      <a16:creationId xmlns:a16="http://schemas.microsoft.com/office/drawing/2014/main" id="{D2D84E70-64CB-FF28-FFFB-5EEE97666484}"/>
                    </a:ext>
                  </a:extLst>
                </p:cNvPr>
                <p:cNvSpPr/>
                <p:nvPr/>
              </p:nvSpPr>
              <p:spPr>
                <a:xfrm>
                  <a:off x="196334" y="727624"/>
                  <a:ext cx="65753" cy="8018"/>
                </a:xfrm>
                <a:custGeom>
                  <a:avLst/>
                  <a:gdLst>
                    <a:gd name="connsiteX0" fmla="*/ 61744 w 65753"/>
                    <a:gd name="connsiteY0" fmla="*/ 8019 h 8018"/>
                    <a:gd name="connsiteX1" fmla="*/ 4009 w 65753"/>
                    <a:gd name="connsiteY1" fmla="*/ 8019 h 8018"/>
                    <a:gd name="connsiteX2" fmla="*/ 0 w 65753"/>
                    <a:gd name="connsiteY2" fmla="*/ 4009 h 8018"/>
                    <a:gd name="connsiteX3" fmla="*/ 4009 w 65753"/>
                    <a:gd name="connsiteY3" fmla="*/ 0 h 8018"/>
                    <a:gd name="connsiteX4" fmla="*/ 61744 w 65753"/>
                    <a:gd name="connsiteY4" fmla="*/ 0 h 8018"/>
                    <a:gd name="connsiteX5" fmla="*/ 65753 w 65753"/>
                    <a:gd name="connsiteY5" fmla="*/ 4009 h 8018"/>
                    <a:gd name="connsiteX6" fmla="*/ 61744 w 65753"/>
                    <a:gd name="connsiteY6" fmla="*/ 8019 h 8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5753" h="8018">
                      <a:moveTo>
                        <a:pt x="61744" y="8019"/>
                      </a:moveTo>
                      <a:lnTo>
                        <a:pt x="4009" y="8019"/>
                      </a:lnTo>
                      <a:cubicBezTo>
                        <a:pt x="1604" y="8019"/>
                        <a:pt x="0" y="6415"/>
                        <a:pt x="0" y="4009"/>
                      </a:cubicBezTo>
                      <a:cubicBezTo>
                        <a:pt x="0" y="1604"/>
                        <a:pt x="1604" y="0"/>
                        <a:pt x="4009" y="0"/>
                      </a:cubicBezTo>
                      <a:lnTo>
                        <a:pt x="61744" y="0"/>
                      </a:lnTo>
                      <a:cubicBezTo>
                        <a:pt x="64150" y="0"/>
                        <a:pt x="65753" y="1604"/>
                        <a:pt x="65753" y="4009"/>
                      </a:cubicBezTo>
                      <a:cubicBezTo>
                        <a:pt x="65753" y="6415"/>
                        <a:pt x="64150" y="8019"/>
                        <a:pt x="61744" y="8019"/>
                      </a:cubicBezTo>
                      <a:close/>
                    </a:path>
                  </a:pathLst>
                </a:custGeom>
                <a:grpFill/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8" name="Рисунок 36">
                <a:extLst>
                  <a:ext uri="{FF2B5EF4-FFF2-40B4-BE49-F238E27FC236}">
                    <a16:creationId xmlns:a16="http://schemas.microsoft.com/office/drawing/2014/main" id="{98DAE9D6-B977-21FB-5BB8-1B8AA983D52E}"/>
                  </a:ext>
                </a:extLst>
              </p:cNvPr>
              <p:cNvGrpSpPr/>
              <p:nvPr/>
            </p:nvGrpSpPr>
            <p:grpSpPr>
              <a:xfrm>
                <a:off x="548831" y="220674"/>
                <a:ext cx="139613" cy="138747"/>
                <a:chOff x="618117" y="240087"/>
                <a:chExt cx="129100" cy="128299"/>
              </a:xfrm>
              <a:solidFill>
                <a:schemeClr val="accent1"/>
              </a:solidFill>
            </p:grpSpPr>
            <p:sp>
              <p:nvSpPr>
                <p:cNvPr id="179" name="Полилиния: фигура 123">
                  <a:extLst>
                    <a:ext uri="{FF2B5EF4-FFF2-40B4-BE49-F238E27FC236}">
                      <a16:creationId xmlns:a16="http://schemas.microsoft.com/office/drawing/2014/main" id="{EF7CAA07-5D76-8390-10BD-33BD368465DC}"/>
                    </a:ext>
                  </a:extLst>
                </p:cNvPr>
                <p:cNvSpPr/>
                <p:nvPr/>
              </p:nvSpPr>
              <p:spPr>
                <a:xfrm>
                  <a:off x="618117" y="240087"/>
                  <a:ext cx="129100" cy="128299"/>
                </a:xfrm>
                <a:custGeom>
                  <a:avLst/>
                  <a:gdLst>
                    <a:gd name="connsiteX0" fmla="*/ 64150 w 129100"/>
                    <a:gd name="connsiteY0" fmla="*/ 128299 h 128299"/>
                    <a:gd name="connsiteX1" fmla="*/ 60140 w 129100"/>
                    <a:gd name="connsiteY1" fmla="*/ 124290 h 128299"/>
                    <a:gd name="connsiteX2" fmla="*/ 64150 w 129100"/>
                    <a:gd name="connsiteY2" fmla="*/ 120280 h 128299"/>
                    <a:gd name="connsiteX3" fmla="*/ 64951 w 129100"/>
                    <a:gd name="connsiteY3" fmla="*/ 120280 h 128299"/>
                    <a:gd name="connsiteX4" fmla="*/ 85800 w 129100"/>
                    <a:gd name="connsiteY4" fmla="*/ 116271 h 128299"/>
                    <a:gd name="connsiteX5" fmla="*/ 91413 w 129100"/>
                    <a:gd name="connsiteY5" fmla="*/ 118677 h 128299"/>
                    <a:gd name="connsiteX6" fmla="*/ 89007 w 129100"/>
                    <a:gd name="connsiteY6" fmla="*/ 124290 h 128299"/>
                    <a:gd name="connsiteX7" fmla="*/ 64150 w 129100"/>
                    <a:gd name="connsiteY7" fmla="*/ 128299 h 128299"/>
                    <a:gd name="connsiteX8" fmla="*/ 40895 w 129100"/>
                    <a:gd name="connsiteY8" fmla="*/ 123488 h 128299"/>
                    <a:gd name="connsiteX9" fmla="*/ 39292 w 129100"/>
                    <a:gd name="connsiteY9" fmla="*/ 123488 h 128299"/>
                    <a:gd name="connsiteX10" fmla="*/ 18443 w 129100"/>
                    <a:gd name="connsiteY10" fmla="*/ 109054 h 128299"/>
                    <a:gd name="connsiteX11" fmla="*/ 18443 w 129100"/>
                    <a:gd name="connsiteY11" fmla="*/ 103441 h 128299"/>
                    <a:gd name="connsiteX12" fmla="*/ 24056 w 129100"/>
                    <a:gd name="connsiteY12" fmla="*/ 103441 h 128299"/>
                    <a:gd name="connsiteX13" fmla="*/ 42499 w 129100"/>
                    <a:gd name="connsiteY13" fmla="*/ 115469 h 128299"/>
                    <a:gd name="connsiteX14" fmla="*/ 44905 w 129100"/>
                    <a:gd name="connsiteY14" fmla="*/ 121082 h 128299"/>
                    <a:gd name="connsiteX15" fmla="*/ 40895 w 129100"/>
                    <a:gd name="connsiteY15" fmla="*/ 123488 h 128299"/>
                    <a:gd name="connsiteX16" fmla="*/ 106649 w 129100"/>
                    <a:gd name="connsiteY16" fmla="*/ 111460 h 128299"/>
                    <a:gd name="connsiteX17" fmla="*/ 103441 w 129100"/>
                    <a:gd name="connsiteY17" fmla="*/ 110658 h 128299"/>
                    <a:gd name="connsiteX18" fmla="*/ 103441 w 129100"/>
                    <a:gd name="connsiteY18" fmla="*/ 105045 h 128299"/>
                    <a:gd name="connsiteX19" fmla="*/ 115469 w 129100"/>
                    <a:gd name="connsiteY19" fmla="*/ 86602 h 128299"/>
                    <a:gd name="connsiteX20" fmla="*/ 121082 w 129100"/>
                    <a:gd name="connsiteY20" fmla="*/ 84196 h 128299"/>
                    <a:gd name="connsiteX21" fmla="*/ 123488 w 129100"/>
                    <a:gd name="connsiteY21" fmla="*/ 89809 h 128299"/>
                    <a:gd name="connsiteX22" fmla="*/ 109054 w 129100"/>
                    <a:gd name="connsiteY22" fmla="*/ 110658 h 128299"/>
                    <a:gd name="connsiteX23" fmla="*/ 106649 w 129100"/>
                    <a:gd name="connsiteY23" fmla="*/ 111460 h 128299"/>
                    <a:gd name="connsiteX24" fmla="*/ 8821 w 129100"/>
                    <a:gd name="connsiteY24" fmla="*/ 91413 h 128299"/>
                    <a:gd name="connsiteX25" fmla="*/ 4811 w 129100"/>
                    <a:gd name="connsiteY25" fmla="*/ 89008 h 128299"/>
                    <a:gd name="connsiteX26" fmla="*/ 0 w 129100"/>
                    <a:gd name="connsiteY26" fmla="*/ 64951 h 128299"/>
                    <a:gd name="connsiteX27" fmla="*/ 4009 w 129100"/>
                    <a:gd name="connsiteY27" fmla="*/ 60942 h 128299"/>
                    <a:gd name="connsiteX28" fmla="*/ 8019 w 129100"/>
                    <a:gd name="connsiteY28" fmla="*/ 64951 h 128299"/>
                    <a:gd name="connsiteX29" fmla="*/ 8019 w 129100"/>
                    <a:gd name="connsiteY29" fmla="*/ 64951 h 128299"/>
                    <a:gd name="connsiteX30" fmla="*/ 12028 w 129100"/>
                    <a:gd name="connsiteY30" fmla="*/ 85800 h 128299"/>
                    <a:gd name="connsiteX31" fmla="*/ 9622 w 129100"/>
                    <a:gd name="connsiteY31" fmla="*/ 91413 h 128299"/>
                    <a:gd name="connsiteX32" fmla="*/ 8821 w 129100"/>
                    <a:gd name="connsiteY32" fmla="*/ 91413 h 128299"/>
                    <a:gd name="connsiteX33" fmla="*/ 124290 w 129100"/>
                    <a:gd name="connsiteY33" fmla="*/ 68961 h 128299"/>
                    <a:gd name="connsiteX34" fmla="*/ 120280 w 129100"/>
                    <a:gd name="connsiteY34" fmla="*/ 64951 h 128299"/>
                    <a:gd name="connsiteX35" fmla="*/ 120280 w 129100"/>
                    <a:gd name="connsiteY35" fmla="*/ 64150 h 128299"/>
                    <a:gd name="connsiteX36" fmla="*/ 116271 w 129100"/>
                    <a:gd name="connsiteY36" fmla="*/ 42499 h 128299"/>
                    <a:gd name="connsiteX37" fmla="*/ 118677 w 129100"/>
                    <a:gd name="connsiteY37" fmla="*/ 36886 h 128299"/>
                    <a:gd name="connsiteX38" fmla="*/ 124290 w 129100"/>
                    <a:gd name="connsiteY38" fmla="*/ 39292 h 128299"/>
                    <a:gd name="connsiteX39" fmla="*/ 129101 w 129100"/>
                    <a:gd name="connsiteY39" fmla="*/ 64150 h 128299"/>
                    <a:gd name="connsiteX40" fmla="*/ 124290 w 129100"/>
                    <a:gd name="connsiteY40" fmla="*/ 68961 h 128299"/>
                    <a:gd name="connsiteX41" fmla="*/ 8821 w 129100"/>
                    <a:gd name="connsiteY41" fmla="*/ 44905 h 128299"/>
                    <a:gd name="connsiteX42" fmla="*/ 7217 w 129100"/>
                    <a:gd name="connsiteY42" fmla="*/ 44905 h 128299"/>
                    <a:gd name="connsiteX43" fmla="*/ 4811 w 129100"/>
                    <a:gd name="connsiteY43" fmla="*/ 39292 h 128299"/>
                    <a:gd name="connsiteX44" fmla="*/ 18443 w 129100"/>
                    <a:gd name="connsiteY44" fmla="*/ 18443 h 128299"/>
                    <a:gd name="connsiteX45" fmla="*/ 24056 w 129100"/>
                    <a:gd name="connsiteY45" fmla="*/ 18443 h 128299"/>
                    <a:gd name="connsiteX46" fmla="*/ 24056 w 129100"/>
                    <a:gd name="connsiteY46" fmla="*/ 24056 h 128299"/>
                    <a:gd name="connsiteX47" fmla="*/ 12028 w 129100"/>
                    <a:gd name="connsiteY47" fmla="*/ 42499 h 128299"/>
                    <a:gd name="connsiteX48" fmla="*/ 8821 w 129100"/>
                    <a:gd name="connsiteY48" fmla="*/ 44905 h 128299"/>
                    <a:gd name="connsiteX49" fmla="*/ 107450 w 129100"/>
                    <a:gd name="connsiteY49" fmla="*/ 25660 h 128299"/>
                    <a:gd name="connsiteX50" fmla="*/ 104243 w 129100"/>
                    <a:gd name="connsiteY50" fmla="*/ 24858 h 128299"/>
                    <a:gd name="connsiteX51" fmla="*/ 85800 w 129100"/>
                    <a:gd name="connsiteY51" fmla="*/ 12830 h 128299"/>
                    <a:gd name="connsiteX52" fmla="*/ 83394 w 129100"/>
                    <a:gd name="connsiteY52" fmla="*/ 7217 h 128299"/>
                    <a:gd name="connsiteX53" fmla="*/ 89007 w 129100"/>
                    <a:gd name="connsiteY53" fmla="*/ 4811 h 128299"/>
                    <a:gd name="connsiteX54" fmla="*/ 109856 w 129100"/>
                    <a:gd name="connsiteY54" fmla="*/ 18443 h 128299"/>
                    <a:gd name="connsiteX55" fmla="*/ 109856 w 129100"/>
                    <a:gd name="connsiteY55" fmla="*/ 24858 h 128299"/>
                    <a:gd name="connsiteX56" fmla="*/ 107450 w 129100"/>
                    <a:gd name="connsiteY56" fmla="*/ 25660 h 128299"/>
                    <a:gd name="connsiteX57" fmla="*/ 41697 w 129100"/>
                    <a:gd name="connsiteY57" fmla="*/ 12830 h 128299"/>
                    <a:gd name="connsiteX58" fmla="*/ 37688 w 129100"/>
                    <a:gd name="connsiteY58" fmla="*/ 10424 h 128299"/>
                    <a:gd name="connsiteX59" fmla="*/ 40093 w 129100"/>
                    <a:gd name="connsiteY59" fmla="*/ 4811 h 128299"/>
                    <a:gd name="connsiteX60" fmla="*/ 64150 w 129100"/>
                    <a:gd name="connsiteY60" fmla="*/ 0 h 128299"/>
                    <a:gd name="connsiteX61" fmla="*/ 68159 w 129100"/>
                    <a:gd name="connsiteY61" fmla="*/ 4009 h 128299"/>
                    <a:gd name="connsiteX62" fmla="*/ 64150 w 129100"/>
                    <a:gd name="connsiteY62" fmla="*/ 8019 h 128299"/>
                    <a:gd name="connsiteX63" fmla="*/ 64150 w 129100"/>
                    <a:gd name="connsiteY63" fmla="*/ 8019 h 128299"/>
                    <a:gd name="connsiteX64" fmla="*/ 42499 w 129100"/>
                    <a:gd name="connsiteY64" fmla="*/ 12028 h 128299"/>
                    <a:gd name="connsiteX65" fmla="*/ 41697 w 129100"/>
                    <a:gd name="connsiteY65" fmla="*/ 12830 h 128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129100" h="128299">
                      <a:moveTo>
                        <a:pt x="64150" y="128299"/>
                      </a:moveTo>
                      <a:cubicBezTo>
                        <a:pt x="61744" y="128299"/>
                        <a:pt x="60140" y="126695"/>
                        <a:pt x="60140" y="124290"/>
                      </a:cubicBezTo>
                      <a:cubicBezTo>
                        <a:pt x="60140" y="121884"/>
                        <a:pt x="61744" y="120280"/>
                        <a:pt x="64150" y="120280"/>
                      </a:cubicBezTo>
                      <a:lnTo>
                        <a:pt x="64951" y="120280"/>
                      </a:lnTo>
                      <a:cubicBezTo>
                        <a:pt x="72168" y="120280"/>
                        <a:pt x="79385" y="118677"/>
                        <a:pt x="85800" y="116271"/>
                      </a:cubicBezTo>
                      <a:cubicBezTo>
                        <a:pt x="88206" y="115469"/>
                        <a:pt x="89809" y="116271"/>
                        <a:pt x="91413" y="118677"/>
                      </a:cubicBezTo>
                      <a:cubicBezTo>
                        <a:pt x="92215" y="121082"/>
                        <a:pt x="91413" y="122686"/>
                        <a:pt x="89007" y="124290"/>
                      </a:cubicBezTo>
                      <a:cubicBezTo>
                        <a:pt x="80989" y="126695"/>
                        <a:pt x="72970" y="128299"/>
                        <a:pt x="64150" y="128299"/>
                      </a:cubicBezTo>
                      <a:close/>
                      <a:moveTo>
                        <a:pt x="40895" y="123488"/>
                      </a:moveTo>
                      <a:cubicBezTo>
                        <a:pt x="40093" y="123488"/>
                        <a:pt x="40093" y="123488"/>
                        <a:pt x="39292" y="123488"/>
                      </a:cubicBezTo>
                      <a:cubicBezTo>
                        <a:pt x="31273" y="120280"/>
                        <a:pt x="24858" y="115469"/>
                        <a:pt x="18443" y="109054"/>
                      </a:cubicBezTo>
                      <a:cubicBezTo>
                        <a:pt x="16839" y="107451"/>
                        <a:pt x="16839" y="105045"/>
                        <a:pt x="18443" y="103441"/>
                      </a:cubicBezTo>
                      <a:cubicBezTo>
                        <a:pt x="20047" y="101837"/>
                        <a:pt x="22452" y="101837"/>
                        <a:pt x="24056" y="103441"/>
                      </a:cubicBezTo>
                      <a:cubicBezTo>
                        <a:pt x="28867" y="109054"/>
                        <a:pt x="35282" y="113064"/>
                        <a:pt x="42499" y="115469"/>
                      </a:cubicBezTo>
                      <a:cubicBezTo>
                        <a:pt x="44905" y="116271"/>
                        <a:pt x="45707" y="118677"/>
                        <a:pt x="44905" y="121082"/>
                      </a:cubicBezTo>
                      <a:cubicBezTo>
                        <a:pt x="44103" y="122686"/>
                        <a:pt x="42499" y="123488"/>
                        <a:pt x="40895" y="123488"/>
                      </a:cubicBezTo>
                      <a:close/>
                      <a:moveTo>
                        <a:pt x="106649" y="111460"/>
                      </a:moveTo>
                      <a:cubicBezTo>
                        <a:pt x="105847" y="111460"/>
                        <a:pt x="104243" y="111460"/>
                        <a:pt x="103441" y="110658"/>
                      </a:cubicBezTo>
                      <a:cubicBezTo>
                        <a:pt x="101837" y="109054"/>
                        <a:pt x="101837" y="106649"/>
                        <a:pt x="103441" y="105045"/>
                      </a:cubicBezTo>
                      <a:cubicBezTo>
                        <a:pt x="109054" y="100234"/>
                        <a:pt x="113064" y="93819"/>
                        <a:pt x="115469" y="86602"/>
                      </a:cubicBezTo>
                      <a:cubicBezTo>
                        <a:pt x="116271" y="84196"/>
                        <a:pt x="118677" y="83394"/>
                        <a:pt x="121082" y="84196"/>
                      </a:cubicBezTo>
                      <a:cubicBezTo>
                        <a:pt x="123488" y="84998"/>
                        <a:pt x="124290" y="87404"/>
                        <a:pt x="123488" y="89809"/>
                      </a:cubicBezTo>
                      <a:cubicBezTo>
                        <a:pt x="120280" y="97828"/>
                        <a:pt x="115469" y="104243"/>
                        <a:pt x="109054" y="110658"/>
                      </a:cubicBezTo>
                      <a:cubicBezTo>
                        <a:pt x="109054" y="110658"/>
                        <a:pt x="107450" y="111460"/>
                        <a:pt x="106649" y="111460"/>
                      </a:cubicBezTo>
                      <a:close/>
                      <a:moveTo>
                        <a:pt x="8821" y="91413"/>
                      </a:moveTo>
                      <a:cubicBezTo>
                        <a:pt x="7217" y="91413"/>
                        <a:pt x="5613" y="90611"/>
                        <a:pt x="4811" y="89008"/>
                      </a:cubicBezTo>
                      <a:cubicBezTo>
                        <a:pt x="1604" y="80989"/>
                        <a:pt x="0" y="72970"/>
                        <a:pt x="0" y="64951"/>
                      </a:cubicBezTo>
                      <a:cubicBezTo>
                        <a:pt x="0" y="62546"/>
                        <a:pt x="1604" y="60942"/>
                        <a:pt x="4009" y="60942"/>
                      </a:cubicBezTo>
                      <a:cubicBezTo>
                        <a:pt x="6415" y="60942"/>
                        <a:pt x="8019" y="62546"/>
                        <a:pt x="8019" y="64951"/>
                      </a:cubicBezTo>
                      <a:lnTo>
                        <a:pt x="8019" y="64951"/>
                      </a:lnTo>
                      <a:cubicBezTo>
                        <a:pt x="8019" y="72168"/>
                        <a:pt x="9622" y="79385"/>
                        <a:pt x="12028" y="85800"/>
                      </a:cubicBezTo>
                      <a:cubicBezTo>
                        <a:pt x="12830" y="88206"/>
                        <a:pt x="12028" y="89809"/>
                        <a:pt x="9622" y="91413"/>
                      </a:cubicBezTo>
                      <a:cubicBezTo>
                        <a:pt x="9622" y="90611"/>
                        <a:pt x="9622" y="91413"/>
                        <a:pt x="8821" y="91413"/>
                      </a:cubicBezTo>
                      <a:close/>
                      <a:moveTo>
                        <a:pt x="124290" y="68961"/>
                      </a:moveTo>
                      <a:cubicBezTo>
                        <a:pt x="121884" y="68961"/>
                        <a:pt x="120280" y="67357"/>
                        <a:pt x="120280" y="64951"/>
                      </a:cubicBezTo>
                      <a:lnTo>
                        <a:pt x="120280" y="64150"/>
                      </a:lnTo>
                      <a:cubicBezTo>
                        <a:pt x="120280" y="56933"/>
                        <a:pt x="118677" y="49716"/>
                        <a:pt x="116271" y="42499"/>
                      </a:cubicBezTo>
                      <a:cubicBezTo>
                        <a:pt x="115469" y="40093"/>
                        <a:pt x="116271" y="38490"/>
                        <a:pt x="118677" y="36886"/>
                      </a:cubicBezTo>
                      <a:cubicBezTo>
                        <a:pt x="121082" y="36084"/>
                        <a:pt x="122686" y="36886"/>
                        <a:pt x="124290" y="39292"/>
                      </a:cubicBezTo>
                      <a:cubicBezTo>
                        <a:pt x="127497" y="47310"/>
                        <a:pt x="129101" y="55329"/>
                        <a:pt x="129101" y="64150"/>
                      </a:cubicBezTo>
                      <a:cubicBezTo>
                        <a:pt x="128299" y="66555"/>
                        <a:pt x="126695" y="68961"/>
                        <a:pt x="124290" y="68961"/>
                      </a:cubicBezTo>
                      <a:close/>
                      <a:moveTo>
                        <a:pt x="8821" y="44905"/>
                      </a:moveTo>
                      <a:cubicBezTo>
                        <a:pt x="8019" y="44905"/>
                        <a:pt x="8019" y="44905"/>
                        <a:pt x="7217" y="44905"/>
                      </a:cubicBezTo>
                      <a:cubicBezTo>
                        <a:pt x="4811" y="44103"/>
                        <a:pt x="4009" y="41697"/>
                        <a:pt x="4811" y="39292"/>
                      </a:cubicBezTo>
                      <a:cubicBezTo>
                        <a:pt x="8019" y="31273"/>
                        <a:pt x="12830" y="24858"/>
                        <a:pt x="18443" y="18443"/>
                      </a:cubicBezTo>
                      <a:cubicBezTo>
                        <a:pt x="20047" y="16839"/>
                        <a:pt x="22452" y="16839"/>
                        <a:pt x="24056" y="18443"/>
                      </a:cubicBezTo>
                      <a:cubicBezTo>
                        <a:pt x="25660" y="20047"/>
                        <a:pt x="25660" y="22452"/>
                        <a:pt x="24056" y="24056"/>
                      </a:cubicBezTo>
                      <a:cubicBezTo>
                        <a:pt x="18443" y="29669"/>
                        <a:pt x="14434" y="35282"/>
                        <a:pt x="12028" y="42499"/>
                      </a:cubicBezTo>
                      <a:cubicBezTo>
                        <a:pt x="12028" y="44103"/>
                        <a:pt x="10424" y="44905"/>
                        <a:pt x="8821" y="44905"/>
                      </a:cubicBezTo>
                      <a:close/>
                      <a:moveTo>
                        <a:pt x="107450" y="25660"/>
                      </a:moveTo>
                      <a:cubicBezTo>
                        <a:pt x="106649" y="25660"/>
                        <a:pt x="105045" y="25660"/>
                        <a:pt x="104243" y="24858"/>
                      </a:cubicBezTo>
                      <a:cubicBezTo>
                        <a:pt x="98630" y="19245"/>
                        <a:pt x="93017" y="15236"/>
                        <a:pt x="85800" y="12830"/>
                      </a:cubicBezTo>
                      <a:cubicBezTo>
                        <a:pt x="83394" y="12028"/>
                        <a:pt x="82593" y="9622"/>
                        <a:pt x="83394" y="7217"/>
                      </a:cubicBezTo>
                      <a:cubicBezTo>
                        <a:pt x="84196" y="4811"/>
                        <a:pt x="86602" y="4009"/>
                        <a:pt x="89007" y="4811"/>
                      </a:cubicBezTo>
                      <a:cubicBezTo>
                        <a:pt x="97026" y="8019"/>
                        <a:pt x="103441" y="12830"/>
                        <a:pt x="109856" y="18443"/>
                      </a:cubicBezTo>
                      <a:cubicBezTo>
                        <a:pt x="111460" y="20849"/>
                        <a:pt x="111460" y="23254"/>
                        <a:pt x="109856" y="24858"/>
                      </a:cubicBezTo>
                      <a:cubicBezTo>
                        <a:pt x="109054" y="25660"/>
                        <a:pt x="108252" y="25660"/>
                        <a:pt x="107450" y="25660"/>
                      </a:cubicBezTo>
                      <a:close/>
                      <a:moveTo>
                        <a:pt x="41697" y="12830"/>
                      </a:moveTo>
                      <a:cubicBezTo>
                        <a:pt x="40093" y="12830"/>
                        <a:pt x="38490" y="12028"/>
                        <a:pt x="37688" y="10424"/>
                      </a:cubicBezTo>
                      <a:cubicBezTo>
                        <a:pt x="36886" y="8019"/>
                        <a:pt x="37688" y="6415"/>
                        <a:pt x="40093" y="4811"/>
                      </a:cubicBezTo>
                      <a:cubicBezTo>
                        <a:pt x="48112" y="1604"/>
                        <a:pt x="56131" y="0"/>
                        <a:pt x="64150" y="0"/>
                      </a:cubicBezTo>
                      <a:cubicBezTo>
                        <a:pt x="66555" y="0"/>
                        <a:pt x="68159" y="1604"/>
                        <a:pt x="68159" y="4009"/>
                      </a:cubicBezTo>
                      <a:cubicBezTo>
                        <a:pt x="68159" y="6415"/>
                        <a:pt x="66555" y="8019"/>
                        <a:pt x="64150" y="8019"/>
                      </a:cubicBezTo>
                      <a:lnTo>
                        <a:pt x="64150" y="8019"/>
                      </a:lnTo>
                      <a:cubicBezTo>
                        <a:pt x="56933" y="8019"/>
                        <a:pt x="49716" y="9622"/>
                        <a:pt x="42499" y="12028"/>
                      </a:cubicBezTo>
                      <a:cubicBezTo>
                        <a:pt x="42499" y="12830"/>
                        <a:pt x="42499" y="12830"/>
                        <a:pt x="41697" y="12830"/>
                      </a:cubicBezTo>
                      <a:close/>
                    </a:path>
                  </a:pathLst>
                </a:custGeom>
                <a:solidFill>
                  <a:srgbClr val="606466"/>
                </a:solidFill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0" name="Полилиния: фигура 124">
                  <a:extLst>
                    <a:ext uri="{FF2B5EF4-FFF2-40B4-BE49-F238E27FC236}">
                      <a16:creationId xmlns:a16="http://schemas.microsoft.com/office/drawing/2014/main" id="{0EEBDB03-377B-8863-D7B9-C9808C6FEBF5}"/>
                    </a:ext>
                  </a:extLst>
                </p:cNvPr>
                <p:cNvSpPr/>
                <p:nvPr/>
              </p:nvSpPr>
              <p:spPr>
                <a:xfrm>
                  <a:off x="654201" y="276171"/>
                  <a:ext cx="56130" cy="56130"/>
                </a:xfrm>
                <a:custGeom>
                  <a:avLst/>
                  <a:gdLst>
                    <a:gd name="connsiteX0" fmla="*/ 56131 w 56130"/>
                    <a:gd name="connsiteY0" fmla="*/ 28065 h 56130"/>
                    <a:gd name="connsiteX1" fmla="*/ 28065 w 56130"/>
                    <a:gd name="connsiteY1" fmla="*/ 0 h 56130"/>
                    <a:gd name="connsiteX2" fmla="*/ 0 w 56130"/>
                    <a:gd name="connsiteY2" fmla="*/ 28065 h 56130"/>
                    <a:gd name="connsiteX3" fmla="*/ 28065 w 56130"/>
                    <a:gd name="connsiteY3" fmla="*/ 56131 h 56130"/>
                    <a:gd name="connsiteX4" fmla="*/ 56131 w 56130"/>
                    <a:gd name="connsiteY4" fmla="*/ 28065 h 56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130" h="56130">
                      <a:moveTo>
                        <a:pt x="56131" y="28065"/>
                      </a:moveTo>
                      <a:cubicBezTo>
                        <a:pt x="56131" y="12830"/>
                        <a:pt x="43301" y="0"/>
                        <a:pt x="28065" y="0"/>
                      </a:cubicBezTo>
                      <a:cubicBezTo>
                        <a:pt x="12830" y="0"/>
                        <a:pt x="0" y="12830"/>
                        <a:pt x="0" y="28065"/>
                      </a:cubicBezTo>
                      <a:cubicBezTo>
                        <a:pt x="0" y="43301"/>
                        <a:pt x="12830" y="56131"/>
                        <a:pt x="28065" y="56131"/>
                      </a:cubicBezTo>
                      <a:cubicBezTo>
                        <a:pt x="44103" y="56131"/>
                        <a:pt x="56131" y="44103"/>
                        <a:pt x="56131" y="28065"/>
                      </a:cubicBezTo>
                      <a:close/>
                    </a:path>
                  </a:pathLst>
                </a:custGeom>
                <a:solidFill>
                  <a:srgbClr val="69B2FE"/>
                </a:solidFill>
                <a:ln w="793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09585"/>
                  <a:endParaRPr lang="uk-UA" sz="2400" noProof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98" name="TextBox 197">
            <a:extLst>
              <a:ext uri="{FF2B5EF4-FFF2-40B4-BE49-F238E27FC236}">
                <a16:creationId xmlns:a16="http://schemas.microsoft.com/office/drawing/2014/main" id="{60623DFD-C239-8BAC-306A-FC32A98DF879}"/>
              </a:ext>
            </a:extLst>
          </p:cNvPr>
          <p:cNvSpPr txBox="1"/>
          <p:nvPr/>
        </p:nvSpPr>
        <p:spPr>
          <a:xfrm>
            <a:off x="550863" y="2711768"/>
            <a:ext cx="92703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uk-UA" sz="2000" b="1" noProof="1">
                <a:solidFill>
                  <a:srgbClr val="000000"/>
                </a:solidFill>
                <a:latin typeface="Arial Nova Cond" panose="020B0506020202020204" pitchFamily="34" charset="0"/>
                <a:cs typeface="Calibri"/>
              </a:rPr>
              <a:t>Ключові компоненти</a:t>
            </a:r>
            <a:endParaRPr lang="ru-GB" sz="2000" b="1" noProof="1">
              <a:solidFill>
                <a:srgbClr val="000000"/>
              </a:solidFill>
              <a:latin typeface="Arial Nova Cond" panose="020B0506020202020204" pitchFamily="34" charset="0"/>
              <a:cs typeface="Calibri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40905E2-F37A-04B6-9F8F-E38ACC673355}"/>
              </a:ext>
            </a:extLst>
          </p:cNvPr>
          <p:cNvSpPr txBox="1"/>
          <p:nvPr/>
        </p:nvSpPr>
        <p:spPr>
          <a:xfrm>
            <a:off x="550863" y="5409248"/>
            <a:ext cx="92703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uk-UA" sz="2000" b="1" noProof="1">
                <a:solidFill>
                  <a:srgbClr val="000000"/>
                </a:solidFill>
                <a:latin typeface="Arial Nova Cond" panose="020B0506020202020204" pitchFamily="34" charset="0"/>
                <a:cs typeface="Calibri"/>
              </a:rPr>
              <a:t>Результати для команди</a:t>
            </a:r>
            <a:endParaRPr lang="ru-GB" sz="2000" b="1" noProof="1">
              <a:solidFill>
                <a:srgbClr val="000000"/>
              </a:solidFill>
              <a:latin typeface="Arial Nova Cond" panose="020B0506020202020204" pitchFamily="34" charset="0"/>
              <a:cs typeface="Calibri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94315AE-56FD-674E-9E0A-4648609BD68B}"/>
              </a:ext>
            </a:extLst>
          </p:cNvPr>
          <p:cNvCxnSpPr/>
          <p:nvPr/>
        </p:nvCxnSpPr>
        <p:spPr>
          <a:xfrm>
            <a:off x="3281161" y="1579121"/>
            <a:ext cx="0" cy="6014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D19950-4967-74F8-6320-D5283B0158EB}"/>
              </a:ext>
            </a:extLst>
          </p:cNvPr>
          <p:cNvCxnSpPr/>
          <p:nvPr/>
        </p:nvCxnSpPr>
        <p:spPr>
          <a:xfrm>
            <a:off x="7350241" y="1563881"/>
            <a:ext cx="0" cy="6014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1C6813E-DB73-4563-B89E-1A13389E1EE9}"/>
              </a:ext>
            </a:extLst>
          </p:cNvPr>
          <p:cNvSpPr/>
          <p:nvPr/>
        </p:nvSpPr>
        <p:spPr>
          <a:xfrm>
            <a:off x="764223" y="3169920"/>
            <a:ext cx="2377440" cy="1645920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1EE470E-8C9F-AC56-BD80-7B33824C4ECF}"/>
              </a:ext>
            </a:extLst>
          </p:cNvPr>
          <p:cNvSpPr/>
          <p:nvPr/>
        </p:nvSpPr>
        <p:spPr>
          <a:xfrm>
            <a:off x="3507423" y="3185160"/>
            <a:ext cx="2377440" cy="1645920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7823104-848D-3243-26B1-0A358DA90BED}"/>
              </a:ext>
            </a:extLst>
          </p:cNvPr>
          <p:cNvSpPr/>
          <p:nvPr/>
        </p:nvSpPr>
        <p:spPr>
          <a:xfrm>
            <a:off x="6250623" y="3153728"/>
            <a:ext cx="2377440" cy="1645920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E2A672C-D802-8950-52A1-2EC8D05F7D9D}"/>
              </a:ext>
            </a:extLst>
          </p:cNvPr>
          <p:cNvSpPr/>
          <p:nvPr/>
        </p:nvSpPr>
        <p:spPr>
          <a:xfrm>
            <a:off x="8993823" y="3168968"/>
            <a:ext cx="2377440" cy="1645920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Группа 125">
            <a:extLst>
              <a:ext uri="{FF2B5EF4-FFF2-40B4-BE49-F238E27FC236}">
                <a16:creationId xmlns:a16="http://schemas.microsoft.com/office/drawing/2014/main" id="{1F17E291-A46D-979B-258F-66CBF9AEFE13}"/>
              </a:ext>
            </a:extLst>
          </p:cNvPr>
          <p:cNvGrpSpPr/>
          <p:nvPr/>
        </p:nvGrpSpPr>
        <p:grpSpPr>
          <a:xfrm>
            <a:off x="855663" y="3308219"/>
            <a:ext cx="2112235" cy="1364388"/>
            <a:chOff x="-108520" y="1146026"/>
            <a:chExt cx="1584176" cy="1023291"/>
          </a:xfrm>
        </p:grpSpPr>
        <p:sp>
          <p:nvSpPr>
            <p:cNvPr id="27" name="Rectangle 10">
              <a:extLst>
                <a:ext uri="{FF2B5EF4-FFF2-40B4-BE49-F238E27FC236}">
                  <a16:creationId xmlns:a16="http://schemas.microsoft.com/office/drawing/2014/main" id="{0FAD9094-F286-2587-24C4-5B07ECFB1A79}"/>
                </a:ext>
              </a:extLst>
            </p:cNvPr>
            <p:cNvSpPr txBox="1"/>
            <p:nvPr/>
          </p:nvSpPr>
          <p:spPr>
            <a:xfrm>
              <a:off x="-108520" y="1707654"/>
              <a:ext cx="1584176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spAutoFit/>
            </a:bodyPr>
            <a:lstStyle>
              <a:lvl1pPr indent="118745">
                <a:defRPr sz="1300" b="1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lvl1pPr>
            </a:lstStyle>
            <a:p>
              <a:pPr indent="15240" algn="ctr" defTabSz="914377" hangingPunct="0"/>
              <a:r>
                <a:rPr lang="en-GB" sz="1600" kern="0" dirty="0">
                  <a:latin typeface="Arial Nova Cond"/>
                  <a:ea typeface="+mn-ea"/>
                  <a:sym typeface="Aptos"/>
                </a:rPr>
                <a:t>Check-up</a:t>
              </a:r>
              <a:r>
                <a:rPr lang="uk-UA" sz="1600" kern="0" dirty="0">
                  <a:latin typeface="Arial Nova Cond"/>
                  <a:ea typeface="+mn-ea"/>
                  <a:sym typeface="Aptos"/>
                </a:rPr>
                <a:t> </a:t>
              </a:r>
              <a:br>
                <a:rPr lang="uk-UA" sz="1600" kern="0" dirty="0">
                  <a:latin typeface="Arial Nova Cond"/>
                  <a:ea typeface="+mn-ea"/>
                  <a:sym typeface="Aptos"/>
                </a:rPr>
              </a:br>
              <a:r>
                <a:rPr lang="uk-UA" sz="1600" kern="0" dirty="0">
                  <a:latin typeface="Arial Nova Cond"/>
                  <a:ea typeface="+mn-ea"/>
                  <a:sym typeface="Aptos"/>
                </a:rPr>
                <a:t>ментального </a:t>
              </a:r>
              <a:r>
                <a:rPr lang="uk-UA" sz="1600" dirty="0" err="1">
                  <a:latin typeface="Arial Nova Cond" panose="020B0506020202020204" pitchFamily="34" charset="0"/>
                  <a:ea typeface="+mn-ea"/>
                  <a:cs typeface="Calibri" panose="020F0502020204030204"/>
                  <a:sym typeface="Calibri" panose="020F0502020204030204"/>
                </a:rPr>
                <a:t>здоров</a:t>
              </a:r>
              <a:r>
                <a:rPr lang="en-US" sz="1600" dirty="0">
                  <a:latin typeface="Arial Nova Cond" panose="020B0506020202020204" pitchFamily="34" charset="0"/>
                  <a:ea typeface="+mn-ea"/>
                  <a:cs typeface="Calibri" panose="020F0502020204030204"/>
                  <a:sym typeface="Calibri" panose="020F0502020204030204"/>
                </a:rPr>
                <a:t>’</a:t>
              </a:r>
              <a:r>
                <a:rPr lang="uk-UA" sz="1600" dirty="0">
                  <a:latin typeface="Arial Nova Cond" panose="020B0506020202020204" pitchFamily="34" charset="0"/>
                  <a:ea typeface="+mn-ea"/>
                  <a:cs typeface="Calibri" panose="020F0502020204030204"/>
                  <a:sym typeface="Calibri" panose="020F0502020204030204"/>
                </a:rPr>
                <a:t>я</a:t>
              </a:r>
              <a:endParaRPr lang="en-GB" sz="1600" kern="0" dirty="0">
                <a:latin typeface="Arial Nova Cond"/>
                <a:ea typeface="+mn-ea"/>
                <a:sym typeface="Aptos"/>
              </a:endParaRPr>
            </a:p>
          </p:txBody>
        </p:sp>
        <p:pic>
          <p:nvPicPr>
            <p:cNvPr id="30" name="Рисунок 121">
              <a:extLst>
                <a:ext uri="{FF2B5EF4-FFF2-40B4-BE49-F238E27FC236}">
                  <a16:creationId xmlns:a16="http://schemas.microsoft.com/office/drawing/2014/main" id="{01660933-2BF3-D400-0DB7-B3587A679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1146026"/>
              <a:ext cx="516499" cy="516499"/>
            </a:xfrm>
            <a:prstGeom prst="rect">
              <a:avLst/>
            </a:prstGeom>
          </p:spPr>
        </p:pic>
      </p:grpSp>
      <p:grpSp>
        <p:nvGrpSpPr>
          <p:cNvPr id="31" name="Группа 124">
            <a:extLst>
              <a:ext uri="{FF2B5EF4-FFF2-40B4-BE49-F238E27FC236}">
                <a16:creationId xmlns:a16="http://schemas.microsoft.com/office/drawing/2014/main" id="{634AAD11-2BE0-E341-7CEB-B7EB3A7FF239}"/>
              </a:ext>
            </a:extLst>
          </p:cNvPr>
          <p:cNvGrpSpPr/>
          <p:nvPr/>
        </p:nvGrpSpPr>
        <p:grpSpPr>
          <a:xfrm>
            <a:off x="3383644" y="3323460"/>
            <a:ext cx="2555580" cy="1333612"/>
            <a:chOff x="2137875" y="1146027"/>
            <a:chExt cx="1916685" cy="100020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8F8487D-7529-8AF4-61A9-906CE93F5668}"/>
                </a:ext>
              </a:extLst>
            </p:cNvPr>
            <p:cNvSpPr txBox="1"/>
            <p:nvPr/>
          </p:nvSpPr>
          <p:spPr>
            <a:xfrm>
              <a:off x="2137875" y="1707655"/>
              <a:ext cx="1916685" cy="4385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170">
                <a:defRPr/>
              </a:pPr>
              <a:r>
                <a:rPr lang="uk-UA" sz="1600" b="1" kern="0" dirty="0">
                  <a:latin typeface="Arial Nova Cond"/>
                  <a:cs typeface="Arial" panose="020B0604020202020204"/>
                  <a:sym typeface="Arial" panose="020B0604020202020204"/>
                </a:rPr>
                <a:t>Інтерактивні модулі </a:t>
              </a:r>
              <a:br>
                <a:rPr lang="uk-UA" sz="1600" b="1" kern="0" dirty="0">
                  <a:latin typeface="Arial Nova Cond"/>
                  <a:cs typeface="Arial" panose="020B0604020202020204"/>
                  <a:sym typeface="Arial" panose="020B0604020202020204"/>
                </a:rPr>
              </a:br>
              <a:r>
                <a:rPr lang="uk-UA" sz="1600" b="1" kern="0" dirty="0">
                  <a:latin typeface="Arial Nova Cond"/>
                  <a:cs typeface="Arial" panose="020B0604020202020204"/>
                  <a:sym typeface="Arial" panose="020B0604020202020204"/>
                </a:rPr>
                <a:t>та практичні зустрічі</a:t>
              </a:r>
              <a:endParaRPr lang="en-GB" sz="1600" b="1" kern="0" dirty="0">
                <a:latin typeface="Arial Nova Cond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33" name="Рисунок 116">
              <a:extLst>
                <a:ext uri="{FF2B5EF4-FFF2-40B4-BE49-F238E27FC236}">
                  <a16:creationId xmlns:a16="http://schemas.microsoft.com/office/drawing/2014/main" id="{DD29A139-3C50-1C20-72E1-1E2D4EB8A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3808" y="1146027"/>
              <a:ext cx="518504" cy="518504"/>
            </a:xfrm>
            <a:prstGeom prst="rect">
              <a:avLst/>
            </a:prstGeom>
          </p:spPr>
        </p:pic>
      </p:grpSp>
      <p:grpSp>
        <p:nvGrpSpPr>
          <p:cNvPr id="34" name="Группа 122">
            <a:extLst>
              <a:ext uri="{FF2B5EF4-FFF2-40B4-BE49-F238E27FC236}">
                <a16:creationId xmlns:a16="http://schemas.microsoft.com/office/drawing/2014/main" id="{A8148B4D-9C6B-8311-761F-061D204885AE}"/>
              </a:ext>
            </a:extLst>
          </p:cNvPr>
          <p:cNvGrpSpPr/>
          <p:nvPr/>
        </p:nvGrpSpPr>
        <p:grpSpPr>
          <a:xfrm>
            <a:off x="6142991" y="3292979"/>
            <a:ext cx="2592288" cy="1371174"/>
            <a:chOff x="4404095" y="1146027"/>
            <a:chExt cx="1944216" cy="102838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A5DA535-2050-C279-35EF-961F06C8860F}"/>
                </a:ext>
              </a:extLst>
            </p:cNvPr>
            <p:cNvSpPr txBox="1"/>
            <p:nvPr/>
          </p:nvSpPr>
          <p:spPr>
            <a:xfrm>
              <a:off x="4404095" y="1735826"/>
              <a:ext cx="1944216" cy="4385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585"/>
              <a:r>
                <a:rPr lang="en-GB" sz="1600" b="1" kern="0" dirty="0">
                  <a:latin typeface="Arial Nova Cond"/>
                  <a:cs typeface="Arial" panose="020B0604020202020204"/>
                  <a:sym typeface="Arial" panose="020B0604020202020204"/>
                </a:rPr>
                <a:t>DIGITAL </a:t>
              </a:r>
              <a:r>
                <a:rPr lang="uk-UA" sz="1600" b="1" dirty="0" err="1">
                  <a:latin typeface="Arial Nova Cond" panose="020B0506020202020204" pitchFamily="34" charset="0"/>
                  <a:cs typeface="Calibri" panose="020F0502020204030204"/>
                  <a:sym typeface="Calibri" panose="020F0502020204030204"/>
                </a:rPr>
                <a:t>г</a:t>
              </a:r>
              <a:r>
                <a:rPr lang="uk-UA" sz="1600" b="1" dirty="0" err="1">
                  <a:latin typeface="Arial Nova Cond" panose="020B0506020202020204" pitchFamily="34" charset="0"/>
                  <a:ea typeface="Calibri" panose="020F0502020204030204"/>
                  <a:cs typeface="Calibri" panose="020F0502020204030204"/>
                  <a:sym typeface="Calibri" panose="020F0502020204030204"/>
                </a:rPr>
                <a:t>ейміфікований</a:t>
              </a:r>
              <a:r>
                <a:rPr lang="uk-UA" sz="1600" dirty="0">
                  <a:latin typeface="Calibri" panose="020F0502020204030204"/>
                  <a:sym typeface="Arial" panose="020B0604020202020204"/>
                </a:rPr>
                <a:t> </a:t>
              </a:r>
            </a:p>
            <a:p>
              <a:pPr algn="ctr" defTabSz="609585"/>
              <a:r>
                <a:rPr lang="uk-UA" sz="1600" b="1" dirty="0">
                  <a:latin typeface="Arial Nova Cond" panose="020B0506020202020204" pitchFamily="34" charset="0"/>
                  <a:ea typeface="Calibri" panose="020F0502020204030204"/>
                  <a:cs typeface="Calibri" panose="020F0502020204030204"/>
                  <a:sym typeface="Calibri" panose="020F0502020204030204"/>
                </a:rPr>
                <a:t>Онлайн-марафон</a:t>
              </a:r>
              <a:endParaRPr lang="en-US" sz="1600" b="1" kern="0" dirty="0">
                <a:latin typeface="Arial Nova Cond"/>
                <a:cs typeface="Arial" panose="020B0604020202020204"/>
              </a:endParaRPr>
            </a:p>
          </p:txBody>
        </p:sp>
        <p:grpSp>
          <p:nvGrpSpPr>
            <p:cNvPr id="36" name="Группа 117">
              <a:extLst>
                <a:ext uri="{FF2B5EF4-FFF2-40B4-BE49-F238E27FC236}">
                  <a16:creationId xmlns:a16="http://schemas.microsoft.com/office/drawing/2014/main" id="{AC76941B-3CC0-C0DD-D0CD-CEF6471B3FA2}"/>
                </a:ext>
              </a:extLst>
            </p:cNvPr>
            <p:cNvGrpSpPr/>
            <p:nvPr/>
          </p:nvGrpSpPr>
          <p:grpSpPr>
            <a:xfrm>
              <a:off x="5148064" y="1146027"/>
              <a:ext cx="432048" cy="571934"/>
              <a:chOff x="4385076" y="4081091"/>
              <a:chExt cx="559617" cy="740806"/>
            </a:xfrm>
          </p:grpSpPr>
          <p:pic>
            <p:nvPicPr>
              <p:cNvPr id="37" name="Рисунок 118">
                <a:extLst>
                  <a:ext uri="{FF2B5EF4-FFF2-40B4-BE49-F238E27FC236}">
                    <a16:creationId xmlns:a16="http://schemas.microsoft.com/office/drawing/2014/main" id="{9AD7D62B-131B-AC47-0C2B-61080F19EE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1808" y="4528840"/>
                <a:ext cx="293057" cy="293057"/>
              </a:xfrm>
              <a:prstGeom prst="rect">
                <a:avLst/>
              </a:prstGeom>
            </p:spPr>
          </p:pic>
          <p:pic>
            <p:nvPicPr>
              <p:cNvPr id="38" name="Рисунок 119">
                <a:extLst>
                  <a:ext uri="{FF2B5EF4-FFF2-40B4-BE49-F238E27FC236}">
                    <a16:creationId xmlns:a16="http://schemas.microsoft.com/office/drawing/2014/main" id="{C8A410F0-DB94-12CD-8097-8FBB552066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85076" y="4081091"/>
                <a:ext cx="559617" cy="559617"/>
              </a:xfrm>
              <a:prstGeom prst="rect">
                <a:avLst/>
              </a:prstGeom>
            </p:spPr>
          </p:pic>
        </p:grpSp>
      </p:grpSp>
      <p:grpSp>
        <p:nvGrpSpPr>
          <p:cNvPr id="39" name="Группа 123">
            <a:extLst>
              <a:ext uri="{FF2B5EF4-FFF2-40B4-BE49-F238E27FC236}">
                <a16:creationId xmlns:a16="http://schemas.microsoft.com/office/drawing/2014/main" id="{A19BCF7E-0F68-DECC-D89F-47B4481E795F}"/>
              </a:ext>
            </a:extLst>
          </p:cNvPr>
          <p:cNvGrpSpPr/>
          <p:nvPr/>
        </p:nvGrpSpPr>
        <p:grpSpPr>
          <a:xfrm>
            <a:off x="8966436" y="3344167"/>
            <a:ext cx="2448326" cy="1493382"/>
            <a:chOff x="6645920" y="1218035"/>
            <a:chExt cx="1836244" cy="112003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2EA3192-3C00-68B2-2D22-D8B40F27D893}"/>
                </a:ext>
              </a:extLst>
            </p:cNvPr>
            <p:cNvSpPr txBox="1"/>
            <p:nvPr/>
          </p:nvSpPr>
          <p:spPr>
            <a:xfrm>
              <a:off x="6645920" y="1784073"/>
              <a:ext cx="183624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585"/>
              <a:r>
                <a:rPr lang="uk-UA" sz="1400" b="1" kern="0" dirty="0">
                  <a:latin typeface="Arial Nova Cond"/>
                  <a:cs typeface="Arial" panose="020B0604020202020204"/>
                </a:rPr>
                <a:t>Індивідуальні сесії </a:t>
              </a:r>
              <a:br>
                <a:rPr lang="uk-UA" sz="1400" b="1" kern="0" dirty="0">
                  <a:latin typeface="Arial Nova Cond"/>
                  <a:cs typeface="Arial" panose="020B0604020202020204"/>
                </a:rPr>
              </a:br>
              <a:r>
                <a:rPr lang="uk-UA" sz="1400" b="1" kern="0" dirty="0">
                  <a:latin typeface="Arial Nova Cond"/>
                  <a:cs typeface="Arial" panose="020B0604020202020204"/>
                </a:rPr>
                <a:t>з коучами,</a:t>
              </a:r>
              <a:r>
                <a:rPr lang="uk-UA" sz="1400" dirty="0">
                  <a:latin typeface="Helvetica Neue" panose="02000503000000020004" pitchFamily="2" charset="0"/>
                </a:rPr>
                <a:t> </a:t>
              </a:r>
              <a:r>
                <a:rPr lang="uk-UA" sz="1400" b="1" kern="0" dirty="0">
                  <a:latin typeface="Arial Nova Cond"/>
                  <a:cs typeface="Arial" panose="020B0604020202020204"/>
                </a:rPr>
                <a:t>сертифікованими</a:t>
              </a:r>
              <a:r>
                <a:rPr lang="uk-UA" sz="1400" dirty="0">
                  <a:latin typeface="Calibri" panose="020F0502020204030204"/>
                </a:rPr>
                <a:t> </a:t>
              </a:r>
              <a:r>
                <a:rPr lang="uk-UA" sz="1400" b="1" kern="0" dirty="0">
                  <a:latin typeface="Arial Nova Cond"/>
                  <a:cs typeface="Arial" panose="020B0604020202020204"/>
                </a:rPr>
                <a:t>за стандартами </a:t>
              </a:r>
              <a:r>
                <a:rPr lang="en-US" sz="1400" b="1" kern="0" dirty="0">
                  <a:latin typeface="Arial Nova Cond"/>
                  <a:cs typeface="Arial" panose="020B0604020202020204"/>
                </a:rPr>
                <a:t>ICF</a:t>
              </a:r>
            </a:p>
          </p:txBody>
        </p:sp>
        <p:pic>
          <p:nvPicPr>
            <p:cNvPr id="41" name="Рисунок 120">
              <a:extLst>
                <a:ext uri="{FF2B5EF4-FFF2-40B4-BE49-F238E27FC236}">
                  <a16:creationId xmlns:a16="http://schemas.microsoft.com/office/drawing/2014/main" id="{7E0334F2-D665-053E-220F-1979E5319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0997" y="1218035"/>
              <a:ext cx="504056" cy="504056"/>
            </a:xfrm>
            <a:prstGeom prst="rect">
              <a:avLst/>
            </a:prstGeom>
          </p:spPr>
        </p:pic>
      </p:grpSp>
      <p:sp>
        <p:nvSpPr>
          <p:cNvPr id="42" name="Заголовок 3">
            <a:extLst>
              <a:ext uri="{FF2B5EF4-FFF2-40B4-BE49-F238E27FC236}">
                <a16:creationId xmlns:a16="http://schemas.microsoft.com/office/drawing/2014/main" id="{1B00BFCA-8935-7D29-199A-9C09269AC23D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defTabSz="609585"/>
            <a:r>
              <a:rPr lang="uk-UA" sz="3000" noProof="1">
                <a:solidFill>
                  <a:srgbClr val="000000"/>
                </a:solidFill>
                <a:latin typeface="Arial Nova Cond" panose="020B0506020202020204" pitchFamily="34" charset="0"/>
                <a:cs typeface="Calibri"/>
              </a:rPr>
              <a:t>Програма підтримуючого лідерства</a:t>
            </a:r>
            <a:endParaRPr lang="ru-GB" sz="3000" noProof="1">
              <a:solidFill>
                <a:srgbClr val="000000"/>
              </a:solidFill>
              <a:latin typeface="Arial Nova Cond" panose="020B0506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677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E4C6DA3-ECBD-D936-DE29-082B1D805C94}"/>
              </a:ext>
            </a:extLst>
          </p:cNvPr>
          <p:cNvGrpSpPr/>
          <p:nvPr/>
        </p:nvGrpSpPr>
        <p:grpSpPr>
          <a:xfrm>
            <a:off x="624418" y="981000"/>
            <a:ext cx="11567583" cy="5877001"/>
            <a:chOff x="468313" y="735749"/>
            <a:chExt cx="8675687" cy="440775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AE949FE-CC8F-64A7-8F69-058D0EFF41DA}"/>
                </a:ext>
              </a:extLst>
            </p:cNvPr>
            <p:cNvGrpSpPr/>
            <p:nvPr/>
          </p:nvGrpSpPr>
          <p:grpSpPr>
            <a:xfrm>
              <a:off x="468313" y="735749"/>
              <a:ext cx="8675687" cy="4407751"/>
              <a:chOff x="468313" y="735749"/>
              <a:chExt cx="8675687" cy="4407751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0CD178BC-C3AB-F5F2-C58C-1D6F56BF62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48" r="41013"/>
              <a:stretch/>
            </p:blipFill>
            <p:spPr>
              <a:xfrm>
                <a:off x="468313" y="735749"/>
                <a:ext cx="3733800" cy="4369651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07A32F2-5082-208A-4D82-163456C8C82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353" t="872" r="6046" b="-872"/>
              <a:stretch/>
            </p:blipFill>
            <p:spPr>
              <a:xfrm>
                <a:off x="6299200" y="773849"/>
                <a:ext cx="2844800" cy="4369651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621191E-4C8B-B3B4-33B1-2E74635A14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0821" y="1149796"/>
                <a:ext cx="4280338" cy="0"/>
              </a:xfrm>
              <a:prstGeom prst="line">
                <a:avLst/>
              </a:prstGeom>
              <a:ln w="14604">
                <a:solidFill>
                  <a:srgbClr val="0000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D5FD8D8-68D4-C82F-DE16-8656124CA4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2000" y="4539600"/>
                <a:ext cx="4511841" cy="0"/>
              </a:xfrm>
              <a:prstGeom prst="line">
                <a:avLst/>
              </a:prstGeom>
              <a:ln w="14604">
                <a:solidFill>
                  <a:srgbClr val="00003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8CC2919-1498-F9E6-11F4-4303FCCBD6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88144" y="4603761"/>
                <a:ext cx="4626003" cy="0"/>
              </a:xfrm>
              <a:prstGeom prst="line">
                <a:avLst/>
              </a:prstGeom>
              <a:ln w="13970">
                <a:solidFill>
                  <a:srgbClr val="01B1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0DBF3D6-5CFB-D1D1-CDF6-2AFE5156F757}"/>
                </a:ext>
              </a:extLst>
            </p:cNvPr>
            <p:cNvGrpSpPr/>
            <p:nvPr/>
          </p:nvGrpSpPr>
          <p:grpSpPr>
            <a:xfrm>
              <a:off x="596900" y="1562100"/>
              <a:ext cx="8025882" cy="2070100"/>
              <a:chOff x="596900" y="1562100"/>
              <a:chExt cx="8025882" cy="20701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891A767-04BF-1BEE-1D38-349F81D79765}"/>
                  </a:ext>
                </a:extLst>
              </p:cNvPr>
              <p:cNvSpPr/>
              <p:nvPr/>
            </p:nvSpPr>
            <p:spPr>
              <a:xfrm>
                <a:off x="596900" y="2984500"/>
                <a:ext cx="647700" cy="6477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64677E28-5381-C223-7138-47F50ADCAD84}"/>
                  </a:ext>
                </a:extLst>
              </p:cNvPr>
              <p:cNvSpPr/>
              <p:nvPr/>
            </p:nvSpPr>
            <p:spPr>
              <a:xfrm>
                <a:off x="971550" y="1562100"/>
                <a:ext cx="647700" cy="6477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6E93B38-E0A8-6576-40DF-4B05FB67E2C8}"/>
                  </a:ext>
                </a:extLst>
              </p:cNvPr>
              <p:cNvSpPr/>
              <p:nvPr/>
            </p:nvSpPr>
            <p:spPr>
              <a:xfrm>
                <a:off x="7645400" y="1567542"/>
                <a:ext cx="647700" cy="57875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2532FACA-61F4-97E0-A533-40ABA02564EC}"/>
                  </a:ext>
                </a:extLst>
              </p:cNvPr>
              <p:cNvSpPr/>
              <p:nvPr/>
            </p:nvSpPr>
            <p:spPr>
              <a:xfrm>
                <a:off x="7975082" y="3007566"/>
                <a:ext cx="647700" cy="57875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</p:grpSp>
      </p:grp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5B570D1-2CC2-5266-7A22-0D3A255D7D32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Особиста</a:t>
            </a:r>
            <a:r>
              <a:rPr lang="en-US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пам'ятка</a:t>
            </a:r>
            <a:endParaRPr lang="uk-UA" sz="3000" dirty="0">
              <a:solidFill>
                <a:prstClr val="black"/>
              </a:solidFill>
              <a:latin typeface="Arial Nova Cond" panose="020B0506020202020204" pitchFamily="34" charset="0"/>
            </a:endParaRPr>
          </a:p>
          <a:p>
            <a:r>
              <a:rPr lang="uk-UA" sz="2400" dirty="0">
                <a:solidFill>
                  <a:prstClr val="black"/>
                </a:solidFill>
                <a:latin typeface="Arial Nova Cond" panose="020B0506020202020204" pitchFamily="34" charset="0"/>
              </a:rPr>
              <a:t>Щ</a:t>
            </a:r>
            <a:r>
              <a:rPr lang="en-US" sz="24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о</a:t>
            </a:r>
            <a:r>
              <a:rPr lang="en-US" sz="24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можна</a:t>
            </a:r>
            <a:r>
              <a:rPr lang="en-US" sz="24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зробити</a:t>
            </a:r>
            <a:r>
              <a:rPr lang="en-US" sz="24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вже</a:t>
            </a:r>
            <a:r>
              <a:rPr lang="en-US" sz="24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</a:t>
            </a:r>
            <a:r>
              <a:rPr lang="en-US" sz="24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понеділок</a:t>
            </a:r>
            <a:r>
              <a:rPr lang="en-US" sz="24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endParaRPr lang="de-CH" sz="24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5" name="Рисунок 72">
            <a:extLst>
              <a:ext uri="{FF2B5EF4-FFF2-40B4-BE49-F238E27FC236}">
                <a16:creationId xmlns:a16="http://schemas.microsoft.com/office/drawing/2014/main" id="{EB3BD1A3-6691-0075-9AC9-E0C6835A91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97DB10D-DAD3-53D7-5B57-8715DC61B754}"/>
              </a:ext>
            </a:extLst>
          </p:cNvPr>
          <p:cNvSpPr txBox="1"/>
          <p:nvPr/>
        </p:nvSpPr>
        <p:spPr>
          <a:xfrm>
            <a:off x="4075047" y="1986033"/>
            <a:ext cx="4032005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133" b="1" dirty="0">
                <a:solidFill>
                  <a:srgbClr val="33B17C"/>
                </a:solidFill>
                <a:latin typeface="Arial Nova Cond" panose="020B0506020202020204" pitchFamily="34" charset="0"/>
              </a:rPr>
              <a:t>ТІЛО</a:t>
            </a:r>
            <a:br>
              <a:rPr lang="uk-UA" sz="2133" dirty="0">
                <a:solidFill>
                  <a:prstClr val="black"/>
                </a:solidFill>
                <a:latin typeface="Arial Nova Cond" panose="020B0506020202020204" pitchFamily="34" charset="0"/>
              </a:rPr>
            </a:br>
            <a:r>
              <a:rPr lang="uk-UA" sz="2133" dirty="0">
                <a:solidFill>
                  <a:prstClr val="black"/>
                </a:solidFill>
                <a:latin typeface="Arial Nova Cond" panose="020B0506020202020204" pitchFamily="34" charset="0"/>
              </a:rPr>
              <a:t>чекап • спорт • секс </a:t>
            </a:r>
            <a:r>
              <a:rPr lang="en-GB" sz="2133" dirty="0">
                <a:solidFill>
                  <a:prstClr val="black"/>
                </a:solidFill>
                <a:latin typeface="Arial Nova Cond" panose="020B0506020202020204" pitchFamily="34" charset="0"/>
              </a:rPr>
              <a:t>• longevity</a:t>
            </a:r>
            <a:endParaRPr lang="ru-RU" sz="2133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DEAC3191-4388-3786-A33F-D534C94F8A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936" y="3957891"/>
            <a:ext cx="790667" cy="79066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AAD560E-21EE-2DD8-DF0B-C0A1631CDE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464" y="2084917"/>
            <a:ext cx="790667" cy="79066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28FA62B-CACC-3312-DD97-E83CC02E9F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739" y="2137925"/>
            <a:ext cx="720000" cy="7200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F049CDA-8AC1-5ED1-EE05-E65AE7FC9D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31" y="4099984"/>
            <a:ext cx="624000" cy="6240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4564869-E833-AC26-2160-4C8996225110}"/>
              </a:ext>
            </a:extLst>
          </p:cNvPr>
          <p:cNvSpPr txBox="1"/>
          <p:nvPr/>
        </p:nvSpPr>
        <p:spPr>
          <a:xfrm>
            <a:off x="4064002" y="2959244"/>
            <a:ext cx="5091041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133" b="1" dirty="0">
                <a:solidFill>
                  <a:srgbClr val="33B17C"/>
                </a:solidFill>
                <a:latin typeface="Arial Nova Cond" panose="020B0506020202020204" pitchFamily="34" charset="0"/>
              </a:rPr>
              <a:t>РОЗУМ</a:t>
            </a:r>
            <a:br>
              <a:rPr lang="uk-UA" sz="2133" dirty="0">
                <a:solidFill>
                  <a:prstClr val="black"/>
                </a:solidFill>
                <a:latin typeface="Arial Nova Cond" panose="020B0506020202020204" pitchFamily="34" charset="0"/>
              </a:rPr>
            </a:br>
            <a:r>
              <a:rPr lang="en-GB" sz="2133" dirty="0">
                <a:solidFill>
                  <a:prstClr val="black"/>
                </a:solidFill>
                <a:latin typeface="Arial Nova Cond" panose="020B0506020202020204" pitchFamily="34" charset="0"/>
              </a:rPr>
              <a:t>mindfulness • </a:t>
            </a:r>
            <a:r>
              <a:rPr lang="uk-UA" sz="2133" dirty="0">
                <a:solidFill>
                  <a:prstClr val="black"/>
                </a:solidFill>
                <a:latin typeface="Arial Nova Cond" panose="020B0506020202020204" pitchFamily="34" charset="0"/>
              </a:rPr>
              <a:t>нові дії </a:t>
            </a:r>
            <a:r>
              <a:rPr lang="en-GB" sz="2133" dirty="0">
                <a:solidFill>
                  <a:prstClr val="black"/>
                </a:solidFill>
                <a:latin typeface="Arial Nova Cond" panose="020B0506020202020204" pitchFamily="34" charset="0"/>
              </a:rPr>
              <a:t>• </a:t>
            </a:r>
            <a:r>
              <a:rPr lang="uk-UA" sz="2133" dirty="0">
                <a:solidFill>
                  <a:prstClr val="black"/>
                </a:solidFill>
                <a:latin typeface="Arial Nova Cond" panose="020B0506020202020204" pitchFamily="34" charset="0"/>
              </a:rPr>
              <a:t>навчання</a:t>
            </a:r>
            <a:endParaRPr lang="ru-RU" sz="2133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C3DB9DD-7ADF-D784-0D7C-6D4D0EDC71BD}"/>
              </a:ext>
            </a:extLst>
          </p:cNvPr>
          <p:cNvSpPr txBox="1"/>
          <p:nvPr/>
        </p:nvSpPr>
        <p:spPr>
          <a:xfrm>
            <a:off x="4048541" y="3932456"/>
            <a:ext cx="4581569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133" b="1" dirty="0">
                <a:solidFill>
                  <a:srgbClr val="33B17C"/>
                </a:solidFill>
                <a:latin typeface="Arial Nova Cond" panose="020B0506020202020204" pitchFamily="34" charset="0"/>
              </a:rPr>
              <a:t>СОЦІУМ</a:t>
            </a:r>
            <a:br>
              <a:rPr lang="uk-UA" sz="2133" dirty="0">
                <a:solidFill>
                  <a:prstClr val="black"/>
                </a:solidFill>
                <a:latin typeface="Arial Nova Cond" panose="020B0506020202020204" pitchFamily="34" charset="0"/>
              </a:rPr>
            </a:br>
            <a:r>
              <a:rPr lang="uk-UA" sz="2133" dirty="0">
                <a:solidFill>
                  <a:prstClr val="black"/>
                </a:solidFill>
                <a:latin typeface="Arial Nova Cond" panose="020B0506020202020204" pitchFamily="34" charset="0"/>
              </a:rPr>
              <a:t>• родина • друзі • команда</a:t>
            </a:r>
            <a:endParaRPr lang="ru-RU" sz="2133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A4A92E6-2CE8-CE37-FEB7-B73686995992}"/>
              </a:ext>
            </a:extLst>
          </p:cNvPr>
          <p:cNvSpPr txBox="1"/>
          <p:nvPr/>
        </p:nvSpPr>
        <p:spPr>
          <a:xfrm>
            <a:off x="4052315" y="4905667"/>
            <a:ext cx="3793067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133" b="1" dirty="0">
                <a:solidFill>
                  <a:srgbClr val="33B17C"/>
                </a:solidFill>
                <a:latin typeface="Arial Nova Cond" panose="020B0506020202020204" pitchFamily="34" charset="0"/>
              </a:rPr>
              <a:t>ДУХ</a:t>
            </a:r>
            <a:br>
              <a:rPr lang="uk-UA" sz="2133" dirty="0">
                <a:solidFill>
                  <a:prstClr val="black"/>
                </a:solidFill>
                <a:latin typeface="Arial Nova Cond" panose="020B0506020202020204" pitchFamily="34" charset="0"/>
              </a:rPr>
            </a:br>
            <a:r>
              <a:rPr lang="uk-UA" sz="2133" dirty="0">
                <a:solidFill>
                  <a:prstClr val="black"/>
                </a:solidFill>
                <a:latin typeface="Arial Nova Cond" panose="020B0506020202020204" pitchFamily="34" charset="0"/>
              </a:rPr>
              <a:t>природа • естетика • мистецтво</a:t>
            </a:r>
            <a:endParaRPr lang="ru-RU" sz="2133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1BDA50A-C5C0-A9ED-35BC-0BF3D7237FB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4" t="30296" r="59250" b="60302"/>
          <a:stretch/>
        </p:blipFill>
        <p:spPr>
          <a:xfrm>
            <a:off x="3056829" y="1942331"/>
            <a:ext cx="919747" cy="864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A4F81F1-06AC-6BED-BD5D-F7A5C7872DFD}"/>
              </a:ext>
            </a:extLst>
          </p:cNvPr>
          <p:cNvSpPr txBox="1"/>
          <p:nvPr/>
        </p:nvSpPr>
        <p:spPr>
          <a:xfrm>
            <a:off x="-477079" y="270344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542FAEF-8A0E-3648-EE09-D4869FB0A0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4" t="30296" r="59250" b="60302"/>
          <a:stretch/>
        </p:blipFill>
        <p:spPr>
          <a:xfrm>
            <a:off x="3047995" y="2940661"/>
            <a:ext cx="919747" cy="864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CF997BA-2916-D626-D4B9-7E188F66974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4" t="30296" r="59250" b="60302"/>
          <a:stretch/>
        </p:blipFill>
        <p:spPr>
          <a:xfrm>
            <a:off x="3044965" y="3884693"/>
            <a:ext cx="919747" cy="864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443283C-F6ED-BA86-BF64-324C8404D56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4" t="30296" r="59250" b="60302"/>
          <a:stretch/>
        </p:blipFill>
        <p:spPr>
          <a:xfrm>
            <a:off x="3047995" y="4839036"/>
            <a:ext cx="919747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8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F239A-D1F5-A20C-E303-F3DBDBA75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6C0362A-57CB-E1B0-FA01-6D5F36B0F039}"/>
              </a:ext>
            </a:extLst>
          </p:cNvPr>
          <p:cNvSpPr/>
          <p:nvPr/>
        </p:nvSpPr>
        <p:spPr>
          <a:xfrm>
            <a:off x="6382892" y="2106169"/>
            <a:ext cx="5112000" cy="1959863"/>
          </a:xfrm>
          <a:prstGeom prst="round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E0E8771-ACD0-90D8-66A6-AFA95DF56CDE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uk-UA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2-га</a:t>
            </a:r>
            <a:r>
              <a:rPr lang="en-US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uk-UA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сліпа зона:</a:t>
            </a:r>
            <a:r>
              <a:rPr lang="en-US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Я не бачу людей</a:t>
            </a:r>
            <a:endParaRPr lang="uk-UA" sz="3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7" name="Рисунок 72">
            <a:extLst>
              <a:ext uri="{FF2B5EF4-FFF2-40B4-BE49-F238E27FC236}">
                <a16:creationId xmlns:a16="http://schemas.microsoft.com/office/drawing/2014/main" id="{4263D68C-C8CF-427D-E397-904FF2F983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DDC7E83-6949-BAF6-1A34-279BB87FD349}"/>
              </a:ext>
            </a:extLst>
          </p:cNvPr>
          <p:cNvGrpSpPr/>
          <p:nvPr/>
        </p:nvGrpSpPr>
        <p:grpSpPr>
          <a:xfrm>
            <a:off x="695325" y="2112265"/>
            <a:ext cx="5108067" cy="1959863"/>
            <a:chOff x="642303" y="3230881"/>
            <a:chExt cx="3617777" cy="1959863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B5AA4AAC-4944-F922-6876-199102915912}"/>
                </a:ext>
              </a:extLst>
            </p:cNvPr>
            <p:cNvSpPr/>
            <p:nvPr/>
          </p:nvSpPr>
          <p:spPr>
            <a:xfrm>
              <a:off x="642303" y="3230881"/>
              <a:ext cx="3617777" cy="1959863"/>
            </a:xfrm>
            <a:prstGeom prst="roundRect">
              <a:avLst/>
            </a:prstGeom>
            <a:solidFill>
              <a:schemeClr val="bg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84230A-FEAD-A1DA-501F-006C5034B440}"/>
                </a:ext>
              </a:extLst>
            </p:cNvPr>
            <p:cNvSpPr txBox="1"/>
            <p:nvPr/>
          </p:nvSpPr>
          <p:spPr>
            <a:xfrm>
              <a:off x="863205" y="3491443"/>
              <a:ext cx="2896047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solidFill>
                    <a:srgbClr val="33B17C"/>
                  </a:solidFill>
                  <a:latin typeface="Arial Nova Cond" panose="020B0506020202020204" pitchFamily="34" charset="0"/>
                </a:rPr>
                <a:t>від</a:t>
              </a:r>
              <a:r>
                <a:rPr lang="ru-RU" sz="24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40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25%</a:t>
              </a:r>
              <a:r>
                <a:rPr lang="ru-RU" sz="36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4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до</a:t>
              </a:r>
              <a:r>
                <a:rPr lang="ru-RU" sz="36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40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38%</a:t>
              </a:r>
            </a:p>
            <a:p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впевнено</a:t>
              </a:r>
              <a:r>
                <a: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розпізнавали</a:t>
              </a:r>
              <a:r>
                <a: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вигорання</a:t>
              </a:r>
              <a:r>
                <a: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, </a:t>
              </a: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депресію</a:t>
              </a:r>
              <a:r>
                <a: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чи</a:t>
              </a:r>
              <a:r>
                <a: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ПТСР у себе та </a:t>
              </a: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інших</a:t>
              </a:r>
              <a:r>
                <a: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endParaRPr lang="en-GB" sz="2000" dirty="0">
                <a:solidFill>
                  <a:prstClr val="black"/>
                </a:solidFill>
                <a:latin typeface="Arial Nova Cond" panose="020B0506020202020204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78BEED7-A462-378E-3318-3381369675C0}"/>
              </a:ext>
            </a:extLst>
          </p:cNvPr>
          <p:cNvSpPr txBox="1"/>
          <p:nvPr/>
        </p:nvSpPr>
        <p:spPr>
          <a:xfrm>
            <a:off x="6722693" y="2366350"/>
            <a:ext cx="38477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33B17C"/>
                </a:solidFill>
                <a:latin typeface="Arial Nova Cond" panose="020B0506020202020204" pitchFamily="34" charset="0"/>
              </a:rPr>
              <a:t>лише</a:t>
            </a:r>
            <a:r>
              <a:rPr lang="ru-RU" sz="24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 </a:t>
            </a:r>
            <a:r>
              <a:rPr lang="ru-RU" sz="40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11%</a:t>
            </a:r>
            <a: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 </a:t>
            </a:r>
            <a:b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</a:b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вважали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,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що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можуть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допомогти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колезі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з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вигоранням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чи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ПТСР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861D21-1D5D-88C2-DB39-131C67DC412E}"/>
              </a:ext>
            </a:extLst>
          </p:cNvPr>
          <p:cNvGrpSpPr/>
          <p:nvPr/>
        </p:nvGrpSpPr>
        <p:grpSpPr>
          <a:xfrm>
            <a:off x="634365" y="929640"/>
            <a:ext cx="5209857" cy="917318"/>
            <a:chOff x="634365" y="929640"/>
            <a:chExt cx="5209857" cy="91731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DF11628-5283-A58D-768D-FC8C28D1147C}"/>
                </a:ext>
              </a:extLst>
            </p:cNvPr>
            <p:cNvSpPr txBox="1"/>
            <p:nvPr/>
          </p:nvSpPr>
          <p:spPr>
            <a:xfrm>
              <a:off x="634365" y="1446848"/>
              <a:ext cx="520985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latin typeface="Arial Nova Cond" panose="020B0506020202020204" pitchFamily="34" charset="0"/>
                </a:rPr>
                <a:t>Стан </a:t>
              </a:r>
              <a:r>
                <a:rPr lang="ru-RU" sz="2000" b="1" dirty="0" err="1">
                  <a:latin typeface="Arial Nova Cond" panose="020B0506020202020204" pitchFamily="34" charset="0"/>
                </a:rPr>
                <a:t>людини</a:t>
              </a:r>
              <a:r>
                <a:rPr lang="ru-RU" sz="2000" b="1" dirty="0">
                  <a:latin typeface="Arial Nova Cond" panose="020B0506020202020204" pitchFamily="34" charset="0"/>
                </a:rPr>
                <a:t> зараз ≠ </a:t>
              </a:r>
              <a:r>
                <a:rPr lang="ru-RU" sz="2000" b="1" dirty="0" err="1">
                  <a:latin typeface="Arial Nova Cond" panose="020B0506020202020204" pitchFamily="34" charset="0"/>
                </a:rPr>
                <a:t>бізнес</a:t>
              </a:r>
              <a:r>
                <a:rPr lang="ru-RU" sz="2000" b="1" dirty="0">
                  <a:latin typeface="Arial Nova Cond" panose="020B0506020202020204" pitchFamily="34" charset="0"/>
                </a:rPr>
                <a:t>-результат зараз </a:t>
              </a:r>
              <a:endParaRPr lang="en-GB" sz="2000" b="1" dirty="0">
                <a:latin typeface="Arial Nova Cond" panose="020B0506020202020204" pitchFamily="34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6DA7D0C-950D-D7CC-C5D9-06DE5B8D4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" y="929640"/>
              <a:ext cx="540000" cy="54000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421F3E7-64B7-5F71-582F-7B463A09181D}"/>
              </a:ext>
            </a:extLst>
          </p:cNvPr>
          <p:cNvGrpSpPr/>
          <p:nvPr/>
        </p:nvGrpSpPr>
        <p:grpSpPr>
          <a:xfrm>
            <a:off x="6418263" y="922405"/>
            <a:ext cx="5070475" cy="921000"/>
            <a:chOff x="6601143" y="922405"/>
            <a:chExt cx="5070475" cy="92100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CE858BA-9E75-57DA-07A1-5C3E74E10F00}"/>
                </a:ext>
              </a:extLst>
            </p:cNvPr>
            <p:cNvSpPr txBox="1"/>
            <p:nvPr/>
          </p:nvSpPr>
          <p:spPr>
            <a:xfrm>
              <a:off x="6601143" y="1443295"/>
              <a:ext cx="507047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latin typeface="Arial Nova Cond" panose="020B0506020202020204" pitchFamily="34" charset="0"/>
                </a:rPr>
                <a:t>Стан </a:t>
              </a:r>
              <a:r>
                <a:rPr lang="ru-RU" sz="2000" b="1" dirty="0" err="1">
                  <a:latin typeface="Arial Nova Cond" panose="020B0506020202020204" pitchFamily="34" charset="0"/>
                </a:rPr>
                <a:t>людини</a:t>
              </a:r>
              <a:r>
                <a:rPr lang="ru-RU" sz="2000" b="1" dirty="0">
                  <a:latin typeface="Arial Nova Cond" panose="020B0506020202020204" pitchFamily="34" charset="0"/>
                </a:rPr>
                <a:t> в </a:t>
              </a:r>
              <a:r>
                <a:rPr lang="ru-RU" sz="2000" b="1" dirty="0" err="1">
                  <a:latin typeface="Arial Nova Cond" panose="020B0506020202020204" pitchFamily="34" charset="0"/>
                </a:rPr>
                <a:t>минулому</a:t>
              </a:r>
              <a:r>
                <a:rPr lang="ru-RU" sz="2000" b="1" dirty="0">
                  <a:latin typeface="Arial Nova Cond" panose="020B0506020202020204" pitchFamily="34" charset="0"/>
                </a:rPr>
                <a:t> = результат зараз</a:t>
              </a:r>
              <a:endParaRPr lang="en-GB" sz="2000" b="1" dirty="0">
                <a:latin typeface="Arial Nova Cond" panose="020B0506020202020204" pitchFamily="34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35D8604-124A-8472-E26C-60856E8107E5}"/>
                </a:ext>
              </a:extLst>
            </p:cNvPr>
            <p:cNvGrpSpPr/>
            <p:nvPr/>
          </p:nvGrpSpPr>
          <p:grpSpPr>
            <a:xfrm>
              <a:off x="6675120" y="922405"/>
              <a:ext cx="540000" cy="540000"/>
              <a:chOff x="5608320" y="6035040"/>
              <a:chExt cx="540000" cy="54000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3C60EAC0-B3B8-6BB5-B382-75ECDCDEE6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36000" y="6156960"/>
                <a:ext cx="288000" cy="288000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27F4EBFB-6C6C-CAF9-81AF-EF1ADEB4C1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608320" y="6035040"/>
                <a:ext cx="540000" cy="540000"/>
              </a:xfrm>
              <a:custGeom>
                <a:avLst/>
                <a:gdLst>
                  <a:gd name="csX0" fmla="*/ 1234440 w 2438400"/>
                  <a:gd name="csY0" fmla="*/ 426720 h 2438400"/>
                  <a:gd name="csX1" fmla="*/ 472440 w 2438400"/>
                  <a:gd name="csY1" fmla="*/ 1188720 h 2438400"/>
                  <a:gd name="csX2" fmla="*/ 1234440 w 2438400"/>
                  <a:gd name="csY2" fmla="*/ 1950720 h 2438400"/>
                  <a:gd name="csX3" fmla="*/ 1996440 w 2438400"/>
                  <a:gd name="csY3" fmla="*/ 1188720 h 2438400"/>
                  <a:gd name="csX4" fmla="*/ 1234440 w 2438400"/>
                  <a:gd name="csY4" fmla="*/ 426720 h 2438400"/>
                  <a:gd name="csX5" fmla="*/ 0 w 2438400"/>
                  <a:gd name="csY5" fmla="*/ 0 h 2438400"/>
                  <a:gd name="csX6" fmla="*/ 2438400 w 2438400"/>
                  <a:gd name="csY6" fmla="*/ 0 h 2438400"/>
                  <a:gd name="csX7" fmla="*/ 2438400 w 2438400"/>
                  <a:gd name="csY7" fmla="*/ 2438400 h 2438400"/>
                  <a:gd name="csX8" fmla="*/ 0 w 2438400"/>
                  <a:gd name="csY8" fmla="*/ 2438400 h 2438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438400" h="2438400">
                    <a:moveTo>
                      <a:pt x="1234440" y="426720"/>
                    </a:moveTo>
                    <a:cubicBezTo>
                      <a:pt x="813599" y="426720"/>
                      <a:pt x="472440" y="767879"/>
                      <a:pt x="472440" y="1188720"/>
                    </a:cubicBezTo>
                    <a:cubicBezTo>
                      <a:pt x="472440" y="1609561"/>
                      <a:pt x="813599" y="1950720"/>
                      <a:pt x="1234440" y="1950720"/>
                    </a:cubicBezTo>
                    <a:cubicBezTo>
                      <a:pt x="1655281" y="1950720"/>
                      <a:pt x="1996440" y="1609561"/>
                      <a:pt x="1996440" y="1188720"/>
                    </a:cubicBezTo>
                    <a:cubicBezTo>
                      <a:pt x="1996440" y="767879"/>
                      <a:pt x="1655281" y="426720"/>
                      <a:pt x="1234440" y="426720"/>
                    </a:cubicBezTo>
                    <a:close/>
                    <a:moveTo>
                      <a:pt x="0" y="0"/>
                    </a:moveTo>
                    <a:lnTo>
                      <a:pt x="2438400" y="0"/>
                    </a:lnTo>
                    <a:lnTo>
                      <a:pt x="2438400" y="2438400"/>
                    </a:lnTo>
                    <a:lnTo>
                      <a:pt x="0" y="2438400"/>
                    </a:lnTo>
                    <a:close/>
                  </a:path>
                </a:pathLst>
              </a:custGeom>
            </p:spPr>
          </p:pic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AA13DD8-B16E-B559-D6F9-5740F2B2B0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592" y="2453640"/>
            <a:ext cx="1440000" cy="144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F22CFE-07AD-996E-FEC2-6932946C01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1" y="2670048"/>
            <a:ext cx="1046046" cy="10460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E1B3D7-7B47-C73D-C608-1328696DCF4F}"/>
              </a:ext>
            </a:extLst>
          </p:cNvPr>
          <p:cNvSpPr txBox="1"/>
          <p:nvPr/>
        </p:nvSpPr>
        <p:spPr>
          <a:xfrm>
            <a:off x="695325" y="4943006"/>
            <a:ext cx="35680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002060"/>
                </a:solidFill>
                <a:latin typeface="Arial Nova Cond" panose="020B0506020202020204" pitchFamily="34" charset="0"/>
              </a:rPr>
              <a:t>у </a:t>
            </a:r>
            <a:r>
              <a:rPr lang="ru-RU" sz="4000" b="1" dirty="0">
                <a:solidFill>
                  <a:srgbClr val="002060"/>
                </a:solidFill>
                <a:latin typeface="Arial Nova Cond" panose="020B0506020202020204" pitchFamily="34" charset="0"/>
              </a:rPr>
              <a:t>95 </a:t>
            </a:r>
            <a:r>
              <a:rPr lang="ru-RU" sz="3000" b="1" dirty="0" err="1">
                <a:solidFill>
                  <a:srgbClr val="002060"/>
                </a:solidFill>
                <a:latin typeface="Arial Nova Cond" panose="020B0506020202020204" pitchFamily="34" charset="0"/>
              </a:rPr>
              <a:t>разів</a:t>
            </a:r>
            <a:r>
              <a:rPr lang="ru-RU" sz="3000" b="1" dirty="0">
                <a:solidFill>
                  <a:srgbClr val="002060"/>
                </a:solidFill>
                <a:latin typeface="Arial Nova Cond" panose="020B0506020202020204" pitchFamily="34" charset="0"/>
              </a:rPr>
              <a:t> </a:t>
            </a:r>
            <a:b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</a:b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з</a:t>
            </a:r>
            <a:r>
              <a:rPr lang="en-GB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росли</a:t>
            </a:r>
            <a:r>
              <a:rPr lang="en-GB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звернення</a:t>
            </a:r>
            <a:r>
              <a:rPr lang="en-GB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щодо</a:t>
            </a:r>
            <a:r>
              <a:rPr lang="en-GB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важкого</a:t>
            </a:r>
            <a:r>
              <a:rPr lang="en-GB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емоційного</a:t>
            </a:r>
            <a:r>
              <a:rPr lang="en-GB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стану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E3ADA02-3601-F442-AEEB-DEF4ED8A8E78}"/>
              </a:ext>
            </a:extLst>
          </p:cNvPr>
          <p:cNvCxnSpPr>
            <a:cxnSpLocks/>
          </p:cNvCxnSpPr>
          <p:nvPr/>
        </p:nvCxnSpPr>
        <p:spPr>
          <a:xfrm>
            <a:off x="3836742" y="5250310"/>
            <a:ext cx="0" cy="11556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70390CF-EB9B-179B-8D53-80D087F8C7DB}"/>
              </a:ext>
            </a:extLst>
          </p:cNvPr>
          <p:cNvSpPr txBox="1"/>
          <p:nvPr/>
        </p:nvSpPr>
        <p:spPr>
          <a:xfrm>
            <a:off x="4184868" y="4941324"/>
            <a:ext cx="25891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002060"/>
                </a:solidFill>
                <a:latin typeface="Arial Nova Cond" panose="020B0506020202020204" pitchFamily="34" charset="0"/>
              </a:rPr>
              <a:t>у </a:t>
            </a:r>
            <a:r>
              <a:rPr lang="ru-RU" sz="4000" b="1" dirty="0">
                <a:solidFill>
                  <a:srgbClr val="002060"/>
                </a:solidFill>
                <a:latin typeface="Arial Nova Cond" panose="020B0506020202020204" pitchFamily="34" charset="0"/>
              </a:rPr>
              <a:t>189 </a:t>
            </a:r>
            <a:r>
              <a:rPr lang="ru-RU" sz="3000" b="1" dirty="0" err="1">
                <a:solidFill>
                  <a:srgbClr val="002060"/>
                </a:solidFill>
                <a:latin typeface="Arial Nova Cond" panose="020B0506020202020204" pitchFamily="34" charset="0"/>
              </a:rPr>
              <a:t>разів</a:t>
            </a:r>
            <a:b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</a:b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зросли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uk-UA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п</a:t>
            </a:r>
            <a:r>
              <a:rPr lang="en-GB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сихіатричні</a:t>
            </a:r>
            <a:r>
              <a:rPr lang="en-GB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консультації</a:t>
            </a:r>
          </a:p>
          <a:p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69E0AC-5B68-D45B-A48D-3DA3C2C0D356}"/>
              </a:ext>
            </a:extLst>
          </p:cNvPr>
          <p:cNvCxnSpPr>
            <a:cxnSpLocks/>
          </p:cNvCxnSpPr>
          <p:nvPr/>
        </p:nvCxnSpPr>
        <p:spPr>
          <a:xfrm>
            <a:off x="6793722" y="5299078"/>
            <a:ext cx="0" cy="11556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E19A12C-08FA-CD66-2EE2-3309E8C9E9C9}"/>
              </a:ext>
            </a:extLst>
          </p:cNvPr>
          <p:cNvSpPr txBox="1"/>
          <p:nvPr/>
        </p:nvSpPr>
        <p:spPr>
          <a:xfrm>
            <a:off x="624015" y="4433888"/>
            <a:ext cx="92703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uk-UA" sz="2000" b="1" noProof="1">
                <a:solidFill>
                  <a:srgbClr val="000000"/>
                </a:solidFill>
                <a:latin typeface="Arial Nova Cond" panose="020B0506020202020204" pitchFamily="34" charset="0"/>
                <a:cs typeface="Calibri"/>
              </a:rPr>
              <a:t>Динаміка запитів</a:t>
            </a:r>
            <a:endParaRPr lang="ru-GB" sz="2000" b="1" noProof="1">
              <a:solidFill>
                <a:srgbClr val="000000"/>
              </a:solidFill>
              <a:latin typeface="Arial Nova Cond" panose="020B0506020202020204" pitchFamily="34" charset="0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C5C762-D814-D1C2-96EC-4EA291F63D24}"/>
              </a:ext>
            </a:extLst>
          </p:cNvPr>
          <p:cNvSpPr txBox="1"/>
          <p:nvPr/>
        </p:nvSpPr>
        <p:spPr>
          <a:xfrm>
            <a:off x="7193280" y="4448124"/>
            <a:ext cx="40965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uk-UA" sz="2000" b="1" dirty="0">
                <a:latin typeface="Arial Nova Cond" panose="020B0506020202020204" pitchFamily="34" charset="0"/>
                <a:cs typeface="Calibri"/>
              </a:rPr>
              <a:t>Т</a:t>
            </a:r>
            <a:r>
              <a:rPr lang="en-GB" sz="2000" b="1" dirty="0" err="1">
                <a:latin typeface="Arial Nova Cond" panose="020B0506020202020204" pitchFamily="34" charset="0"/>
                <a:cs typeface="Calibri"/>
              </a:rPr>
              <a:t>ривожність</a:t>
            </a:r>
            <a:r>
              <a:rPr lang="en-GB" sz="2000" b="1" dirty="0">
                <a:latin typeface="Arial Nova Cond" panose="020B0506020202020204" pitchFamily="34" charset="0"/>
                <a:cs typeface="Calibri"/>
              </a:rPr>
              <a:t> </a:t>
            </a:r>
            <a:r>
              <a:rPr lang="uk-UA" sz="2000" b="1" dirty="0">
                <a:latin typeface="Arial Nova Cond" panose="020B0506020202020204" pitchFamily="34" charset="0"/>
                <a:cs typeface="Calibri"/>
              </a:rPr>
              <a:t>– </a:t>
            </a:r>
            <a:r>
              <a:rPr lang="en-GB" sz="2000" b="1" dirty="0" err="1">
                <a:latin typeface="Arial Nova Cond" panose="020B0506020202020204" pitchFamily="34" charset="0"/>
                <a:cs typeface="Calibri"/>
              </a:rPr>
              <a:t>у</a:t>
            </a:r>
            <a:r>
              <a:rPr lang="en-GB" sz="2000" b="1" dirty="0">
                <a:latin typeface="Arial Nova Cond" panose="020B0506020202020204" pitchFamily="34" charset="0"/>
                <a:cs typeface="Calibri"/>
              </a:rPr>
              <a:t> топ-4 </a:t>
            </a:r>
            <a:r>
              <a:rPr lang="uk-UA" sz="2000" b="1" dirty="0">
                <a:latin typeface="Arial Nova Cond" panose="020B0506020202020204" pitchFamily="34" charset="0"/>
                <a:cs typeface="Calibri"/>
              </a:rPr>
              <a:t>за кількістю </a:t>
            </a:r>
            <a:r>
              <a:rPr lang="en-GB" sz="2000" b="1" dirty="0" err="1">
                <a:latin typeface="Arial Nova Cond" panose="020B0506020202020204" pitchFamily="34" charset="0"/>
                <a:cs typeface="Calibri"/>
              </a:rPr>
              <a:t>запитів</a:t>
            </a:r>
            <a:r>
              <a:rPr lang="uk-UA" sz="2000" b="1" dirty="0">
                <a:latin typeface="Arial Nova Cond" panose="020B0506020202020204" pitchFamily="34" charset="0"/>
                <a:cs typeface="Calibri"/>
              </a:rPr>
              <a:t> за останні 5 років</a:t>
            </a:r>
            <a:endParaRPr lang="en-GB" sz="2000" b="1" dirty="0">
              <a:latin typeface="Arial Nova Cond" panose="020B0506020202020204" pitchFamily="34" charset="0"/>
              <a:cs typeface="Calibri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18CE463-3D98-C78B-A085-6EAD05CAD620}"/>
              </a:ext>
            </a:extLst>
          </p:cNvPr>
          <p:cNvGrpSpPr/>
          <p:nvPr/>
        </p:nvGrpSpPr>
        <p:grpSpPr>
          <a:xfrm>
            <a:off x="7948281" y="5419963"/>
            <a:ext cx="1588710" cy="523220"/>
            <a:chOff x="7905969" y="2038423"/>
            <a:chExt cx="1588710" cy="52322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75337A-24F7-7CD2-9E7F-374EF99C6D63}"/>
                </a:ext>
              </a:extLst>
            </p:cNvPr>
            <p:cNvSpPr txBox="1"/>
            <p:nvPr/>
          </p:nvSpPr>
          <p:spPr>
            <a:xfrm>
              <a:off x="7905969" y="2038423"/>
              <a:ext cx="988456" cy="5232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x-none" sz="2800">
                  <a:solidFill>
                    <a:schemeClr val="bg1">
                      <a:lumMod val="75000"/>
                    </a:schemeClr>
                  </a:solidFill>
                </a:rPr>
                <a:t>❯❯❯❯</a:t>
              </a:r>
              <a:endParaRPr lang="x-none" sz="2800" dirty="0">
                <a:solidFill>
                  <a:srgbClr val="33B17C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B4EF1BE-0149-0DDE-735F-58D23A2C0C21}"/>
                </a:ext>
              </a:extLst>
            </p:cNvPr>
            <p:cNvSpPr txBox="1"/>
            <p:nvPr/>
          </p:nvSpPr>
          <p:spPr>
            <a:xfrm>
              <a:off x="8718392" y="2069582"/>
              <a:ext cx="7762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002060"/>
                  </a:solidFill>
                  <a:latin typeface="Arial Nova Cond" panose="020B0506020202020204" pitchFamily="34" charset="0"/>
                </a:rPr>
                <a:t>651</a:t>
              </a:r>
              <a:endParaRPr lang="ru-RU" sz="24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7E819F6-C435-6A45-EB77-9E5FDC6E7FB1}"/>
              </a:ext>
            </a:extLst>
          </p:cNvPr>
          <p:cNvGrpSpPr/>
          <p:nvPr/>
        </p:nvGrpSpPr>
        <p:grpSpPr>
          <a:xfrm>
            <a:off x="7955926" y="5963118"/>
            <a:ext cx="4170362" cy="523220"/>
            <a:chOff x="7927902" y="2795664"/>
            <a:chExt cx="4170362" cy="52322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9BFCB60-A57E-D580-E006-DC8B34A080E8}"/>
                </a:ext>
              </a:extLst>
            </p:cNvPr>
            <p:cNvSpPr txBox="1"/>
            <p:nvPr/>
          </p:nvSpPr>
          <p:spPr>
            <a:xfrm>
              <a:off x="7927902" y="2795664"/>
              <a:ext cx="3407018" cy="5232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x-none" sz="2800">
                  <a:solidFill>
                    <a:schemeClr val="bg1">
                      <a:lumMod val="75000"/>
                    </a:schemeClr>
                  </a:solidFill>
                </a:rPr>
                <a:t>❯❯❯❯</a:t>
              </a:r>
              <a:r>
                <a:rPr lang="x-none" sz="2800">
                  <a:solidFill>
                    <a:srgbClr val="002060"/>
                  </a:solidFill>
                </a:rPr>
                <a:t>❯❯❯❯❯❯❯❯❯❯❯❯❯</a:t>
              </a:r>
              <a:endParaRPr lang="x-none" sz="2800" dirty="0">
                <a:solidFill>
                  <a:srgbClr val="002060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FDF67C-91E1-4856-51A3-DDEBC5446043}"/>
                </a:ext>
              </a:extLst>
            </p:cNvPr>
            <p:cNvSpPr txBox="1"/>
            <p:nvPr/>
          </p:nvSpPr>
          <p:spPr>
            <a:xfrm>
              <a:off x="11127963" y="2840744"/>
              <a:ext cx="97030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2400" b="1" dirty="0">
                  <a:solidFill>
                    <a:srgbClr val="C00000"/>
                  </a:solidFill>
                  <a:latin typeface="Arial Nova Cond" panose="020B0506020202020204" pitchFamily="34" charset="0"/>
                </a:rPr>
                <a:t>2173</a:t>
              </a:r>
              <a:endParaRPr lang="ru-RU" sz="2400" b="1" dirty="0">
                <a:solidFill>
                  <a:srgbClr val="C00000"/>
                </a:solidFill>
                <a:latin typeface="Arial Nova Cond" panose="020B0506020202020204" pitchFamily="34" charset="0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0137B4D1-5AED-C02B-770A-7242CC40BD6B}"/>
              </a:ext>
            </a:extLst>
          </p:cNvPr>
          <p:cNvSpPr txBox="1"/>
          <p:nvPr/>
        </p:nvSpPr>
        <p:spPr>
          <a:xfrm>
            <a:off x="7217664" y="5529805"/>
            <a:ext cx="877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uk-UA" sz="1600" b="1" dirty="0">
                <a:latin typeface="Arial Nova Cond" panose="020B0506020202020204" pitchFamily="34" charset="0"/>
              </a:rPr>
              <a:t>2</a:t>
            </a:r>
            <a:r>
              <a:rPr lang="en-GB" sz="1600" b="1" dirty="0">
                <a:latin typeface="Arial Nova Cond" panose="020B0506020202020204" pitchFamily="34" charset="0"/>
              </a:rPr>
              <a:t>021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BFF0345-2892-2088-7F11-641A7CAE49E8}"/>
              </a:ext>
            </a:extLst>
          </p:cNvPr>
          <p:cNvSpPr txBox="1"/>
          <p:nvPr/>
        </p:nvSpPr>
        <p:spPr>
          <a:xfrm>
            <a:off x="7223760" y="6047965"/>
            <a:ext cx="877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uk-UA" sz="1600" b="1" dirty="0">
                <a:latin typeface="Arial Nova Cond" panose="020B0506020202020204" pitchFamily="34" charset="0"/>
              </a:rPr>
              <a:t>2</a:t>
            </a:r>
            <a:r>
              <a:rPr lang="en-GB" sz="1600" b="1" dirty="0">
                <a:latin typeface="Arial Nova Cond" panose="020B0506020202020204" pitchFamily="34" charset="0"/>
              </a:rPr>
              <a:t>02</a:t>
            </a:r>
            <a:r>
              <a:rPr lang="uk-UA" sz="1600" b="1" dirty="0">
                <a:latin typeface="Arial Nova Cond" panose="020B0506020202020204" pitchFamily="34" charset="0"/>
              </a:rPr>
              <a:t>5</a:t>
            </a:r>
            <a:endParaRPr lang="en-GB" sz="1600" b="1" dirty="0">
              <a:latin typeface="Arial Nova Cond" panose="020B0506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E970A8-5F93-BA26-0EB2-CA0DD7C78240}"/>
              </a:ext>
            </a:extLst>
          </p:cNvPr>
          <p:cNvSpPr txBox="1"/>
          <p:nvPr/>
        </p:nvSpPr>
        <p:spPr>
          <a:xfrm>
            <a:off x="10369296" y="5804125"/>
            <a:ext cx="877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uk-UA" sz="1600" b="1" dirty="0">
                <a:solidFill>
                  <a:srgbClr val="C00000"/>
                </a:solidFill>
                <a:latin typeface="Arial Nova Cond" panose="020B0506020202020204" pitchFamily="34" charset="0"/>
              </a:rPr>
              <a:t>+230%</a:t>
            </a:r>
            <a:endParaRPr lang="en-GB" sz="1600" b="1" dirty="0">
              <a:solidFill>
                <a:srgbClr val="C00000"/>
              </a:solidFill>
              <a:latin typeface="Arial Nova Cond" panose="020B05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09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C5941EFF-BF38-740A-A458-341ABD174A64}"/>
              </a:ext>
            </a:extLst>
          </p:cNvPr>
          <p:cNvSpPr/>
          <p:nvPr/>
        </p:nvSpPr>
        <p:spPr>
          <a:xfrm>
            <a:off x="-190500" y="3413760"/>
            <a:ext cx="12573000" cy="3444240"/>
          </a:xfrm>
          <a:prstGeom prst="roundRect">
            <a:avLst>
              <a:gd name="adj" fmla="val 3726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DC2C7003-A627-6DED-9D61-EF675D49FDD8}"/>
              </a:ext>
            </a:extLst>
          </p:cNvPr>
          <p:cNvSpPr/>
          <p:nvPr/>
        </p:nvSpPr>
        <p:spPr>
          <a:xfrm>
            <a:off x="6446521" y="1036321"/>
            <a:ext cx="5194617" cy="2225039"/>
          </a:xfrm>
          <a:prstGeom prst="round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A9657F-9196-CA9A-AE04-354A0F54CA18}"/>
              </a:ext>
            </a:extLst>
          </p:cNvPr>
          <p:cNvSpPr txBox="1"/>
          <p:nvPr/>
        </p:nvSpPr>
        <p:spPr>
          <a:xfrm>
            <a:off x="7261462" y="1236028"/>
            <a:ext cx="45015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1C4E79"/>
                </a:solidFill>
                <a:latin typeface="Arial Nova Cond" panose="020B0506020202020204" pitchFamily="34" charset="0"/>
              </a:rPr>
              <a:t>Кризові стани співробітників трапляються </a:t>
            </a:r>
            <a:r>
              <a:rPr lang="uk-UA" sz="24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у 15 разів частіше</a:t>
            </a:r>
            <a:endParaRPr lang="x-none" sz="2400" b="1" baseline="30000" dirty="0">
              <a:solidFill>
                <a:srgbClr val="33B17C"/>
              </a:solidFill>
              <a:latin typeface="Arial Nova Cond" panose="020B0506020202020204" pitchFamily="34" charset="0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915DC6-BEB3-6303-C73B-7CA8C0876733}"/>
              </a:ext>
            </a:extLst>
          </p:cNvPr>
          <p:cNvSpPr txBox="1"/>
          <p:nvPr/>
        </p:nvSpPr>
        <p:spPr>
          <a:xfrm>
            <a:off x="6540025" y="2194991"/>
            <a:ext cx="51011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solidFill>
                  <a:srgbClr val="828282"/>
                </a:solidFill>
                <a:latin typeface="Arial Nova Cond" panose="020B0506020202020204" pitchFamily="34" charset="0"/>
              </a:rPr>
              <a:t>Дані на основі результатів роботи Сервісу психологічної підтримки для Клієнтів Wellbeing Company: більше 180 брендів, більше 190 000 співробітників з доступом до Сервісу.</a:t>
            </a:r>
            <a:r>
              <a:rPr lang="en-US" sz="1200" dirty="0">
                <a:solidFill>
                  <a:srgbClr val="828282"/>
                </a:solidFill>
                <a:latin typeface="Arial Nova Cond" panose="020B0506020202020204" pitchFamily="34" charset="0"/>
              </a:rPr>
              <a:t> </a:t>
            </a:r>
            <a:r>
              <a:rPr lang="uk-UA" sz="1200" dirty="0">
                <a:solidFill>
                  <a:srgbClr val="828282"/>
                </a:solidFill>
                <a:latin typeface="Arial Nova Cond" panose="020B0506020202020204" pitchFamily="34" charset="0"/>
              </a:rPr>
              <a:t>Кризовий запит потребує негайної підтримки для стабілізації стану людину.</a:t>
            </a:r>
            <a:endParaRPr lang="x-none" sz="1200" dirty="0">
              <a:solidFill>
                <a:srgbClr val="828282"/>
              </a:solidFill>
              <a:latin typeface="Arial Nova Cond" panose="020B0506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49B5CE-0466-9404-AD69-5CEF2DB3DDFA}"/>
              </a:ext>
            </a:extLst>
          </p:cNvPr>
          <p:cNvGrpSpPr/>
          <p:nvPr/>
        </p:nvGrpSpPr>
        <p:grpSpPr>
          <a:xfrm>
            <a:off x="6562644" y="1354986"/>
            <a:ext cx="645876" cy="663888"/>
            <a:chOff x="198120" y="7772400"/>
            <a:chExt cx="314260" cy="323024"/>
          </a:xfrm>
        </p:grpSpPr>
        <p:sp>
          <p:nvSpPr>
            <p:cNvPr id="11" name="Овал 25">
              <a:extLst>
                <a:ext uri="{FF2B5EF4-FFF2-40B4-BE49-F238E27FC236}">
                  <a16:creationId xmlns:a16="http://schemas.microsoft.com/office/drawing/2014/main" id="{211DFFE3-0906-0C85-9B00-31871650019A}"/>
                </a:ext>
              </a:extLst>
            </p:cNvPr>
            <p:cNvSpPr/>
            <p:nvPr/>
          </p:nvSpPr>
          <p:spPr>
            <a:xfrm>
              <a:off x="198120" y="7772400"/>
              <a:ext cx="314260" cy="323024"/>
            </a:xfrm>
            <a:prstGeom prst="ellipse">
              <a:avLst/>
            </a:prstGeom>
            <a:solidFill>
              <a:srgbClr val="33B1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7751EBF2-7D5D-C891-A94A-DF9F481D7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000" y="7812000"/>
              <a:ext cx="216000" cy="21600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68F527B-E793-CA86-F83C-1F598F726297}"/>
              </a:ext>
            </a:extLst>
          </p:cNvPr>
          <p:cNvSpPr txBox="1"/>
          <p:nvPr/>
        </p:nvSpPr>
        <p:spPr>
          <a:xfrm>
            <a:off x="634365" y="4479608"/>
            <a:ext cx="43452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9909">
              <a:defRPr/>
            </a:pPr>
            <a:r>
              <a:rPr lang="ru-RU" sz="2000" b="1" dirty="0" err="1">
                <a:latin typeface="Arial Nova Cond" panose="020B0506020202020204" pitchFamily="34" charset="0"/>
                <a:sym typeface="Calibri"/>
              </a:rPr>
              <a:t>Сервіс</a:t>
            </a:r>
            <a:r>
              <a:rPr lang="ru-RU" sz="2000" b="1" dirty="0">
                <a:latin typeface="Arial Nova Cond" panose="020B0506020202020204" pitchFamily="34" charset="0"/>
                <a:sym typeface="Calibri"/>
              </a:rPr>
              <a:t> </a:t>
            </a:r>
            <a:r>
              <a:rPr lang="uk-UA" sz="2000" b="1" dirty="0">
                <a:latin typeface="Arial Nova Cond" panose="020B0506020202020204" pitchFamily="34" charset="0"/>
                <a:sym typeface="Calibri"/>
              </a:rPr>
              <a:t>п</a:t>
            </a:r>
            <a:r>
              <a:rPr lang="uk-UA" sz="2000" b="1" dirty="0">
                <a:latin typeface="Arial Nova Cond" panose="020B0506020202020204" pitchFamily="34" charset="0"/>
              </a:rPr>
              <a:t>рофесійної </a:t>
            </a:r>
            <a:br>
              <a:rPr lang="uk-UA" sz="2000" b="1" dirty="0">
                <a:latin typeface="Arial Nova Cond" panose="020B0506020202020204" pitchFamily="34" charset="0"/>
              </a:rPr>
            </a:br>
            <a:r>
              <a:rPr lang="uk-UA" sz="2000" b="1" dirty="0">
                <a:latin typeface="Arial Nova Cond" panose="020B0506020202020204" pitchFamily="34" charset="0"/>
              </a:rPr>
              <a:t>психологічної допомоги співробітникам та їх близьким </a:t>
            </a:r>
            <a:r>
              <a:rPr lang="ru-RU" dirty="0">
                <a:latin typeface="Arial Nova Cond" panose="020B0506020202020204" pitchFamily="34" charset="0"/>
                <a:sym typeface="Calibri"/>
              </a:rPr>
              <a:t>(</a:t>
            </a:r>
            <a:r>
              <a:rPr lang="en-US" dirty="0">
                <a:latin typeface="Arial Nova Cond" panose="020B0506020202020204" pitchFamily="34" charset="0"/>
                <a:sym typeface="Calibri"/>
              </a:rPr>
              <a:t>Employee Assistance Program </a:t>
            </a:r>
            <a:r>
              <a:rPr lang="uk-UA" dirty="0">
                <a:latin typeface="Arial Nova Cond" panose="020B0506020202020204" pitchFamily="34" charset="0"/>
                <a:sym typeface="Calibri"/>
              </a:rPr>
              <a:t>або</a:t>
            </a:r>
            <a:r>
              <a:rPr lang="en-US" dirty="0">
                <a:latin typeface="Arial Nova Cond" panose="020B0506020202020204" pitchFamily="34" charset="0"/>
                <a:sym typeface="Calibri"/>
              </a:rPr>
              <a:t> EAP*)</a:t>
            </a:r>
            <a:r>
              <a:rPr lang="uk-UA" dirty="0">
                <a:latin typeface="Arial Nova Cond" panose="020B0506020202020204" pitchFamily="34" charset="0"/>
                <a:sym typeface="Calibri"/>
              </a:rPr>
              <a:t> </a:t>
            </a:r>
            <a:endParaRPr lang="uk-UA" sz="2000" dirty="0">
              <a:latin typeface="Arial Nova Cond" panose="020B0506020202020204" pitchFamily="34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AF9D4F6-E82A-1F3E-EB28-D501F2AC2934}"/>
              </a:ext>
            </a:extLst>
          </p:cNvPr>
          <p:cNvGrpSpPr/>
          <p:nvPr/>
        </p:nvGrpSpPr>
        <p:grpSpPr>
          <a:xfrm>
            <a:off x="4833302" y="3638868"/>
            <a:ext cx="3365818" cy="1005840"/>
            <a:chOff x="4650422" y="3626168"/>
            <a:chExt cx="3365818" cy="1005840"/>
          </a:xfrm>
        </p:grpSpPr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67D44B78-C082-43B8-30F5-3B1A1A0AE93C}"/>
                </a:ext>
              </a:extLst>
            </p:cNvPr>
            <p:cNvSpPr/>
            <p:nvPr/>
          </p:nvSpPr>
          <p:spPr>
            <a:xfrm>
              <a:off x="4650422" y="3626168"/>
              <a:ext cx="3365818" cy="10058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Google Shape;148;p3">
              <a:extLst>
                <a:ext uri="{FF2B5EF4-FFF2-40B4-BE49-F238E27FC236}">
                  <a16:creationId xmlns:a16="http://schemas.microsoft.com/office/drawing/2014/main" id="{F2251F9D-D46F-8B07-870C-A9EFE15F64E9}"/>
                </a:ext>
              </a:extLst>
            </p:cNvPr>
            <p:cNvSpPr txBox="1"/>
            <p:nvPr/>
          </p:nvSpPr>
          <p:spPr>
            <a:xfrm>
              <a:off x="4792014" y="3707130"/>
              <a:ext cx="3058485" cy="8193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Можливість звернення до психологів </a:t>
              </a:r>
              <a:b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</a:br>
              <a: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7 днів на тиждень</a:t>
              </a:r>
            </a:p>
            <a:p>
              <a:pPr marR="0" lvl="0" algn="l" defTabSz="83987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7030A0"/>
                </a:buClr>
                <a:buSzPts val="1100"/>
                <a:tabLst/>
                <a:defRPr/>
              </a:pPr>
              <a:r>
                <a:rPr kumimoji="0" lang="uk-UA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Calibri"/>
                  <a:cs typeface="Calibri"/>
                  <a:sym typeface="Calibri"/>
                </a:rPr>
                <a:t>для консультацій онлайн у форматі відео зустрічі або текстом у </a:t>
              </a:r>
              <a:r>
                <a:rPr kumimoji="0" lang="uk-UA" sz="13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Calibri"/>
                  <a:cs typeface="Calibri"/>
                  <a:sym typeface="Calibri"/>
                </a:rPr>
                <a:t>мессенджері</a:t>
              </a:r>
              <a:endParaRPr kumimoji="0" lang="uk-UA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BA5D8C9-D3CB-833A-518A-41D55C40C500}"/>
              </a:ext>
            </a:extLst>
          </p:cNvPr>
          <p:cNvGrpSpPr/>
          <p:nvPr/>
        </p:nvGrpSpPr>
        <p:grpSpPr>
          <a:xfrm>
            <a:off x="4840605" y="5913120"/>
            <a:ext cx="3365818" cy="762000"/>
            <a:chOff x="4619625" y="5913120"/>
            <a:chExt cx="3365818" cy="762000"/>
          </a:xfrm>
        </p:grpSpPr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37CFB14B-FA10-90BC-F550-09CFA63D3FF5}"/>
                </a:ext>
              </a:extLst>
            </p:cNvPr>
            <p:cNvSpPr/>
            <p:nvPr/>
          </p:nvSpPr>
          <p:spPr>
            <a:xfrm>
              <a:off x="4619625" y="5913120"/>
              <a:ext cx="3365818" cy="76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Google Shape;148;p3">
              <a:extLst>
                <a:ext uri="{FF2B5EF4-FFF2-40B4-BE49-F238E27FC236}">
                  <a16:creationId xmlns:a16="http://schemas.microsoft.com/office/drawing/2014/main" id="{8520C4DC-C43B-1E35-CA5D-A41D5B0A1999}"/>
                </a:ext>
              </a:extLst>
            </p:cNvPr>
            <p:cNvSpPr txBox="1"/>
            <p:nvPr/>
          </p:nvSpPr>
          <p:spPr>
            <a:xfrm>
              <a:off x="4758043" y="5964037"/>
              <a:ext cx="3097211" cy="629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Протокол безпеки</a:t>
              </a:r>
            </a:p>
            <a:p>
              <a:pPr marR="0" lvl="0" algn="l" defTabSz="83987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7030A0"/>
                </a:buClr>
                <a:buSzPts val="1100"/>
                <a:tabLst/>
                <a:defRPr/>
              </a:pPr>
              <a:r>
                <a:rPr kumimoji="0" lang="uk-UA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Calibri"/>
                  <a:cs typeface="Calibri"/>
                  <a:sym typeface="Calibri"/>
                </a:rPr>
                <a:t>невідкладна допомога на випадок гострої емоційної кризи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72D4B5D-5350-8975-1838-F1D3835858E4}"/>
              </a:ext>
            </a:extLst>
          </p:cNvPr>
          <p:cNvGrpSpPr/>
          <p:nvPr/>
        </p:nvGrpSpPr>
        <p:grpSpPr>
          <a:xfrm>
            <a:off x="4843462" y="4708684"/>
            <a:ext cx="3365818" cy="1127760"/>
            <a:chOff x="4635182" y="4708684"/>
            <a:chExt cx="3365818" cy="1127760"/>
          </a:xfrm>
        </p:grpSpPr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720A8D33-BC42-546A-01D0-15F53E724B7F}"/>
                </a:ext>
              </a:extLst>
            </p:cNvPr>
            <p:cNvSpPr/>
            <p:nvPr/>
          </p:nvSpPr>
          <p:spPr>
            <a:xfrm>
              <a:off x="4635182" y="4708684"/>
              <a:ext cx="3365818" cy="11277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Google Shape;148;p3">
              <a:extLst>
                <a:ext uri="{FF2B5EF4-FFF2-40B4-BE49-F238E27FC236}">
                  <a16:creationId xmlns:a16="http://schemas.microsoft.com/office/drawing/2014/main" id="{7DFF291F-76EF-F980-6E4C-166264B85B2D}"/>
                </a:ext>
              </a:extLst>
            </p:cNvPr>
            <p:cNvSpPr txBox="1"/>
            <p:nvPr/>
          </p:nvSpPr>
          <p:spPr>
            <a:xfrm>
              <a:off x="4746294" y="4795754"/>
              <a:ext cx="3102306" cy="629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Вебінари</a:t>
              </a:r>
              <a: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 для підтримки ментального здоров’я організації</a:t>
              </a:r>
            </a:p>
            <a:p>
              <a:pPr marR="0" lvl="0" algn="l" defTabSz="83987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7030A0"/>
                </a:buClr>
                <a:buSzPts val="1100"/>
                <a:tabLst/>
                <a:defRPr/>
              </a:pPr>
              <a:r>
                <a:rPr kumimoji="0" lang="uk-UA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Calibri"/>
                  <a:cs typeface="Calibri"/>
                  <a:sym typeface="Calibri"/>
                </a:rPr>
                <a:t>більше 40 професійних спікерів, тематики  за 4 ключовими напрямками добробуту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0C9580D-11BC-56E5-D01A-E960ED8669F9}"/>
              </a:ext>
            </a:extLst>
          </p:cNvPr>
          <p:cNvGrpSpPr/>
          <p:nvPr/>
        </p:nvGrpSpPr>
        <p:grpSpPr>
          <a:xfrm>
            <a:off x="8275320" y="3641408"/>
            <a:ext cx="3365818" cy="1005840"/>
            <a:chOff x="8275320" y="3641408"/>
            <a:chExt cx="3365818" cy="1005840"/>
          </a:xfrm>
        </p:grpSpPr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5E35BD76-389F-E2D1-51FE-9196B57EE885}"/>
                </a:ext>
              </a:extLst>
            </p:cNvPr>
            <p:cNvSpPr/>
            <p:nvPr/>
          </p:nvSpPr>
          <p:spPr>
            <a:xfrm>
              <a:off x="8275320" y="3641408"/>
              <a:ext cx="3365818" cy="10058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Google Shape;148;p3">
              <a:extLst>
                <a:ext uri="{FF2B5EF4-FFF2-40B4-BE49-F238E27FC236}">
                  <a16:creationId xmlns:a16="http://schemas.microsoft.com/office/drawing/2014/main" id="{54FE4120-34A3-8C21-AA9A-66FE093533F5}"/>
                </a:ext>
              </a:extLst>
            </p:cNvPr>
            <p:cNvSpPr txBox="1"/>
            <p:nvPr/>
          </p:nvSpPr>
          <p:spPr>
            <a:xfrm>
              <a:off x="8343200" y="3688080"/>
              <a:ext cx="3193480" cy="629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Можливість звернення до психологів </a:t>
              </a:r>
              <a:b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</a:br>
              <a: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для близьких і рідних співробітників</a:t>
              </a:r>
            </a:p>
            <a:p>
              <a:pPr marR="0" lvl="0" algn="l" defTabSz="83987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7030A0"/>
                </a:buClr>
                <a:buSzPts val="1100"/>
                <a:tabLst/>
                <a:defRPr/>
              </a:pPr>
              <a:r>
                <a:rPr kumimoji="0" lang="uk-UA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Calibri"/>
                  <a:cs typeface="Calibri"/>
                  <a:sym typeface="Calibri"/>
                </a:rPr>
                <a:t>індивідуальна психологічна допомога дітям, батькам, близькому оточенню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6256928-2711-77B3-AD98-0CCD49F098C8}"/>
              </a:ext>
            </a:extLst>
          </p:cNvPr>
          <p:cNvGrpSpPr/>
          <p:nvPr/>
        </p:nvGrpSpPr>
        <p:grpSpPr>
          <a:xfrm>
            <a:off x="8275320" y="4708684"/>
            <a:ext cx="3429000" cy="1127760"/>
            <a:chOff x="8275320" y="4708684"/>
            <a:chExt cx="3429000" cy="1127760"/>
          </a:xfrm>
        </p:grpSpPr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3C385495-6027-2E60-64FF-2A7D0176DCA8}"/>
                </a:ext>
              </a:extLst>
            </p:cNvPr>
            <p:cNvSpPr/>
            <p:nvPr/>
          </p:nvSpPr>
          <p:spPr>
            <a:xfrm>
              <a:off x="8275320" y="4708684"/>
              <a:ext cx="3365818" cy="112776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Google Shape;148;p3">
              <a:extLst>
                <a:ext uri="{FF2B5EF4-FFF2-40B4-BE49-F238E27FC236}">
                  <a16:creationId xmlns:a16="http://schemas.microsoft.com/office/drawing/2014/main" id="{4F39B765-BBB7-5C0E-D76C-26806F86D2AA}"/>
                </a:ext>
              </a:extLst>
            </p:cNvPr>
            <p:cNvSpPr txBox="1"/>
            <p:nvPr/>
          </p:nvSpPr>
          <p:spPr>
            <a:xfrm>
              <a:off x="8318249" y="4734794"/>
              <a:ext cx="3386071" cy="629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Ваш власний </a:t>
              </a:r>
              <a:r>
                <a:rPr kumimoji="0" lang="uk-UA" sz="1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Client</a:t>
              </a:r>
              <a: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</a:t>
              </a:r>
              <a:r>
                <a:rPr kumimoji="0" lang="uk-UA" sz="1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Partner</a:t>
              </a:r>
              <a: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24/7</a:t>
              </a:r>
            </a:p>
            <a:p>
              <a:pPr marR="0" lvl="0" algn="l" defTabSz="839876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7030A0"/>
                </a:buClr>
                <a:buSzPts val="1100"/>
                <a:tabLst/>
                <a:defRPr/>
              </a:pPr>
              <a:r>
                <a:rPr kumimoji="0" lang="uk-UA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Calibri"/>
                  <a:cs typeface="Calibri"/>
                  <a:sym typeface="Calibri"/>
                </a:rPr>
                <a:t>Організовує найкращий користувацький досвід для команди, надає проєктну аналітику та вирішує форс-мажорні випадки, пов’язані із запитами співробітників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91842B3-F766-4191-B9A0-2A61525B584F}"/>
              </a:ext>
            </a:extLst>
          </p:cNvPr>
          <p:cNvGrpSpPr/>
          <p:nvPr/>
        </p:nvGrpSpPr>
        <p:grpSpPr>
          <a:xfrm>
            <a:off x="8275320" y="5910580"/>
            <a:ext cx="3365818" cy="762000"/>
            <a:chOff x="8275320" y="5897880"/>
            <a:chExt cx="3365818" cy="762000"/>
          </a:xfrm>
        </p:grpSpPr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C1982144-FA81-12C3-74B2-9F274306A01F}"/>
                </a:ext>
              </a:extLst>
            </p:cNvPr>
            <p:cNvSpPr/>
            <p:nvPr/>
          </p:nvSpPr>
          <p:spPr>
            <a:xfrm>
              <a:off x="8275320" y="5897880"/>
              <a:ext cx="3365818" cy="76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Google Shape;148;p3">
              <a:extLst>
                <a:ext uri="{FF2B5EF4-FFF2-40B4-BE49-F238E27FC236}">
                  <a16:creationId xmlns:a16="http://schemas.microsoft.com/office/drawing/2014/main" id="{03108A7A-DDDA-78FE-5AF2-AD7C7DC28FB2}"/>
                </a:ext>
              </a:extLst>
            </p:cNvPr>
            <p:cNvSpPr txBox="1"/>
            <p:nvPr/>
          </p:nvSpPr>
          <p:spPr>
            <a:xfrm>
              <a:off x="8333489" y="6030194"/>
              <a:ext cx="3179365" cy="4772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8398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Проєктна</a:t>
              </a:r>
              <a:r>
                <a:rPr kumimoji="0" lang="uk-UA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звітність та  Аналітика</a:t>
              </a:r>
              <a:endPara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  <a:p>
              <a:pPr>
                <a:buClr>
                  <a:srgbClr val="7030A0"/>
                </a:buClr>
              </a:pPr>
              <a:r>
                <a:rPr lang="uk-UA" sz="1300" dirty="0">
                  <a:solidFill>
                    <a:prstClr val="black"/>
                  </a:solidFill>
                  <a:latin typeface="Arial Nova Cond" panose="020B0506020202020204" pitchFamily="34" charset="0"/>
                  <a:cs typeface="Calibri"/>
                  <a:sym typeface="Calibri"/>
                </a:rPr>
                <a:t>якісні статистично-аналітичні звіти</a:t>
              </a:r>
              <a:endParaRPr lang="uk-UA" sz="130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endParaRPr>
            </a:p>
          </p:txBody>
        </p:sp>
      </p:grpSp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2664B5ED-DA22-AD74-3D89-4A9536AFDEFD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Сервіс Ментальної </a:t>
            </a:r>
            <a:r>
              <a:rPr lang="en-GB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підтримки</a:t>
            </a:r>
            <a:endParaRPr lang="uk-UA" sz="3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D70087-666A-87EC-E512-F23473800846}"/>
              </a:ext>
            </a:extLst>
          </p:cNvPr>
          <p:cNvSpPr txBox="1"/>
          <p:nvPr/>
        </p:nvSpPr>
        <p:spPr>
          <a:xfrm>
            <a:off x="619125" y="1005195"/>
            <a:ext cx="5209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latin typeface="Arial Nova Cond" panose="020B0506020202020204" pitchFamily="34" charset="0"/>
              </a:rPr>
              <a:t>Кількість кризових запитів</a:t>
            </a:r>
            <a:r>
              <a:rPr lang="x-none" sz="2400" b="1">
                <a:latin typeface="Arial Nova Cond" panose="020B0506020202020204" pitchFamily="34" charset="0"/>
              </a:rPr>
              <a:t> 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C50CB56-3E28-8C65-CC34-02B3B288FB80}"/>
              </a:ext>
            </a:extLst>
          </p:cNvPr>
          <p:cNvGrpSpPr/>
          <p:nvPr/>
        </p:nvGrpSpPr>
        <p:grpSpPr>
          <a:xfrm>
            <a:off x="358140" y="1754822"/>
            <a:ext cx="1165860" cy="932260"/>
            <a:chOff x="358140" y="1754822"/>
            <a:chExt cx="1165860" cy="93226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DBB71AA-C9B1-A3F6-BEB8-DF6C38084B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5325" y="1754822"/>
              <a:ext cx="504000" cy="504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971FEB-99DE-8289-8DE0-4270479C74DE}"/>
                </a:ext>
              </a:extLst>
            </p:cNvPr>
            <p:cNvSpPr txBox="1"/>
            <p:nvPr/>
          </p:nvSpPr>
          <p:spPr>
            <a:xfrm>
              <a:off x="695325" y="2317750"/>
              <a:ext cx="8286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kern="1200" dirty="0">
                  <a:latin typeface="Arial Nova Cond" panose="020B0506020202020204" pitchFamily="34" charset="0"/>
                  <a:ea typeface="+mn-ea"/>
                  <a:cs typeface="+mn-cs"/>
                  <a:sym typeface="Arial"/>
                </a:rPr>
                <a:t>+3%</a:t>
              </a:r>
              <a:endParaRPr lang="ru-RU" sz="20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79A06B-AC77-80CC-3E22-A595E5607CB0}"/>
                </a:ext>
              </a:extLst>
            </p:cNvPr>
            <p:cNvSpPr txBox="1"/>
            <p:nvPr/>
          </p:nvSpPr>
          <p:spPr>
            <a:xfrm>
              <a:off x="358140" y="1844040"/>
              <a:ext cx="116586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8299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Arial Nova Cond" panose="020B0506020202020204" pitchFamily="34" charset="0"/>
                  <a:sym typeface="Arial"/>
                </a:rPr>
                <a:t>2023</a:t>
              </a:r>
              <a:endParaRPr lang="x-none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CEFA18C-3034-6333-1033-F24763A5BC5C}"/>
              </a:ext>
            </a:extLst>
          </p:cNvPr>
          <p:cNvGrpSpPr/>
          <p:nvPr/>
        </p:nvGrpSpPr>
        <p:grpSpPr>
          <a:xfrm>
            <a:off x="1554480" y="1648142"/>
            <a:ext cx="1493520" cy="1027629"/>
            <a:chOff x="1554480" y="1648142"/>
            <a:chExt cx="1493520" cy="1027629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113A97B-F3BB-D95B-A826-B3DEE9CD9A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3445" y="1648142"/>
              <a:ext cx="592137" cy="59213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6761D4-CEE8-7E7B-6679-A12A8741BD37}"/>
                </a:ext>
              </a:extLst>
            </p:cNvPr>
            <p:cNvSpPr txBox="1"/>
            <p:nvPr/>
          </p:nvSpPr>
          <p:spPr>
            <a:xfrm>
              <a:off x="2204085" y="2306439"/>
              <a:ext cx="8286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kern="1200" dirty="0">
                  <a:latin typeface="Arial Nova Cond" panose="020B0506020202020204" pitchFamily="34" charset="0"/>
                  <a:ea typeface="+mn-ea"/>
                  <a:cs typeface="+mn-cs"/>
                  <a:sym typeface="Arial"/>
                </a:rPr>
                <a:t>+7%</a:t>
              </a:r>
              <a:endParaRPr lang="ru-RU" sz="20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47B3D6-93EE-6B67-914C-2D9EB654D841}"/>
                </a:ext>
              </a:extLst>
            </p:cNvPr>
            <p:cNvSpPr txBox="1"/>
            <p:nvPr/>
          </p:nvSpPr>
          <p:spPr>
            <a:xfrm>
              <a:off x="1882140" y="1830486"/>
              <a:ext cx="116586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8299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Arial Nova Cond" panose="020B0506020202020204" pitchFamily="34" charset="0"/>
                  <a:sym typeface="Arial"/>
                </a:rPr>
                <a:t>2024</a:t>
              </a:r>
              <a:endParaRPr lang="x-none" sz="1400">
                <a:solidFill>
                  <a:schemeClr val="tx1"/>
                </a:solidFill>
              </a:endParaRPr>
            </a:p>
          </p:txBody>
        </p:sp>
        <p:sp>
          <p:nvSpPr>
            <p:cNvPr id="41" name="Chevron 40">
              <a:extLst>
                <a:ext uri="{FF2B5EF4-FFF2-40B4-BE49-F238E27FC236}">
                  <a16:creationId xmlns:a16="http://schemas.microsoft.com/office/drawing/2014/main" id="{671AC866-AA94-AC4F-C768-10DB6857AF1A}"/>
                </a:ext>
              </a:extLst>
            </p:cNvPr>
            <p:cNvSpPr/>
            <p:nvPr/>
          </p:nvSpPr>
          <p:spPr>
            <a:xfrm>
              <a:off x="1554480" y="1931035"/>
              <a:ext cx="259080" cy="25908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E70244B-F73D-A0B5-FB55-F8C95CDF95A9}"/>
              </a:ext>
            </a:extLst>
          </p:cNvPr>
          <p:cNvGrpSpPr/>
          <p:nvPr/>
        </p:nvGrpSpPr>
        <p:grpSpPr>
          <a:xfrm>
            <a:off x="3139440" y="1571941"/>
            <a:ext cx="1508760" cy="1103314"/>
            <a:chOff x="3139440" y="1571941"/>
            <a:chExt cx="1508760" cy="110331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F05601F-8CC2-2DF4-0799-08767E1DF4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23004" y="1571941"/>
              <a:ext cx="684000" cy="684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51419E-0899-5049-12A3-829C87EB8D04}"/>
                </a:ext>
              </a:extLst>
            </p:cNvPr>
            <p:cNvSpPr txBox="1"/>
            <p:nvPr/>
          </p:nvSpPr>
          <p:spPr>
            <a:xfrm>
              <a:off x="3712845" y="2305923"/>
              <a:ext cx="8286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kern="1200" dirty="0">
                  <a:latin typeface="Arial Nova Cond" panose="020B0506020202020204" pitchFamily="34" charset="0"/>
                  <a:ea typeface="+mn-ea"/>
                  <a:cs typeface="+mn-cs"/>
                  <a:sym typeface="Arial"/>
                </a:rPr>
                <a:t>+13%</a:t>
              </a:r>
              <a:endParaRPr lang="ru-RU" sz="20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237CF1C-30FA-4D2F-DFED-B0A9E144591C}"/>
                </a:ext>
              </a:extLst>
            </p:cNvPr>
            <p:cNvSpPr txBox="1"/>
            <p:nvPr/>
          </p:nvSpPr>
          <p:spPr>
            <a:xfrm>
              <a:off x="3482340" y="1832173"/>
              <a:ext cx="116586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8299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Arial Nova Cond" panose="020B0506020202020204" pitchFamily="34" charset="0"/>
                  <a:sym typeface="Arial"/>
                </a:rPr>
                <a:t>2025</a:t>
              </a:r>
              <a:endParaRPr lang="x-none" sz="1400">
                <a:solidFill>
                  <a:schemeClr val="tx1"/>
                </a:solidFill>
              </a:endParaRPr>
            </a:p>
          </p:txBody>
        </p:sp>
        <p:sp>
          <p:nvSpPr>
            <p:cNvPr id="42" name="Chevron 41">
              <a:extLst>
                <a:ext uri="{FF2B5EF4-FFF2-40B4-BE49-F238E27FC236}">
                  <a16:creationId xmlns:a16="http://schemas.microsoft.com/office/drawing/2014/main" id="{3B965133-21EA-620D-0599-1CF188B6A1B2}"/>
                </a:ext>
              </a:extLst>
            </p:cNvPr>
            <p:cNvSpPr/>
            <p:nvPr/>
          </p:nvSpPr>
          <p:spPr>
            <a:xfrm>
              <a:off x="3139440" y="1931035"/>
              <a:ext cx="259080" cy="25908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5727E03-FFFD-C13B-5ADD-523793678B27}"/>
              </a:ext>
            </a:extLst>
          </p:cNvPr>
          <p:cNvGrpSpPr/>
          <p:nvPr/>
        </p:nvGrpSpPr>
        <p:grpSpPr>
          <a:xfrm>
            <a:off x="4617720" y="1359218"/>
            <a:ext cx="1828800" cy="1729402"/>
            <a:chOff x="4617720" y="1526858"/>
            <a:chExt cx="1828800" cy="1729402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DA0C072-68BD-B51C-1955-AB84931C6AB2}"/>
                </a:ext>
              </a:extLst>
            </p:cNvPr>
            <p:cNvGrpSpPr/>
            <p:nvPr/>
          </p:nvGrpSpPr>
          <p:grpSpPr>
            <a:xfrm>
              <a:off x="4701540" y="1526858"/>
              <a:ext cx="1744980" cy="1729402"/>
              <a:chOff x="4701540" y="1359218"/>
              <a:chExt cx="1744980" cy="172940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D4FF9D8-4656-139B-25B0-1438F8435E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99685" y="1359218"/>
                <a:ext cx="882332" cy="882332"/>
              </a:xfrm>
              <a:prstGeom prst="ellipse">
                <a:avLst/>
              </a:prstGeom>
              <a:solidFill>
                <a:srgbClr val="00206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EC66AB4-B4BB-D6D5-BDDD-260A36C34766}"/>
                  </a:ext>
                </a:extLst>
              </p:cNvPr>
              <p:cNvSpPr txBox="1"/>
              <p:nvPr/>
            </p:nvSpPr>
            <p:spPr>
              <a:xfrm>
                <a:off x="5173980" y="2287508"/>
                <a:ext cx="8001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8299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b="1" dirty="0">
                    <a:latin typeface="Arial Nova Cond" panose="020B0506020202020204" pitchFamily="34" charset="0"/>
                    <a:sym typeface="Arial"/>
                  </a:rPr>
                  <a:t>+27%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1CDD9A2-EE64-97AD-4DFE-E0A3A5F886D2}"/>
                  </a:ext>
                </a:extLst>
              </p:cNvPr>
              <p:cNvSpPr txBox="1"/>
              <p:nvPr/>
            </p:nvSpPr>
            <p:spPr>
              <a:xfrm>
                <a:off x="4701540" y="2565400"/>
                <a:ext cx="174498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8299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k-UA" sz="1400" dirty="0">
                    <a:solidFill>
                      <a:schemeClr val="tx1"/>
                    </a:solidFill>
                    <a:latin typeface="Arial Nova Cond" panose="020B0506020202020204" pitchFamily="34" charset="0"/>
                  </a:rPr>
                  <a:t>прогнозована </a:t>
                </a:r>
                <a:r>
                  <a:rPr lang="uk-UA" sz="1400" dirty="0" err="1">
                    <a:solidFill>
                      <a:schemeClr val="tx1"/>
                    </a:solidFill>
                    <a:latin typeface="Arial Nova Cond" panose="020B0506020202020204" pitchFamily="34" charset="0"/>
                  </a:rPr>
                  <a:t>к-ість</a:t>
                </a:r>
                <a:r>
                  <a:rPr lang="uk-UA" sz="1400" dirty="0">
                    <a:solidFill>
                      <a:schemeClr val="tx1"/>
                    </a:solidFill>
                    <a:latin typeface="Arial Nova Cond" panose="020B0506020202020204" pitchFamily="34" charset="0"/>
                  </a:rPr>
                  <a:t> </a:t>
                </a:r>
                <a:br>
                  <a:rPr lang="uk-UA" sz="1400" dirty="0">
                    <a:solidFill>
                      <a:schemeClr val="tx1"/>
                    </a:solidFill>
                    <a:latin typeface="Arial Nova Cond" panose="020B0506020202020204" pitchFamily="34" charset="0"/>
                  </a:rPr>
                </a:br>
                <a:r>
                  <a:rPr lang="uk-UA" sz="1400" dirty="0">
                    <a:solidFill>
                      <a:schemeClr val="tx1"/>
                    </a:solidFill>
                    <a:latin typeface="Arial Nova Cond" panose="020B0506020202020204" pitchFamily="34" charset="0"/>
                  </a:rPr>
                  <a:t>до кінця року </a:t>
                </a:r>
                <a:endParaRPr lang="x-none" sz="1400">
                  <a:solidFill>
                    <a:schemeClr val="tx1"/>
                  </a:solidFill>
                  <a:latin typeface="Arial Nova Cond" panose="020B0506020202020204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6F595F6-E3E1-6E8D-11BB-FBCF16E24DD9}"/>
                  </a:ext>
                </a:extLst>
              </p:cNvPr>
              <p:cNvSpPr txBox="1"/>
              <p:nvPr/>
            </p:nvSpPr>
            <p:spPr>
              <a:xfrm>
                <a:off x="4960620" y="1420693"/>
                <a:ext cx="1165860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8299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400" b="1" dirty="0">
                    <a:solidFill>
                      <a:schemeClr val="bg1"/>
                    </a:solidFill>
                    <a:latin typeface="Arial Nova Cond" panose="020B0506020202020204" pitchFamily="34" charset="0"/>
                    <a:sym typeface="Arial"/>
                  </a:rPr>
                  <a:t>2026</a:t>
                </a:r>
              </a:p>
              <a:p>
                <a:pPr lvl="0" algn="ctr" defTabSz="829909">
                  <a:defRPr/>
                </a:pPr>
                <a:r>
                  <a:rPr lang="uk-UA" sz="1400" b="1" dirty="0">
                    <a:solidFill>
                      <a:schemeClr val="bg1"/>
                    </a:solidFill>
                    <a:latin typeface="Arial Nova Cond" panose="020B0506020202020204" pitchFamily="34" charset="0"/>
                    <a:sym typeface="Arial"/>
                  </a:rPr>
                  <a:t>(січень-травень)</a:t>
                </a:r>
                <a:endParaRPr lang="x-none" sz="1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3" name="Chevron 42">
              <a:extLst>
                <a:ext uri="{FF2B5EF4-FFF2-40B4-BE49-F238E27FC236}">
                  <a16:creationId xmlns:a16="http://schemas.microsoft.com/office/drawing/2014/main" id="{683824A3-8B43-0749-6DED-91F44238540F}"/>
                </a:ext>
              </a:extLst>
            </p:cNvPr>
            <p:cNvSpPr/>
            <p:nvPr/>
          </p:nvSpPr>
          <p:spPr>
            <a:xfrm>
              <a:off x="4617720" y="2083435"/>
              <a:ext cx="259080" cy="25908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49" name="Рисунок 72">
            <a:extLst>
              <a:ext uri="{FF2B5EF4-FFF2-40B4-BE49-F238E27FC236}">
                <a16:creationId xmlns:a16="http://schemas.microsoft.com/office/drawing/2014/main" id="{ABA4113E-8CFE-617E-6167-CFD22AD5F6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5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24759-C103-44DB-393C-54B4B571D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503BA6CF-742D-5A16-0ED6-021F82BD3AE7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Культура </a:t>
            </a:r>
            <a:r>
              <a:rPr lang="en-GB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відкритого</a:t>
            </a:r>
            <a:r>
              <a:rPr lang="en-GB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GB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діалогу</a:t>
            </a:r>
            <a:endParaRPr lang="uk-UA" sz="3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E376E4-717C-DFD8-AE53-B054F90AFEC7}"/>
              </a:ext>
            </a:extLst>
          </p:cNvPr>
          <p:cNvSpPr txBox="1"/>
          <p:nvPr/>
        </p:nvSpPr>
        <p:spPr>
          <a:xfrm>
            <a:off x="695325" y="1187559"/>
            <a:ext cx="10338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Arial Nova Cond" panose="020B0506020202020204" pitchFamily="34" charset="0"/>
              </a:rPr>
              <a:t>3 </a:t>
            </a:r>
            <a:r>
              <a:rPr lang="en-GB" sz="2400" b="1" dirty="0" err="1">
                <a:latin typeface="Arial Nova Cond" panose="020B0506020202020204" pitchFamily="34" charset="0"/>
              </a:rPr>
              <a:t>звички</a:t>
            </a:r>
            <a:r>
              <a:rPr lang="en-GB" sz="2400" b="1" dirty="0">
                <a:latin typeface="Arial Nova Cond" panose="020B0506020202020204" pitchFamily="34" charset="0"/>
              </a:rPr>
              <a:t>, </a:t>
            </a:r>
            <a:r>
              <a:rPr lang="en-GB" sz="2400" b="1" dirty="0" err="1">
                <a:latin typeface="Arial Nova Cond" panose="020B0506020202020204" pitchFamily="34" charset="0"/>
              </a:rPr>
              <a:t>які</a:t>
            </a:r>
            <a:r>
              <a:rPr lang="en-GB" sz="2400" b="1" dirty="0">
                <a:latin typeface="Arial Nova Cond" panose="020B0506020202020204" pitchFamily="34" charset="0"/>
              </a:rPr>
              <a:t> </a:t>
            </a:r>
            <a:r>
              <a:rPr lang="en-GB" sz="2400" b="1" dirty="0" err="1">
                <a:latin typeface="Arial Nova Cond" panose="020B0506020202020204" pitchFamily="34" charset="0"/>
              </a:rPr>
              <a:t>допоможуть</a:t>
            </a:r>
            <a:r>
              <a:rPr lang="en-GB" sz="2400" b="1" dirty="0">
                <a:latin typeface="Arial Nova Cond" panose="020B0506020202020204" pitchFamily="34" charset="0"/>
              </a:rPr>
              <a:t> </a:t>
            </a:r>
            <a:r>
              <a:rPr lang="en-GB" sz="2400" b="1" dirty="0" err="1">
                <a:latin typeface="Arial Nova Cond" panose="020B0506020202020204" pitchFamily="34" charset="0"/>
              </a:rPr>
              <a:t>сформувати</a:t>
            </a:r>
            <a:r>
              <a:rPr lang="en-GB" sz="2400" b="1" dirty="0">
                <a:latin typeface="Arial Nova Cond" panose="020B0506020202020204" pitchFamily="34" charset="0"/>
              </a:rPr>
              <a:t> </a:t>
            </a:r>
            <a:r>
              <a:rPr lang="en-GB" sz="2400" b="1" dirty="0" err="1">
                <a:latin typeface="Arial Nova Cond" panose="020B0506020202020204" pitchFamily="34" charset="0"/>
              </a:rPr>
              <a:t>культуру</a:t>
            </a:r>
            <a:r>
              <a:rPr lang="en-GB" sz="2400" b="1" dirty="0">
                <a:latin typeface="Arial Nova Cond" panose="020B0506020202020204" pitchFamily="34" charset="0"/>
              </a:rPr>
              <a:t> </a:t>
            </a:r>
            <a:r>
              <a:rPr lang="en-GB" sz="2400" b="1" dirty="0" err="1">
                <a:latin typeface="Arial Nova Cond" panose="020B0506020202020204" pitchFamily="34" charset="0"/>
              </a:rPr>
              <a:t>відкритого</a:t>
            </a:r>
            <a:r>
              <a:rPr lang="en-GB" sz="2400" b="1" dirty="0">
                <a:latin typeface="Arial Nova Cond" panose="020B0506020202020204" pitchFamily="34" charset="0"/>
              </a:rPr>
              <a:t> </a:t>
            </a:r>
            <a:r>
              <a:rPr lang="en-GB" sz="2400" b="1" dirty="0" err="1">
                <a:latin typeface="Arial Nova Cond" panose="020B0506020202020204" pitchFamily="34" charset="0"/>
              </a:rPr>
              <a:t>діалогу</a:t>
            </a:r>
            <a:endParaRPr lang="en-GB" sz="2400" b="1" dirty="0">
              <a:latin typeface="Arial Nova Cond" panose="020B0506020202020204" pitchFamily="34" charset="0"/>
            </a:endParaRPr>
          </a:p>
        </p:txBody>
      </p:sp>
      <p:pic>
        <p:nvPicPr>
          <p:cNvPr id="9" name="Рисунок 72">
            <a:extLst>
              <a:ext uri="{FF2B5EF4-FFF2-40B4-BE49-F238E27FC236}">
                <a16:creationId xmlns:a16="http://schemas.microsoft.com/office/drawing/2014/main" id="{4F4973ED-DB91-1614-B952-E76DACF72F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7240FF4-C046-2E22-12C3-F8F928F6A2B1}"/>
              </a:ext>
            </a:extLst>
          </p:cNvPr>
          <p:cNvGrpSpPr/>
          <p:nvPr/>
        </p:nvGrpSpPr>
        <p:grpSpPr>
          <a:xfrm>
            <a:off x="518161" y="4587241"/>
            <a:ext cx="7372032" cy="1661159"/>
            <a:chOff x="8077201" y="2255521"/>
            <a:chExt cx="7372032" cy="166115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78A4CA4-B3BB-ED42-141D-134F24478BAC}"/>
                </a:ext>
              </a:extLst>
            </p:cNvPr>
            <p:cNvGrpSpPr/>
            <p:nvPr/>
          </p:nvGrpSpPr>
          <p:grpSpPr>
            <a:xfrm>
              <a:off x="8077201" y="2255521"/>
              <a:ext cx="7372032" cy="1661159"/>
              <a:chOff x="642303" y="3230881"/>
              <a:chExt cx="7372032" cy="1661159"/>
            </a:xfrm>
          </p:grpSpPr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720AF81A-31AB-EDCB-6EDD-0C2904C06623}"/>
                  </a:ext>
                </a:extLst>
              </p:cNvPr>
              <p:cNvSpPr/>
              <p:nvPr/>
            </p:nvSpPr>
            <p:spPr>
              <a:xfrm>
                <a:off x="642303" y="3230881"/>
                <a:ext cx="7341552" cy="1661159"/>
              </a:xfrm>
              <a:prstGeom prst="roundRect">
                <a:avLst/>
              </a:prstGeom>
              <a:solidFill>
                <a:schemeClr val="bg2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05FE261-0C37-832F-065D-FA87D63639AA}"/>
                  </a:ext>
                </a:extLst>
              </p:cNvPr>
              <p:cNvSpPr txBox="1"/>
              <p:nvPr/>
            </p:nvSpPr>
            <p:spPr>
              <a:xfrm>
                <a:off x="788987" y="3366909"/>
                <a:ext cx="7225348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400" b="1" dirty="0" err="1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Власний</a:t>
                </a:r>
                <a:r>
                  <a:rPr lang="ru-RU" sz="2400" b="1" dirty="0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 приклад</a:t>
                </a:r>
                <a:endParaRPr lang="ru-RU" sz="3600" b="1" dirty="0">
                  <a:solidFill>
                    <a:srgbClr val="33B17C"/>
                  </a:solidFill>
                  <a:latin typeface="Arial Nova Cond" panose="020B0506020202020204" pitchFamily="34" charset="0"/>
                </a:endParaRPr>
              </a:p>
              <a:p>
                <a:r>
                  <a:rPr lang="ru-RU" sz="2000" b="1" dirty="0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 </a:t>
                </a:r>
              </a:p>
              <a:p>
                <a:r>
                  <a:rPr lang="en-GB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Керівник </a:t>
                </a:r>
                <a:r>
                  <a:rPr lang="en-GB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показує</a:t>
                </a:r>
                <a:r>
                  <a:rPr lang="en-GB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 </a:t>
                </a:r>
                <a:r>
                  <a:rPr lang="en-GB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приклад</a:t>
                </a:r>
                <a:r>
                  <a:rPr lang="en-GB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 </a:t>
                </a:r>
                <a:r>
                  <a:rPr lang="en-GB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нормального</a:t>
                </a:r>
                <a:r>
                  <a:rPr lang="en-GB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 </a:t>
                </a:r>
                <a:r>
                  <a:rPr lang="en-GB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ставлення</a:t>
                </a:r>
                <a:r>
                  <a:rPr lang="en-GB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 </a:t>
                </a:r>
                <a:r>
                  <a:rPr lang="en-GB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до</a:t>
                </a:r>
                <a:r>
                  <a:rPr lang="en-GB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 </a:t>
                </a:r>
                <a:r>
                  <a:rPr lang="en-GB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відновлення</a:t>
                </a:r>
                <a:r>
                  <a:rPr lang="en-GB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 </a:t>
                </a:r>
                <a:br>
                  <a:rPr lang="ru-RU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</a:br>
                <a:r>
                  <a:rPr lang="en-GB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і</a:t>
                </a:r>
                <a:r>
                  <a:rPr lang="en-GB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 </a:t>
                </a:r>
                <a:r>
                  <a:rPr lang="en-GB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допомоги</a:t>
                </a:r>
                <a:endParaRPr lang="en-GB" sz="2000" dirty="0">
                  <a:solidFill>
                    <a:prstClr val="black"/>
                  </a:solidFill>
                  <a:latin typeface="Arial Nova Cond" panose="020B0506020202020204" pitchFamily="34" charset="0"/>
                </a:endParaRPr>
              </a:p>
            </p:txBody>
          </p:sp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061F854-0F00-15CB-5E6F-ED3363177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0400" y="2377440"/>
              <a:ext cx="612000" cy="6120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C4C5DA0-C71C-C5CE-F88E-08F4B5ABCA23}"/>
              </a:ext>
            </a:extLst>
          </p:cNvPr>
          <p:cNvGrpSpPr/>
          <p:nvPr/>
        </p:nvGrpSpPr>
        <p:grpSpPr>
          <a:xfrm>
            <a:off x="4329272" y="2087882"/>
            <a:ext cx="3548697" cy="2190114"/>
            <a:chOff x="4314032" y="2209802"/>
            <a:chExt cx="3548697" cy="219011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DB2148C-BEAF-305D-21C7-382FBD388F48}"/>
                </a:ext>
              </a:extLst>
            </p:cNvPr>
            <p:cNvGrpSpPr/>
            <p:nvPr/>
          </p:nvGrpSpPr>
          <p:grpSpPr>
            <a:xfrm>
              <a:off x="4314032" y="2209802"/>
              <a:ext cx="3548697" cy="2190114"/>
              <a:chOff x="642303" y="3230882"/>
              <a:chExt cx="3548697" cy="2190114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5487BCAC-9AD3-C07B-9C48-37582F281D34}"/>
                  </a:ext>
                </a:extLst>
              </p:cNvPr>
              <p:cNvSpPr/>
              <p:nvPr/>
            </p:nvSpPr>
            <p:spPr>
              <a:xfrm>
                <a:off x="642303" y="3230882"/>
                <a:ext cx="3548697" cy="2190114"/>
              </a:xfrm>
              <a:prstGeom prst="roundRect">
                <a:avLst/>
              </a:prstGeom>
              <a:solidFill>
                <a:schemeClr val="bg2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518B6B4-93CD-08C9-081E-8EB2378CB670}"/>
                  </a:ext>
                </a:extLst>
              </p:cNvPr>
              <p:cNvSpPr txBox="1"/>
              <p:nvPr/>
            </p:nvSpPr>
            <p:spPr>
              <a:xfrm>
                <a:off x="757556" y="3820627"/>
                <a:ext cx="3312636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400" b="1" dirty="0" err="1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Реакція</a:t>
                </a:r>
                <a:r>
                  <a:rPr lang="ru-RU" sz="2400" b="1" dirty="0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 без </a:t>
                </a:r>
                <a:r>
                  <a:rPr lang="ru-RU" sz="2400" b="1" dirty="0" err="1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оцінки</a:t>
                </a:r>
                <a:endParaRPr lang="ru-RU" sz="2400" b="1" dirty="0">
                  <a:solidFill>
                    <a:srgbClr val="33B17C"/>
                  </a:solidFill>
                  <a:latin typeface="Arial Nova Cond" panose="020B0506020202020204" pitchFamily="34" charset="0"/>
                </a:endParaRPr>
              </a:p>
              <a:p>
                <a:endPara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endParaRPr>
              </a:p>
              <a:p>
                <a:r>
                  <a:rPr lang="ru-RU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Слухати</a:t>
                </a:r>
                <a:r>
                  <a:rPr lang="ru-RU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 </a:t>
                </a:r>
                <a:r>
                  <a:rPr lang="ru-RU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уважно</a:t>
                </a:r>
                <a:r>
                  <a:rPr lang="ru-RU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, без критики та </a:t>
                </a:r>
                <a:r>
                  <a:rPr lang="ru-RU" sz="2000" dirty="0" err="1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ярликів</a:t>
                </a:r>
                <a:endParaRPr lang="en-GB" sz="2000" dirty="0">
                  <a:solidFill>
                    <a:prstClr val="black"/>
                  </a:solidFill>
                  <a:latin typeface="Arial Nova Cond" panose="020B0506020202020204" pitchFamily="34" charset="0"/>
                </a:endParaRPr>
              </a:p>
            </p:txBody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9233D5C-3BF1-E337-B3F2-D37489BFF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400" y="2315210"/>
              <a:ext cx="612000" cy="6120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CD39B57-96D5-0D6C-BDD3-A45B8F2BA083}"/>
              </a:ext>
            </a:extLst>
          </p:cNvPr>
          <p:cNvGrpSpPr/>
          <p:nvPr/>
        </p:nvGrpSpPr>
        <p:grpSpPr>
          <a:xfrm>
            <a:off x="550863" y="2103121"/>
            <a:ext cx="3577907" cy="2253227"/>
            <a:chOff x="535623" y="2225041"/>
            <a:chExt cx="3577907" cy="225322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63DFF78-9506-0464-FBBF-DA33F26E0B04}"/>
                </a:ext>
              </a:extLst>
            </p:cNvPr>
            <p:cNvGrpSpPr/>
            <p:nvPr/>
          </p:nvGrpSpPr>
          <p:grpSpPr>
            <a:xfrm>
              <a:off x="535623" y="2225041"/>
              <a:ext cx="3577907" cy="2253227"/>
              <a:chOff x="642303" y="3230881"/>
              <a:chExt cx="3577907" cy="2253227"/>
            </a:xfrm>
          </p:grpSpPr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4B3DCEEC-31B7-8C86-A50E-0F232E6339E1}"/>
                  </a:ext>
                </a:extLst>
              </p:cNvPr>
              <p:cNvSpPr/>
              <p:nvPr/>
            </p:nvSpPr>
            <p:spPr>
              <a:xfrm>
                <a:off x="642303" y="3230881"/>
                <a:ext cx="3548697" cy="2179319"/>
              </a:xfrm>
              <a:prstGeom prst="roundRect">
                <a:avLst/>
              </a:prstGeom>
              <a:solidFill>
                <a:schemeClr val="bg2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29A2C57-5151-06C2-C1E5-D983879FB113}"/>
                  </a:ext>
                </a:extLst>
              </p:cNvPr>
              <p:cNvSpPr txBox="1"/>
              <p:nvPr/>
            </p:nvSpPr>
            <p:spPr>
              <a:xfrm>
                <a:off x="756285" y="3791337"/>
                <a:ext cx="3463925" cy="1692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400" b="1" dirty="0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Питання «</a:t>
                </a:r>
                <a:r>
                  <a:rPr lang="en-GB" sz="2400" b="1" dirty="0" err="1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Як</a:t>
                </a:r>
                <a:r>
                  <a:rPr lang="en-GB" sz="2400" b="1" dirty="0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 </a:t>
                </a:r>
                <a:r>
                  <a:rPr lang="en-GB" sz="2400" b="1" dirty="0" err="1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ти</a:t>
                </a:r>
                <a:r>
                  <a:rPr lang="en-GB" sz="2400" b="1" dirty="0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?»</a:t>
                </a:r>
                <a:endParaRPr lang="uk-UA" sz="2400" b="1" dirty="0">
                  <a:solidFill>
                    <a:srgbClr val="33B17C"/>
                  </a:solidFill>
                  <a:latin typeface="Arial Nova Cond" panose="020B0506020202020204" pitchFamily="34" charset="0"/>
                </a:endParaRPr>
              </a:p>
              <a:p>
                <a:endParaRPr lang="uk-UA" sz="2000" b="1" dirty="0">
                  <a:solidFill>
                    <a:srgbClr val="33B17C"/>
                  </a:solidFill>
                  <a:latin typeface="Arial Nova Cond" panose="020B0506020202020204" pitchFamily="34" charset="0"/>
                </a:endParaRPr>
              </a:p>
              <a:p>
                <a:r>
                  <a:rPr lang="uk-UA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Регулярний щирий інтерес до стану людини</a:t>
                </a:r>
                <a:endParaRPr lang="en-GB" sz="2000" dirty="0">
                  <a:solidFill>
                    <a:prstClr val="black"/>
                  </a:solidFill>
                  <a:latin typeface="Arial Nova Cond" panose="020B0506020202020204" pitchFamily="34" charset="0"/>
                </a:endParaRPr>
              </a:p>
              <a:p>
                <a:endParaRPr lang="en-GB" sz="2000" dirty="0">
                  <a:solidFill>
                    <a:prstClr val="black"/>
                  </a:solidFill>
                  <a:latin typeface="Arial Nova Cond" panose="020B0506020202020204" pitchFamily="34" charset="0"/>
                </a:endParaRP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289CBB2-B8B2-4C03-5F95-4E8686A2A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0405" y="2346960"/>
              <a:ext cx="612000" cy="61200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9925D58-DE37-0285-6AD9-44EB5AFD6E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690" y="2301240"/>
            <a:ext cx="3451860" cy="46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67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BD582-09E5-7DFB-DE09-0E64C0076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01B8F8CC-A58E-629A-9695-C081A08CB3DE}"/>
              </a:ext>
            </a:extLst>
          </p:cNvPr>
          <p:cNvSpPr/>
          <p:nvPr/>
        </p:nvSpPr>
        <p:spPr>
          <a:xfrm>
            <a:off x="695325" y="4267201"/>
            <a:ext cx="10548938" cy="2403653"/>
          </a:xfrm>
          <a:prstGeom prst="round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2FB966E5-FDC2-46E5-5366-F5AF955C4397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3-тя </a:t>
            </a:r>
            <a:r>
              <a:rPr lang="ru-RU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сліпа</a:t>
            </a:r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зона: Я не чую команду</a:t>
            </a:r>
            <a:endParaRPr lang="uk-UA" sz="3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8" name="Рисунок 72">
            <a:extLst>
              <a:ext uri="{FF2B5EF4-FFF2-40B4-BE49-F238E27FC236}">
                <a16:creationId xmlns:a16="http://schemas.microsoft.com/office/drawing/2014/main" id="{26516ED2-1402-7490-BBF0-9B531A570C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2DEC9C-1F11-596F-BF98-C85BCB6C3F7D}"/>
              </a:ext>
            </a:extLst>
          </p:cNvPr>
          <p:cNvSpPr txBox="1"/>
          <p:nvPr/>
        </p:nvSpPr>
        <p:spPr>
          <a:xfrm>
            <a:off x="695325" y="1187559"/>
            <a:ext cx="10338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latin typeface="Arial Nova Cond" panose="020B0506020202020204" pitchFamily="34" charset="0"/>
              </a:rPr>
              <a:t>Розрив </a:t>
            </a:r>
            <a:r>
              <a:rPr lang="uk-UA" sz="2400" b="1" dirty="0" err="1">
                <a:latin typeface="Arial Nova Cond" panose="020B0506020202020204" pitchFamily="34" charset="0"/>
              </a:rPr>
              <a:t>спряйняття</a:t>
            </a:r>
            <a:r>
              <a:rPr lang="uk-UA" sz="2400" b="1" dirty="0">
                <a:latin typeface="Arial Nova Cond" panose="020B0506020202020204" pitchFamily="34" charset="0"/>
              </a:rPr>
              <a:t> комунікації між керівниками та </a:t>
            </a:r>
            <a:r>
              <a:rPr lang="uk-UA" sz="2400" b="1" dirty="0" err="1">
                <a:latin typeface="Arial Nova Cond" panose="020B0506020202020204" pitchFamily="34" charset="0"/>
              </a:rPr>
              <a:t>спеціалистами</a:t>
            </a:r>
            <a:endParaRPr lang="en-GB" sz="2400" b="1" dirty="0">
              <a:latin typeface="Arial Nova Cond" panose="020B0506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215D04-A010-905E-8EA0-A6C0E037A0B9}"/>
              </a:ext>
            </a:extLst>
          </p:cNvPr>
          <p:cNvGrpSpPr/>
          <p:nvPr/>
        </p:nvGrpSpPr>
        <p:grpSpPr>
          <a:xfrm>
            <a:off x="695325" y="1861910"/>
            <a:ext cx="4874577" cy="2499359"/>
            <a:chOff x="535623" y="2225041"/>
            <a:chExt cx="4874577" cy="249935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73DC25-0BF7-DE57-CF8F-B647B5EFD8F3}"/>
                </a:ext>
              </a:extLst>
            </p:cNvPr>
            <p:cNvGrpSpPr/>
            <p:nvPr/>
          </p:nvGrpSpPr>
          <p:grpSpPr>
            <a:xfrm>
              <a:off x="535623" y="2225041"/>
              <a:ext cx="4874577" cy="2283459"/>
              <a:chOff x="642303" y="3230881"/>
              <a:chExt cx="4874577" cy="2283459"/>
            </a:xfrm>
          </p:grpSpPr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1C377208-BD11-E9D0-9554-6266CB6128FF}"/>
                  </a:ext>
                </a:extLst>
              </p:cNvPr>
              <p:cNvSpPr/>
              <p:nvPr/>
            </p:nvSpPr>
            <p:spPr>
              <a:xfrm>
                <a:off x="642303" y="3230881"/>
                <a:ext cx="4874577" cy="2283459"/>
              </a:xfrm>
              <a:prstGeom prst="roundRect">
                <a:avLst/>
              </a:prstGeom>
              <a:solidFill>
                <a:schemeClr val="bg2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638E83-CA57-12B8-651F-601A4441D78D}"/>
                  </a:ext>
                </a:extLst>
              </p:cNvPr>
              <p:cNvSpPr txBox="1"/>
              <p:nvPr/>
            </p:nvSpPr>
            <p:spPr>
              <a:xfrm>
                <a:off x="1214755" y="3424387"/>
                <a:ext cx="369252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400" b="1" dirty="0" err="1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Оцінка</a:t>
                </a:r>
                <a:r>
                  <a:rPr lang="ru-RU" sz="2400" b="1" dirty="0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 </a:t>
                </a:r>
                <a:r>
                  <a:rPr lang="ru-RU" sz="2400" b="1" dirty="0" err="1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ТОП-менеджменту</a:t>
                </a:r>
                <a:r>
                  <a:rPr lang="ru-RU" sz="2400" b="1" dirty="0">
                    <a:solidFill>
                      <a:srgbClr val="33B17C"/>
                    </a:solidFill>
                    <a:latin typeface="Arial Nova Cond" panose="020B0506020202020204" pitchFamily="34" charset="0"/>
                  </a:rPr>
                  <a:t>  </a:t>
                </a:r>
                <a:endParaRPr lang="ru-RU" sz="4000" b="1" dirty="0">
                  <a:solidFill>
                    <a:srgbClr val="33B17C"/>
                  </a:solidFill>
                  <a:latin typeface="Arial Nova Cond" panose="020B0506020202020204" pitchFamily="34" charset="0"/>
                </a:endParaRPr>
              </a:p>
              <a:p>
                <a:r>
                  <a:rPr lang="ru-RU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 </a:t>
                </a:r>
                <a:endParaRPr lang="en-GB" sz="2000" dirty="0">
                  <a:solidFill>
                    <a:prstClr val="black"/>
                  </a:solidFill>
                  <a:latin typeface="Arial Nova Cond" panose="020B0506020202020204" pitchFamily="34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465D99-C665-00DB-8BB2-3964F296BD57}"/>
                </a:ext>
              </a:extLst>
            </p:cNvPr>
            <p:cNvSpPr txBox="1"/>
            <p:nvPr/>
          </p:nvSpPr>
          <p:spPr>
            <a:xfrm>
              <a:off x="1411605" y="2959814"/>
              <a:ext cx="3707130" cy="17645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Комунікація</a:t>
              </a:r>
              <a:r>
                <a: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вниз     </a:t>
              </a:r>
              <a:r>
                <a:rPr lang="ru-RU" sz="36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9,65</a:t>
              </a:r>
              <a:r>
                <a:rPr lang="ru-RU" sz="24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000" b="1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/ 10</a:t>
              </a:r>
            </a:p>
            <a:p>
              <a:pPr>
                <a:spcAft>
                  <a:spcPts val="1000"/>
                </a:spcAft>
              </a:pP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Комунікація</a:t>
              </a:r>
              <a:r>
                <a: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вгору</a:t>
              </a:r>
              <a:r>
                <a:rPr lang="ru-RU" sz="20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   </a:t>
              </a:r>
              <a:r>
                <a:rPr lang="ru-RU" sz="36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9,48 </a:t>
              </a:r>
              <a:r>
                <a:rPr lang="ru-RU" sz="2000" b="1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/ 10</a:t>
              </a:r>
            </a:p>
            <a:p>
              <a:pPr>
                <a:spcAft>
                  <a:spcPts val="1000"/>
                </a:spcAft>
              </a:pPr>
              <a:r>
                <a:rPr lang="ru-RU" sz="2000" b="1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  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5CF7D2F-F324-F32B-19F1-7BBA481E2953}"/>
                </a:ext>
              </a:extLst>
            </p:cNvPr>
            <p:cNvGrpSpPr/>
            <p:nvPr/>
          </p:nvGrpSpPr>
          <p:grpSpPr>
            <a:xfrm rot="21413012">
              <a:off x="768579" y="3708400"/>
              <a:ext cx="595766" cy="595766"/>
              <a:chOff x="768579" y="3708400"/>
              <a:chExt cx="595766" cy="595766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A9671B34-080A-1790-3608-7A282D3124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579" y="3708400"/>
                <a:ext cx="595766" cy="595766"/>
              </a:xfrm>
              <a:prstGeom prst="ellipse">
                <a:avLst/>
              </a:prstGeom>
              <a:solidFill>
                <a:srgbClr val="33B17C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DFFE2C0D-C1F0-EABD-C93B-5C731E32C0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49572" r="49821"/>
              <a:stretch/>
            </p:blipFill>
            <p:spPr>
              <a:xfrm rot="19074941">
                <a:off x="879010" y="3823795"/>
                <a:ext cx="394048" cy="396000"/>
              </a:xfrm>
              <a:prstGeom prst="rect">
                <a:avLst/>
              </a:prstGeom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0937EAB-6C7A-76C4-BEC3-32D7676EC88A}"/>
                </a:ext>
              </a:extLst>
            </p:cNvPr>
            <p:cNvGrpSpPr/>
            <p:nvPr/>
          </p:nvGrpSpPr>
          <p:grpSpPr>
            <a:xfrm rot="10635476">
              <a:off x="782409" y="3033486"/>
              <a:ext cx="595766" cy="595766"/>
              <a:chOff x="768579" y="3708400"/>
              <a:chExt cx="595766" cy="595766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40B07E3C-129B-6C68-172D-A82ECA9E53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579" y="3708400"/>
                <a:ext cx="595766" cy="595766"/>
              </a:xfrm>
              <a:prstGeom prst="ellipse">
                <a:avLst/>
              </a:prstGeom>
              <a:solidFill>
                <a:srgbClr val="33B17C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14A43534-870C-1293-B428-F64E453C0D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49572" r="49821"/>
              <a:stretch/>
            </p:blipFill>
            <p:spPr>
              <a:xfrm rot="19025955">
                <a:off x="879010" y="3823795"/>
                <a:ext cx="394048" cy="396000"/>
              </a:xfrm>
              <a:prstGeom prst="rect">
                <a:avLst/>
              </a:prstGeom>
            </p:spPr>
          </p:pic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BB9202-FBB8-48F9-5D14-F46C033BE678}"/>
              </a:ext>
            </a:extLst>
          </p:cNvPr>
          <p:cNvGrpSpPr/>
          <p:nvPr/>
        </p:nvGrpSpPr>
        <p:grpSpPr>
          <a:xfrm>
            <a:off x="6397261" y="1865326"/>
            <a:ext cx="4874577" cy="2499359"/>
            <a:chOff x="535623" y="2225041"/>
            <a:chExt cx="4874577" cy="249935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784AD29-0349-7FAF-4655-BC9E9A2E6968}"/>
                </a:ext>
              </a:extLst>
            </p:cNvPr>
            <p:cNvGrpSpPr/>
            <p:nvPr/>
          </p:nvGrpSpPr>
          <p:grpSpPr>
            <a:xfrm>
              <a:off x="535623" y="2225041"/>
              <a:ext cx="4874577" cy="2283459"/>
              <a:chOff x="642303" y="3230881"/>
              <a:chExt cx="4874577" cy="2283459"/>
            </a:xfrm>
          </p:grpSpPr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B0828548-F740-4E91-8E9E-DBE1BAE7922D}"/>
                  </a:ext>
                </a:extLst>
              </p:cNvPr>
              <p:cNvSpPr/>
              <p:nvPr/>
            </p:nvSpPr>
            <p:spPr>
              <a:xfrm>
                <a:off x="642303" y="3230881"/>
                <a:ext cx="4874577" cy="2283459"/>
              </a:xfrm>
              <a:prstGeom prst="roundRect">
                <a:avLst/>
              </a:prstGeom>
              <a:solidFill>
                <a:schemeClr val="bg2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BDE6881-E72B-84A9-8B6A-A373831633AD}"/>
                  </a:ext>
                </a:extLst>
              </p:cNvPr>
              <p:cNvSpPr txBox="1"/>
              <p:nvPr/>
            </p:nvSpPr>
            <p:spPr>
              <a:xfrm>
                <a:off x="1214755" y="3424387"/>
                <a:ext cx="369252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400" b="1" dirty="0" err="1">
                    <a:solidFill>
                      <a:srgbClr val="002060"/>
                    </a:solidFill>
                    <a:latin typeface="Arial Nova Cond" panose="020B0506020202020204" pitchFamily="34" charset="0"/>
                  </a:rPr>
                  <a:t>Оцінка</a:t>
                </a:r>
                <a:r>
                  <a:rPr lang="ru-RU" sz="2400" b="1" dirty="0">
                    <a:solidFill>
                      <a:srgbClr val="002060"/>
                    </a:solidFill>
                    <a:latin typeface="Arial Nova Cond" panose="020B0506020202020204" pitchFamily="34" charset="0"/>
                  </a:rPr>
                  <a:t> </a:t>
                </a:r>
                <a:r>
                  <a:rPr lang="ru-RU" sz="2400" b="1" dirty="0" err="1">
                    <a:solidFill>
                      <a:srgbClr val="002060"/>
                    </a:solidFill>
                    <a:latin typeface="Arial Nova Cond" panose="020B0506020202020204" pitchFamily="34" charset="0"/>
                  </a:rPr>
                  <a:t>спеціалистів</a:t>
                </a:r>
                <a:endParaRPr lang="ru-RU" sz="4000" b="1" dirty="0">
                  <a:solidFill>
                    <a:srgbClr val="002060"/>
                  </a:solidFill>
                  <a:latin typeface="Arial Nova Cond" panose="020B0506020202020204" pitchFamily="34" charset="0"/>
                </a:endParaRPr>
              </a:p>
              <a:p>
                <a:r>
                  <a:rPr lang="ru-RU" sz="2000" dirty="0">
                    <a:solidFill>
                      <a:prstClr val="black"/>
                    </a:solidFill>
                    <a:latin typeface="Arial Nova Cond" panose="020B0506020202020204" pitchFamily="34" charset="0"/>
                  </a:rPr>
                  <a:t> </a:t>
                </a:r>
                <a:endParaRPr lang="en-GB" sz="2000" dirty="0">
                  <a:solidFill>
                    <a:prstClr val="black"/>
                  </a:solidFill>
                  <a:latin typeface="Arial Nova Cond" panose="020B0506020202020204" pitchFamily="34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85D99A0-56D4-2301-5268-31A69FE271E3}"/>
                </a:ext>
              </a:extLst>
            </p:cNvPr>
            <p:cNvSpPr txBox="1"/>
            <p:nvPr/>
          </p:nvSpPr>
          <p:spPr>
            <a:xfrm>
              <a:off x="1411605" y="2959814"/>
              <a:ext cx="3707130" cy="17645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Комунікація</a:t>
              </a:r>
              <a:r>
                <a: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вниз     </a:t>
              </a:r>
              <a:r>
                <a:rPr lang="ru-RU" sz="3600" b="1" dirty="0">
                  <a:solidFill>
                    <a:srgbClr val="002060"/>
                  </a:solidFill>
                  <a:latin typeface="Arial Nova Cond" panose="020B0506020202020204" pitchFamily="34" charset="0"/>
                </a:rPr>
                <a:t>9,25</a:t>
              </a:r>
              <a:r>
                <a:rPr lang="ru-RU" sz="24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000" b="1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/ 10</a:t>
              </a:r>
            </a:p>
            <a:p>
              <a:pPr>
                <a:spcAft>
                  <a:spcPts val="1000"/>
                </a:spcAft>
              </a:pP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Комунікація</a:t>
              </a:r>
              <a:r>
                <a:rPr lang="ru-RU" sz="2000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000" dirty="0" err="1">
                  <a:solidFill>
                    <a:prstClr val="black"/>
                  </a:solidFill>
                  <a:latin typeface="Arial Nova Cond" panose="020B0506020202020204" pitchFamily="34" charset="0"/>
                </a:rPr>
                <a:t>вгору</a:t>
              </a:r>
              <a:r>
                <a:rPr lang="ru-RU" sz="20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   </a:t>
              </a:r>
              <a:r>
                <a:rPr lang="ru-RU" sz="3600" b="1" dirty="0">
                  <a:solidFill>
                    <a:srgbClr val="002060"/>
                  </a:solidFill>
                  <a:latin typeface="Arial Nova Cond" panose="020B0506020202020204" pitchFamily="34" charset="0"/>
                </a:rPr>
                <a:t>8,98</a:t>
              </a:r>
              <a:r>
                <a:rPr lang="ru-RU" sz="36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000" b="1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/ 10</a:t>
              </a:r>
            </a:p>
            <a:p>
              <a:pPr>
                <a:spcAft>
                  <a:spcPts val="1000"/>
                </a:spcAft>
              </a:pPr>
              <a:r>
                <a:rPr lang="ru-RU" sz="2000" b="1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  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7E5ABCB-61E4-5F6E-9B23-C4D3E4F2C960}"/>
                </a:ext>
              </a:extLst>
            </p:cNvPr>
            <p:cNvGrpSpPr/>
            <p:nvPr/>
          </p:nvGrpSpPr>
          <p:grpSpPr>
            <a:xfrm rot="21413012">
              <a:off x="768579" y="3708400"/>
              <a:ext cx="595766" cy="595766"/>
              <a:chOff x="768579" y="3708400"/>
              <a:chExt cx="595766" cy="595766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4C2B416-8CA0-8AEC-7DCF-08CD691E8D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579" y="3708400"/>
                <a:ext cx="595766" cy="59576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E9D0595-A468-7AA9-3AF9-FB5A6F838C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t="49572" r="49821"/>
              <a:stretch/>
            </p:blipFill>
            <p:spPr>
              <a:xfrm rot="19074941">
                <a:off x="879010" y="3823795"/>
                <a:ext cx="394048" cy="396000"/>
              </a:xfrm>
              <a:prstGeom prst="rect">
                <a:avLst/>
              </a:prstGeom>
            </p:spPr>
          </p:pic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9F8FFCB-D5CA-D683-FEA6-2067E396F9AA}"/>
                </a:ext>
              </a:extLst>
            </p:cNvPr>
            <p:cNvGrpSpPr/>
            <p:nvPr/>
          </p:nvGrpSpPr>
          <p:grpSpPr>
            <a:xfrm rot="10635476">
              <a:off x="782409" y="3033486"/>
              <a:ext cx="595766" cy="595766"/>
              <a:chOff x="768579" y="3708400"/>
              <a:chExt cx="595766" cy="595766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CCC5C4A-82F4-F587-2F8E-C131F8B3AE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8579" y="3708400"/>
                <a:ext cx="595766" cy="59576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/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89AAB1E0-17DA-9364-DCF8-F9113AC8A6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</a:blip>
              <a:srcRect t="49572" r="49821"/>
              <a:stretch/>
            </p:blipFill>
            <p:spPr>
              <a:xfrm rot="19025955">
                <a:off x="879010" y="3823795"/>
                <a:ext cx="394048" cy="396000"/>
              </a:xfrm>
              <a:prstGeom prst="rect">
                <a:avLst/>
              </a:prstGeom>
            </p:spPr>
          </p:pic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06094E-2AC0-C4E3-866F-704C55DE099D}"/>
              </a:ext>
            </a:extLst>
          </p:cNvPr>
          <p:cNvGrpSpPr/>
          <p:nvPr/>
        </p:nvGrpSpPr>
        <p:grpSpPr>
          <a:xfrm>
            <a:off x="2388728" y="4456795"/>
            <a:ext cx="2746951" cy="523220"/>
            <a:chOff x="7905968" y="2038423"/>
            <a:chExt cx="2746951" cy="52322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88E543A-9CA4-5DE2-0CFB-CEE80337B435}"/>
                </a:ext>
              </a:extLst>
            </p:cNvPr>
            <p:cNvSpPr txBox="1"/>
            <p:nvPr/>
          </p:nvSpPr>
          <p:spPr>
            <a:xfrm>
              <a:off x="7905968" y="2038423"/>
              <a:ext cx="2143623" cy="5232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x-none" sz="2800" dirty="0">
                  <a:solidFill>
                    <a:schemeClr val="bg1">
                      <a:lumMod val="75000"/>
                    </a:schemeClr>
                  </a:solidFill>
                </a:rPr>
                <a:t>❯❯❯❯❯❯❯❯</a:t>
              </a:r>
              <a:r>
                <a:rPr lang="x-none" sz="2800">
                  <a:solidFill>
                    <a:srgbClr val="33B17C"/>
                  </a:solidFill>
                </a:rPr>
                <a:t>❯❯</a:t>
              </a:r>
              <a:endParaRPr lang="x-none" sz="2800" dirty="0">
                <a:solidFill>
                  <a:srgbClr val="33B17C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3C2E31-8449-5251-8D2E-AC39F4C51DE2}"/>
                </a:ext>
              </a:extLst>
            </p:cNvPr>
            <p:cNvSpPr txBox="1"/>
            <p:nvPr/>
          </p:nvSpPr>
          <p:spPr>
            <a:xfrm>
              <a:off x="9876632" y="2045198"/>
              <a:ext cx="7762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33B17C"/>
                  </a:solidFill>
                  <a:latin typeface="Arial Nova Cond" panose="020B0506020202020204" pitchFamily="34" charset="0"/>
                </a:rPr>
                <a:t>9-10 </a:t>
              </a:r>
              <a:r>
                <a:rPr lang="ru-RU" sz="2400" b="1" dirty="0">
                  <a:solidFill>
                    <a:prstClr val="black"/>
                  </a:solidFill>
                  <a:latin typeface="Arial Nova Cond" panose="020B0506020202020204" pitchFamily="34" charset="0"/>
                </a:rPr>
                <a:t> </a:t>
              </a:r>
              <a:endParaRPr lang="ru-RU" sz="24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A87DFA-23BC-FBDD-03A3-E827AA20045F}"/>
              </a:ext>
            </a:extLst>
          </p:cNvPr>
          <p:cNvGrpSpPr/>
          <p:nvPr/>
        </p:nvGrpSpPr>
        <p:grpSpPr>
          <a:xfrm>
            <a:off x="2396375" y="4959686"/>
            <a:ext cx="2567247" cy="563484"/>
            <a:chOff x="7927903" y="2755400"/>
            <a:chExt cx="2567247" cy="56348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B680B60-FA7C-B56D-4DBD-E4146E95FEA3}"/>
                </a:ext>
              </a:extLst>
            </p:cNvPr>
            <p:cNvSpPr txBox="1"/>
            <p:nvPr/>
          </p:nvSpPr>
          <p:spPr>
            <a:xfrm>
              <a:off x="7927903" y="2795664"/>
              <a:ext cx="2086476" cy="5232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x-none" sz="2800">
                  <a:solidFill>
                    <a:srgbClr val="002060"/>
                  </a:solidFill>
                </a:rPr>
                <a:t>❯❯❯❯❯❯❯</a:t>
              </a:r>
              <a:r>
                <a:rPr lang="x-none" sz="2800">
                  <a:solidFill>
                    <a:schemeClr val="bg1">
                      <a:lumMod val="75000"/>
                    </a:schemeClr>
                  </a:solidFill>
                </a:rPr>
                <a:t>❯❯❯</a:t>
              </a:r>
              <a:endParaRPr lang="x-none" sz="2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B37EC4-82BD-80F7-F775-5B4F6DA03EEF}"/>
                </a:ext>
              </a:extLst>
            </p:cNvPr>
            <p:cNvSpPr txBox="1"/>
            <p:nvPr/>
          </p:nvSpPr>
          <p:spPr>
            <a:xfrm>
              <a:off x="9901323" y="2755400"/>
              <a:ext cx="59382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002060"/>
                  </a:solidFill>
                  <a:latin typeface="Arial Nova Cond" panose="020B0506020202020204" pitchFamily="34" charset="0"/>
                </a:rPr>
                <a:t>≤</a:t>
              </a:r>
              <a:r>
                <a:rPr lang="en-GB" sz="2400" b="1" dirty="0">
                  <a:solidFill>
                    <a:srgbClr val="002060"/>
                  </a:solidFill>
                  <a:latin typeface="Arial Nova Cond" panose="020B0506020202020204" pitchFamily="34" charset="0"/>
                </a:rPr>
                <a:t> </a:t>
              </a:r>
              <a:r>
                <a:rPr lang="ru-RU" sz="2400" b="1" dirty="0">
                  <a:solidFill>
                    <a:srgbClr val="002060"/>
                  </a:solidFill>
                  <a:latin typeface="Arial Nova Cond" panose="020B0506020202020204" pitchFamily="34" charset="0"/>
                </a:rPr>
                <a:t>7  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D091E869-B09C-AFE1-8EC4-E0AFFB548620}"/>
              </a:ext>
            </a:extLst>
          </p:cNvPr>
          <p:cNvSpPr txBox="1"/>
          <p:nvPr/>
        </p:nvSpPr>
        <p:spPr>
          <a:xfrm>
            <a:off x="2401209" y="5563212"/>
            <a:ext cx="37084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129 людей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оцінили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керівника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br>
              <a:rPr lang="en-US" sz="2000" dirty="0">
                <a:solidFill>
                  <a:prstClr val="black"/>
                </a:solidFill>
                <a:latin typeface="Arial Nova Cond" panose="020B0506020202020204" pitchFamily="34" charset="0"/>
              </a:rPr>
            </a:b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на 9-10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балів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,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але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врахування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власної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думки – на 7 і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нижче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278A0F5-E128-20F7-DF54-A01FBC1765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4180118"/>
            <a:ext cx="1899556" cy="2532741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77BF83A3-3BA3-A88D-4A16-1F5BA88E4B01}"/>
              </a:ext>
            </a:extLst>
          </p:cNvPr>
          <p:cNvSpPr txBox="1"/>
          <p:nvPr/>
        </p:nvSpPr>
        <p:spPr>
          <a:xfrm>
            <a:off x="6021273" y="5558816"/>
            <a:ext cx="24153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готов</a:t>
            </a:r>
            <a:r>
              <a:rPr lang="uk-UA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і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рекомендувати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компанію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DF3153-07EA-9A5E-8662-4BF72C19F2A7}"/>
              </a:ext>
            </a:extLst>
          </p:cNvPr>
          <p:cNvSpPr txBox="1"/>
          <p:nvPr/>
        </p:nvSpPr>
        <p:spPr>
          <a:xfrm>
            <a:off x="8766800" y="5546808"/>
            <a:ext cx="24630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готов</a:t>
            </a:r>
            <a:r>
              <a:rPr lang="uk-UA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і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рекомендувати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компанію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, де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працює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обидві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ланки 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71D1589-6E51-698A-0146-B3F697F4B18C}"/>
              </a:ext>
            </a:extLst>
          </p:cNvPr>
          <p:cNvGrpSpPr/>
          <p:nvPr/>
        </p:nvGrpSpPr>
        <p:grpSpPr>
          <a:xfrm>
            <a:off x="6560002" y="4579260"/>
            <a:ext cx="990600" cy="979841"/>
            <a:chOff x="6124575" y="4724400"/>
            <a:chExt cx="990600" cy="979841"/>
          </a:xfrm>
        </p:grpSpPr>
        <p:grpSp>
          <p:nvGrpSpPr>
            <p:cNvPr id="48" name="Группа 18">
              <a:extLst>
                <a:ext uri="{FF2B5EF4-FFF2-40B4-BE49-F238E27FC236}">
                  <a16:creationId xmlns:a16="http://schemas.microsoft.com/office/drawing/2014/main" id="{4DA7D976-8B32-50C4-0D4E-BFA90DB469D8}"/>
                </a:ext>
              </a:extLst>
            </p:cNvPr>
            <p:cNvGrpSpPr/>
            <p:nvPr/>
          </p:nvGrpSpPr>
          <p:grpSpPr>
            <a:xfrm>
              <a:off x="6124575" y="4724400"/>
              <a:ext cx="990600" cy="979841"/>
              <a:chOff x="2318869" y="1305939"/>
              <a:chExt cx="1223338" cy="1210053"/>
            </a:xfrm>
            <a:solidFill>
              <a:schemeClr val="bg1">
                <a:lumMod val="75000"/>
              </a:schemeClr>
            </a:solidFill>
            <a:effectLst/>
          </p:grpSpPr>
          <p:sp>
            <p:nvSpPr>
              <p:cNvPr id="50" name="Полилиния: фигура 61">
                <a:extLst>
                  <a:ext uri="{FF2B5EF4-FFF2-40B4-BE49-F238E27FC236}">
                    <a16:creationId xmlns:a16="http://schemas.microsoft.com/office/drawing/2014/main" id="{D0411861-63F8-A453-BA3A-533F53EA7455}"/>
                  </a:ext>
                </a:extLst>
              </p:cNvPr>
              <p:cNvSpPr/>
              <p:nvPr/>
            </p:nvSpPr>
            <p:spPr>
              <a:xfrm>
                <a:off x="2772698" y="2387112"/>
                <a:ext cx="127878" cy="127124"/>
              </a:xfrm>
              <a:custGeom>
                <a:avLst/>
                <a:gdLst>
                  <a:gd name="connsiteX0" fmla="*/ 53409 w 127878"/>
                  <a:gd name="connsiteY0" fmla="*/ 127125 h 127124"/>
                  <a:gd name="connsiteX1" fmla="*/ 53409 w 127878"/>
                  <a:gd name="connsiteY1" fmla="*/ 127125 h 127124"/>
                  <a:gd name="connsiteX2" fmla="*/ 53409 w 127878"/>
                  <a:gd name="connsiteY2" fmla="*/ 127125 h 127124"/>
                  <a:gd name="connsiteX3" fmla="*/ 754 w 127878"/>
                  <a:gd name="connsiteY3" fmla="*/ 53409 h 127124"/>
                  <a:gd name="connsiteX4" fmla="*/ 754 w 127878"/>
                  <a:gd name="connsiteY4" fmla="*/ 53409 h 127124"/>
                  <a:gd name="connsiteX5" fmla="*/ 74470 w 127878"/>
                  <a:gd name="connsiteY5" fmla="*/ 754 h 127124"/>
                  <a:gd name="connsiteX6" fmla="*/ 74470 w 127878"/>
                  <a:gd name="connsiteY6" fmla="*/ 754 h 127124"/>
                  <a:gd name="connsiteX7" fmla="*/ 127125 w 127878"/>
                  <a:gd name="connsiteY7" fmla="*/ 74470 h 127124"/>
                  <a:gd name="connsiteX8" fmla="*/ 127125 w 127878"/>
                  <a:gd name="connsiteY8" fmla="*/ 74470 h 127124"/>
                  <a:gd name="connsiteX9" fmla="*/ 63939 w 127878"/>
                  <a:gd name="connsiteY9" fmla="*/ 127125 h 127124"/>
                  <a:gd name="connsiteX10" fmla="*/ 63939 w 127878"/>
                  <a:gd name="connsiteY10" fmla="*/ 127125 h 127124"/>
                  <a:gd name="connsiteX11" fmla="*/ 53409 w 127878"/>
                  <a:gd name="connsiteY11" fmla="*/ 127125 h 12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7878" h="127124">
                    <a:moveTo>
                      <a:pt x="53409" y="127125"/>
                    </a:moveTo>
                    <a:lnTo>
                      <a:pt x="53409" y="127125"/>
                    </a:lnTo>
                    <a:lnTo>
                      <a:pt x="53409" y="127125"/>
                    </a:lnTo>
                    <a:cubicBezTo>
                      <a:pt x="18306" y="121859"/>
                      <a:pt x="-4511" y="88512"/>
                      <a:pt x="754" y="53409"/>
                    </a:cubicBezTo>
                    <a:lnTo>
                      <a:pt x="754" y="53409"/>
                    </a:lnTo>
                    <a:cubicBezTo>
                      <a:pt x="6019" y="18306"/>
                      <a:pt x="39367" y="-4511"/>
                      <a:pt x="74470" y="754"/>
                    </a:cubicBezTo>
                    <a:lnTo>
                      <a:pt x="74470" y="754"/>
                    </a:lnTo>
                    <a:cubicBezTo>
                      <a:pt x="109573" y="6020"/>
                      <a:pt x="132390" y="39367"/>
                      <a:pt x="127125" y="74470"/>
                    </a:cubicBezTo>
                    <a:lnTo>
                      <a:pt x="127125" y="74470"/>
                    </a:lnTo>
                    <a:cubicBezTo>
                      <a:pt x="121859" y="106063"/>
                      <a:pt x="95532" y="127125"/>
                      <a:pt x="63939" y="127125"/>
                    </a:cubicBezTo>
                    <a:lnTo>
                      <a:pt x="63939" y="127125"/>
                    </a:lnTo>
                    <a:cubicBezTo>
                      <a:pt x="60429" y="127125"/>
                      <a:pt x="56919" y="127125"/>
                      <a:pt x="53409" y="127125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" name="Полилиния: фигура 62">
                <a:extLst>
                  <a:ext uri="{FF2B5EF4-FFF2-40B4-BE49-F238E27FC236}">
                    <a16:creationId xmlns:a16="http://schemas.microsoft.com/office/drawing/2014/main" id="{347C2766-4AFB-D8FC-69F8-9135F75A5404}"/>
                  </a:ext>
                </a:extLst>
              </p:cNvPr>
              <p:cNvSpPr/>
              <p:nvPr/>
            </p:nvSpPr>
            <p:spPr>
              <a:xfrm>
                <a:off x="2962255" y="2387112"/>
                <a:ext cx="127878" cy="128880"/>
              </a:xfrm>
              <a:custGeom>
                <a:avLst/>
                <a:gdLst>
                  <a:gd name="connsiteX0" fmla="*/ 754 w 127878"/>
                  <a:gd name="connsiteY0" fmla="*/ 74470 h 128880"/>
                  <a:gd name="connsiteX1" fmla="*/ 53409 w 127878"/>
                  <a:gd name="connsiteY1" fmla="*/ 754 h 128880"/>
                  <a:gd name="connsiteX2" fmla="*/ 53409 w 127878"/>
                  <a:gd name="connsiteY2" fmla="*/ 754 h 128880"/>
                  <a:gd name="connsiteX3" fmla="*/ 127125 w 127878"/>
                  <a:gd name="connsiteY3" fmla="*/ 53409 h 128880"/>
                  <a:gd name="connsiteX4" fmla="*/ 127125 w 127878"/>
                  <a:gd name="connsiteY4" fmla="*/ 53409 h 128880"/>
                  <a:gd name="connsiteX5" fmla="*/ 74470 w 127878"/>
                  <a:gd name="connsiteY5" fmla="*/ 127125 h 128880"/>
                  <a:gd name="connsiteX6" fmla="*/ 74470 w 127878"/>
                  <a:gd name="connsiteY6" fmla="*/ 127125 h 128880"/>
                  <a:gd name="connsiteX7" fmla="*/ 63939 w 127878"/>
                  <a:gd name="connsiteY7" fmla="*/ 128880 h 128880"/>
                  <a:gd name="connsiteX8" fmla="*/ 63939 w 127878"/>
                  <a:gd name="connsiteY8" fmla="*/ 128880 h 128880"/>
                  <a:gd name="connsiteX9" fmla="*/ 754 w 127878"/>
                  <a:gd name="connsiteY9" fmla="*/ 74470 h 128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878" h="128880">
                    <a:moveTo>
                      <a:pt x="754" y="74470"/>
                    </a:moveTo>
                    <a:cubicBezTo>
                      <a:pt x="-4511" y="39367"/>
                      <a:pt x="18306" y="6020"/>
                      <a:pt x="53409" y="754"/>
                    </a:cubicBezTo>
                    <a:lnTo>
                      <a:pt x="53409" y="754"/>
                    </a:lnTo>
                    <a:cubicBezTo>
                      <a:pt x="88512" y="-4511"/>
                      <a:pt x="121859" y="18306"/>
                      <a:pt x="127125" y="53409"/>
                    </a:cubicBezTo>
                    <a:lnTo>
                      <a:pt x="127125" y="53409"/>
                    </a:lnTo>
                    <a:cubicBezTo>
                      <a:pt x="132390" y="88512"/>
                      <a:pt x="109573" y="121859"/>
                      <a:pt x="74470" y="127125"/>
                    </a:cubicBezTo>
                    <a:lnTo>
                      <a:pt x="74470" y="127125"/>
                    </a:lnTo>
                    <a:cubicBezTo>
                      <a:pt x="70960" y="127125"/>
                      <a:pt x="67450" y="128880"/>
                      <a:pt x="63939" y="128880"/>
                    </a:cubicBezTo>
                    <a:lnTo>
                      <a:pt x="63939" y="128880"/>
                    </a:lnTo>
                    <a:cubicBezTo>
                      <a:pt x="34102" y="127125"/>
                      <a:pt x="6019" y="106063"/>
                      <a:pt x="754" y="74470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2" name="Полилиния: фигура 63">
                <a:extLst>
                  <a:ext uri="{FF2B5EF4-FFF2-40B4-BE49-F238E27FC236}">
                    <a16:creationId xmlns:a16="http://schemas.microsoft.com/office/drawing/2014/main" id="{188D0D6A-573A-F7FA-E0CC-A4DC6D7E1E55}"/>
                  </a:ext>
                </a:extLst>
              </p:cNvPr>
              <p:cNvSpPr/>
              <p:nvPr/>
            </p:nvSpPr>
            <p:spPr>
              <a:xfrm>
                <a:off x="2594686" y="2321430"/>
                <a:ext cx="127608" cy="127867"/>
              </a:xfrm>
              <a:custGeom>
                <a:avLst/>
                <a:gdLst>
                  <a:gd name="connsiteX0" fmla="*/ 31334 w 127608"/>
                  <a:gd name="connsiteY0" fmla="*/ 119091 h 127867"/>
                  <a:gd name="connsiteX1" fmla="*/ 8517 w 127608"/>
                  <a:gd name="connsiteY1" fmla="*/ 31334 h 127867"/>
                  <a:gd name="connsiteX2" fmla="*/ 8517 w 127608"/>
                  <a:gd name="connsiteY2" fmla="*/ 31334 h 127867"/>
                  <a:gd name="connsiteX3" fmla="*/ 96274 w 127608"/>
                  <a:gd name="connsiteY3" fmla="*/ 8517 h 127867"/>
                  <a:gd name="connsiteX4" fmla="*/ 96274 w 127608"/>
                  <a:gd name="connsiteY4" fmla="*/ 8517 h 127867"/>
                  <a:gd name="connsiteX5" fmla="*/ 119091 w 127608"/>
                  <a:gd name="connsiteY5" fmla="*/ 96274 h 127867"/>
                  <a:gd name="connsiteX6" fmla="*/ 119091 w 127608"/>
                  <a:gd name="connsiteY6" fmla="*/ 96274 h 127867"/>
                  <a:gd name="connsiteX7" fmla="*/ 64682 w 127608"/>
                  <a:gd name="connsiteY7" fmla="*/ 127867 h 127867"/>
                  <a:gd name="connsiteX8" fmla="*/ 64682 w 127608"/>
                  <a:gd name="connsiteY8" fmla="*/ 127867 h 127867"/>
                  <a:gd name="connsiteX9" fmla="*/ 31334 w 127608"/>
                  <a:gd name="connsiteY9" fmla="*/ 119091 h 1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608" h="127867">
                    <a:moveTo>
                      <a:pt x="31334" y="119091"/>
                    </a:moveTo>
                    <a:cubicBezTo>
                      <a:pt x="1496" y="101540"/>
                      <a:pt x="-9035" y="62927"/>
                      <a:pt x="8517" y="31334"/>
                    </a:cubicBezTo>
                    <a:lnTo>
                      <a:pt x="8517" y="31334"/>
                    </a:lnTo>
                    <a:cubicBezTo>
                      <a:pt x="26068" y="1496"/>
                      <a:pt x="64682" y="-9035"/>
                      <a:pt x="96274" y="8517"/>
                    </a:cubicBezTo>
                    <a:lnTo>
                      <a:pt x="96274" y="8517"/>
                    </a:lnTo>
                    <a:cubicBezTo>
                      <a:pt x="126112" y="26068"/>
                      <a:pt x="136643" y="64682"/>
                      <a:pt x="119091" y="96274"/>
                    </a:cubicBezTo>
                    <a:lnTo>
                      <a:pt x="119091" y="96274"/>
                    </a:lnTo>
                    <a:cubicBezTo>
                      <a:pt x="106805" y="117336"/>
                      <a:pt x="85743" y="127867"/>
                      <a:pt x="64682" y="127867"/>
                    </a:cubicBezTo>
                    <a:lnTo>
                      <a:pt x="64682" y="127867"/>
                    </a:lnTo>
                    <a:cubicBezTo>
                      <a:pt x="52396" y="127867"/>
                      <a:pt x="40110" y="126112"/>
                      <a:pt x="31334" y="119091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3" name="Полилиния: фигура 64">
                <a:extLst>
                  <a:ext uri="{FF2B5EF4-FFF2-40B4-BE49-F238E27FC236}">
                    <a16:creationId xmlns:a16="http://schemas.microsoft.com/office/drawing/2014/main" id="{A7D7AE0D-70D5-7A7D-3762-99991998054D}"/>
                  </a:ext>
                </a:extLst>
              </p:cNvPr>
              <p:cNvSpPr/>
              <p:nvPr/>
            </p:nvSpPr>
            <p:spPr>
              <a:xfrm>
                <a:off x="3142293" y="2321430"/>
                <a:ext cx="127608" cy="127867"/>
              </a:xfrm>
              <a:custGeom>
                <a:avLst/>
                <a:gdLst>
                  <a:gd name="connsiteX0" fmla="*/ 8517 w 127608"/>
                  <a:gd name="connsiteY0" fmla="*/ 96274 h 127867"/>
                  <a:gd name="connsiteX1" fmla="*/ 31334 w 127608"/>
                  <a:gd name="connsiteY1" fmla="*/ 8517 h 127867"/>
                  <a:gd name="connsiteX2" fmla="*/ 31334 w 127608"/>
                  <a:gd name="connsiteY2" fmla="*/ 8517 h 127867"/>
                  <a:gd name="connsiteX3" fmla="*/ 119091 w 127608"/>
                  <a:gd name="connsiteY3" fmla="*/ 31334 h 127867"/>
                  <a:gd name="connsiteX4" fmla="*/ 119091 w 127608"/>
                  <a:gd name="connsiteY4" fmla="*/ 31334 h 127867"/>
                  <a:gd name="connsiteX5" fmla="*/ 96274 w 127608"/>
                  <a:gd name="connsiteY5" fmla="*/ 119091 h 127867"/>
                  <a:gd name="connsiteX6" fmla="*/ 96274 w 127608"/>
                  <a:gd name="connsiteY6" fmla="*/ 119091 h 127867"/>
                  <a:gd name="connsiteX7" fmla="*/ 64682 w 127608"/>
                  <a:gd name="connsiteY7" fmla="*/ 127867 h 127867"/>
                  <a:gd name="connsiteX8" fmla="*/ 64682 w 127608"/>
                  <a:gd name="connsiteY8" fmla="*/ 127867 h 127867"/>
                  <a:gd name="connsiteX9" fmla="*/ 8517 w 127608"/>
                  <a:gd name="connsiteY9" fmla="*/ 96274 h 1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608" h="127867">
                    <a:moveTo>
                      <a:pt x="8517" y="96274"/>
                    </a:moveTo>
                    <a:cubicBezTo>
                      <a:pt x="-9035" y="66437"/>
                      <a:pt x="1496" y="26068"/>
                      <a:pt x="31334" y="8517"/>
                    </a:cubicBezTo>
                    <a:lnTo>
                      <a:pt x="31334" y="8517"/>
                    </a:lnTo>
                    <a:cubicBezTo>
                      <a:pt x="61171" y="-9035"/>
                      <a:pt x="101540" y="1496"/>
                      <a:pt x="119091" y="31334"/>
                    </a:cubicBezTo>
                    <a:lnTo>
                      <a:pt x="119091" y="31334"/>
                    </a:lnTo>
                    <a:cubicBezTo>
                      <a:pt x="136643" y="61171"/>
                      <a:pt x="126112" y="101540"/>
                      <a:pt x="96274" y="119091"/>
                    </a:cubicBezTo>
                    <a:lnTo>
                      <a:pt x="96274" y="119091"/>
                    </a:lnTo>
                    <a:cubicBezTo>
                      <a:pt x="85743" y="124357"/>
                      <a:pt x="75213" y="127867"/>
                      <a:pt x="64682" y="127867"/>
                    </a:cubicBezTo>
                    <a:lnTo>
                      <a:pt x="64682" y="127867"/>
                    </a:lnTo>
                    <a:cubicBezTo>
                      <a:pt x="41865" y="127867"/>
                      <a:pt x="19048" y="115581"/>
                      <a:pt x="8517" y="96274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4" name="Полилиния: фигура 65">
                <a:extLst>
                  <a:ext uri="{FF2B5EF4-FFF2-40B4-BE49-F238E27FC236}">
                    <a16:creationId xmlns:a16="http://schemas.microsoft.com/office/drawing/2014/main" id="{2172D909-9367-5E52-57BB-B78AE6D2468F}"/>
                  </a:ext>
                </a:extLst>
              </p:cNvPr>
              <p:cNvSpPr/>
              <p:nvPr/>
            </p:nvSpPr>
            <p:spPr>
              <a:xfrm>
                <a:off x="2447661" y="2200732"/>
                <a:ext cx="126792" cy="127459"/>
              </a:xfrm>
              <a:custGeom>
                <a:avLst/>
                <a:gdLst>
                  <a:gd name="connsiteX0" fmla="*/ 15130 w 126792"/>
                  <a:gd name="connsiteY0" fmla="*/ 104643 h 127459"/>
                  <a:gd name="connsiteX1" fmla="*/ 22150 w 126792"/>
                  <a:gd name="connsiteY1" fmla="*/ 15130 h 127459"/>
                  <a:gd name="connsiteX2" fmla="*/ 22150 w 126792"/>
                  <a:gd name="connsiteY2" fmla="*/ 15130 h 127459"/>
                  <a:gd name="connsiteX3" fmla="*/ 111663 w 126792"/>
                  <a:gd name="connsiteY3" fmla="*/ 22150 h 127459"/>
                  <a:gd name="connsiteX4" fmla="*/ 111663 w 126792"/>
                  <a:gd name="connsiteY4" fmla="*/ 22150 h 127459"/>
                  <a:gd name="connsiteX5" fmla="*/ 104642 w 126792"/>
                  <a:gd name="connsiteY5" fmla="*/ 111663 h 127459"/>
                  <a:gd name="connsiteX6" fmla="*/ 104642 w 126792"/>
                  <a:gd name="connsiteY6" fmla="*/ 111663 h 127459"/>
                  <a:gd name="connsiteX7" fmla="*/ 64274 w 126792"/>
                  <a:gd name="connsiteY7" fmla="*/ 127459 h 127459"/>
                  <a:gd name="connsiteX8" fmla="*/ 64274 w 126792"/>
                  <a:gd name="connsiteY8" fmla="*/ 127459 h 127459"/>
                  <a:gd name="connsiteX9" fmla="*/ 15130 w 126792"/>
                  <a:gd name="connsiteY9" fmla="*/ 104643 h 12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6792" h="127459">
                    <a:moveTo>
                      <a:pt x="15130" y="104643"/>
                    </a:moveTo>
                    <a:cubicBezTo>
                      <a:pt x="-7687" y="78315"/>
                      <a:pt x="-4177" y="37947"/>
                      <a:pt x="22150" y="15130"/>
                    </a:cubicBezTo>
                    <a:lnTo>
                      <a:pt x="22150" y="15130"/>
                    </a:lnTo>
                    <a:cubicBezTo>
                      <a:pt x="48478" y="-7687"/>
                      <a:pt x="88846" y="-4177"/>
                      <a:pt x="111663" y="22150"/>
                    </a:cubicBezTo>
                    <a:lnTo>
                      <a:pt x="111663" y="22150"/>
                    </a:lnTo>
                    <a:cubicBezTo>
                      <a:pt x="134480" y="48478"/>
                      <a:pt x="130970" y="88846"/>
                      <a:pt x="104642" y="111663"/>
                    </a:cubicBezTo>
                    <a:lnTo>
                      <a:pt x="104642" y="111663"/>
                    </a:lnTo>
                    <a:cubicBezTo>
                      <a:pt x="92356" y="122194"/>
                      <a:pt x="78315" y="127459"/>
                      <a:pt x="64274" y="127459"/>
                    </a:cubicBezTo>
                    <a:lnTo>
                      <a:pt x="64274" y="127459"/>
                    </a:lnTo>
                    <a:cubicBezTo>
                      <a:pt x="44967" y="127459"/>
                      <a:pt x="27416" y="118684"/>
                      <a:pt x="15130" y="104643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5" name="Полилиния: фигура 66">
                <a:extLst>
                  <a:ext uri="{FF2B5EF4-FFF2-40B4-BE49-F238E27FC236}">
                    <a16:creationId xmlns:a16="http://schemas.microsoft.com/office/drawing/2014/main" id="{58695FC8-016C-AA49-86C8-166D7608D5D9}"/>
                  </a:ext>
                </a:extLst>
              </p:cNvPr>
              <p:cNvSpPr/>
              <p:nvPr/>
            </p:nvSpPr>
            <p:spPr>
              <a:xfrm>
                <a:off x="3288071" y="2200732"/>
                <a:ext cx="125344" cy="127459"/>
              </a:xfrm>
              <a:custGeom>
                <a:avLst/>
                <a:gdLst>
                  <a:gd name="connsiteX0" fmla="*/ 22457 w 125344"/>
                  <a:gd name="connsiteY0" fmla="*/ 111663 h 127459"/>
                  <a:gd name="connsiteX1" fmla="*/ 13681 w 125344"/>
                  <a:gd name="connsiteY1" fmla="*/ 22150 h 127459"/>
                  <a:gd name="connsiteX2" fmla="*/ 13681 w 125344"/>
                  <a:gd name="connsiteY2" fmla="*/ 22150 h 127459"/>
                  <a:gd name="connsiteX3" fmla="*/ 103194 w 125344"/>
                  <a:gd name="connsiteY3" fmla="*/ 15130 h 127459"/>
                  <a:gd name="connsiteX4" fmla="*/ 103194 w 125344"/>
                  <a:gd name="connsiteY4" fmla="*/ 15130 h 127459"/>
                  <a:gd name="connsiteX5" fmla="*/ 110214 w 125344"/>
                  <a:gd name="connsiteY5" fmla="*/ 104643 h 127459"/>
                  <a:gd name="connsiteX6" fmla="*/ 110214 w 125344"/>
                  <a:gd name="connsiteY6" fmla="*/ 104643 h 127459"/>
                  <a:gd name="connsiteX7" fmla="*/ 61070 w 125344"/>
                  <a:gd name="connsiteY7" fmla="*/ 127459 h 127459"/>
                  <a:gd name="connsiteX8" fmla="*/ 61070 w 125344"/>
                  <a:gd name="connsiteY8" fmla="*/ 127459 h 127459"/>
                  <a:gd name="connsiteX9" fmla="*/ 22457 w 125344"/>
                  <a:gd name="connsiteY9" fmla="*/ 111663 h 12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5344" h="127459">
                    <a:moveTo>
                      <a:pt x="22457" y="111663"/>
                    </a:moveTo>
                    <a:cubicBezTo>
                      <a:pt x="-3870" y="88846"/>
                      <a:pt x="-7381" y="48478"/>
                      <a:pt x="13681" y="22150"/>
                    </a:cubicBezTo>
                    <a:lnTo>
                      <a:pt x="13681" y="22150"/>
                    </a:lnTo>
                    <a:cubicBezTo>
                      <a:pt x="36498" y="-4177"/>
                      <a:pt x="76867" y="-7687"/>
                      <a:pt x="103194" y="15130"/>
                    </a:cubicBezTo>
                    <a:lnTo>
                      <a:pt x="103194" y="15130"/>
                    </a:lnTo>
                    <a:cubicBezTo>
                      <a:pt x="129521" y="37947"/>
                      <a:pt x="133031" y="78315"/>
                      <a:pt x="110214" y="104643"/>
                    </a:cubicBezTo>
                    <a:lnTo>
                      <a:pt x="110214" y="104643"/>
                    </a:lnTo>
                    <a:cubicBezTo>
                      <a:pt x="97928" y="120439"/>
                      <a:pt x="78622" y="127459"/>
                      <a:pt x="61070" y="127459"/>
                    </a:cubicBezTo>
                    <a:lnTo>
                      <a:pt x="61070" y="127459"/>
                    </a:lnTo>
                    <a:cubicBezTo>
                      <a:pt x="48784" y="125704"/>
                      <a:pt x="32988" y="120439"/>
                      <a:pt x="22457" y="111663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Полилиния: фигура 67">
                <a:extLst>
                  <a:ext uri="{FF2B5EF4-FFF2-40B4-BE49-F238E27FC236}">
                    <a16:creationId xmlns:a16="http://schemas.microsoft.com/office/drawing/2014/main" id="{79B4CB77-3A86-3586-6D49-16742FC050FF}"/>
                  </a:ext>
                </a:extLst>
              </p:cNvPr>
              <p:cNvSpPr/>
              <p:nvPr/>
            </p:nvSpPr>
            <p:spPr>
              <a:xfrm>
                <a:off x="2351800" y="2034665"/>
                <a:ext cx="128958" cy="128542"/>
              </a:xfrm>
              <a:custGeom>
                <a:avLst/>
                <a:gdLst>
                  <a:gd name="connsiteX0" fmla="*/ 3927 w 128958"/>
                  <a:gd name="connsiteY0" fmla="*/ 86419 h 128542"/>
                  <a:gd name="connsiteX1" fmla="*/ 42540 w 128958"/>
                  <a:gd name="connsiteY1" fmla="*/ 3927 h 128542"/>
                  <a:gd name="connsiteX2" fmla="*/ 42540 w 128958"/>
                  <a:gd name="connsiteY2" fmla="*/ 3927 h 128542"/>
                  <a:gd name="connsiteX3" fmla="*/ 125032 w 128958"/>
                  <a:gd name="connsiteY3" fmla="*/ 42540 h 128542"/>
                  <a:gd name="connsiteX4" fmla="*/ 125032 w 128958"/>
                  <a:gd name="connsiteY4" fmla="*/ 42540 h 128542"/>
                  <a:gd name="connsiteX5" fmla="*/ 86419 w 128958"/>
                  <a:gd name="connsiteY5" fmla="*/ 125032 h 128542"/>
                  <a:gd name="connsiteX6" fmla="*/ 86419 w 128958"/>
                  <a:gd name="connsiteY6" fmla="*/ 125032 h 128542"/>
                  <a:gd name="connsiteX7" fmla="*/ 63602 w 128958"/>
                  <a:gd name="connsiteY7" fmla="*/ 128542 h 128542"/>
                  <a:gd name="connsiteX8" fmla="*/ 63602 w 128958"/>
                  <a:gd name="connsiteY8" fmla="*/ 128542 h 128542"/>
                  <a:gd name="connsiteX9" fmla="*/ 3927 w 128958"/>
                  <a:gd name="connsiteY9" fmla="*/ 86419 h 12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958" h="128542">
                    <a:moveTo>
                      <a:pt x="3927" y="86419"/>
                    </a:moveTo>
                    <a:cubicBezTo>
                      <a:pt x="-8359" y="53071"/>
                      <a:pt x="9192" y="16213"/>
                      <a:pt x="42540" y="3927"/>
                    </a:cubicBezTo>
                    <a:lnTo>
                      <a:pt x="42540" y="3927"/>
                    </a:lnTo>
                    <a:cubicBezTo>
                      <a:pt x="75888" y="-8359"/>
                      <a:pt x="112746" y="9192"/>
                      <a:pt x="125032" y="42540"/>
                    </a:cubicBezTo>
                    <a:lnTo>
                      <a:pt x="125032" y="42540"/>
                    </a:lnTo>
                    <a:cubicBezTo>
                      <a:pt x="137318" y="75888"/>
                      <a:pt x="119767" y="112746"/>
                      <a:pt x="86419" y="125032"/>
                    </a:cubicBezTo>
                    <a:lnTo>
                      <a:pt x="86419" y="125032"/>
                    </a:lnTo>
                    <a:cubicBezTo>
                      <a:pt x="79398" y="128542"/>
                      <a:pt x="72377" y="128542"/>
                      <a:pt x="63602" y="128542"/>
                    </a:cubicBezTo>
                    <a:lnTo>
                      <a:pt x="63602" y="128542"/>
                    </a:lnTo>
                    <a:cubicBezTo>
                      <a:pt x="37274" y="128542"/>
                      <a:pt x="14458" y="112746"/>
                      <a:pt x="3927" y="86419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7" name="Полилиния: фигура 68">
                <a:extLst>
                  <a:ext uri="{FF2B5EF4-FFF2-40B4-BE49-F238E27FC236}">
                    <a16:creationId xmlns:a16="http://schemas.microsoft.com/office/drawing/2014/main" id="{936E9A21-2920-30A7-7AE3-581296161E7F}"/>
                  </a:ext>
                </a:extLst>
              </p:cNvPr>
              <p:cNvSpPr/>
              <p:nvPr/>
            </p:nvSpPr>
            <p:spPr>
              <a:xfrm>
                <a:off x="3382073" y="2032910"/>
                <a:ext cx="128958" cy="128542"/>
              </a:xfrm>
              <a:custGeom>
                <a:avLst/>
                <a:gdLst>
                  <a:gd name="connsiteX0" fmla="*/ 42540 w 128958"/>
                  <a:gd name="connsiteY0" fmla="*/ 125032 h 128542"/>
                  <a:gd name="connsiteX1" fmla="*/ 3927 w 128958"/>
                  <a:gd name="connsiteY1" fmla="*/ 42540 h 128542"/>
                  <a:gd name="connsiteX2" fmla="*/ 3927 w 128958"/>
                  <a:gd name="connsiteY2" fmla="*/ 42540 h 128542"/>
                  <a:gd name="connsiteX3" fmla="*/ 86419 w 128958"/>
                  <a:gd name="connsiteY3" fmla="*/ 3927 h 128542"/>
                  <a:gd name="connsiteX4" fmla="*/ 86419 w 128958"/>
                  <a:gd name="connsiteY4" fmla="*/ 3927 h 128542"/>
                  <a:gd name="connsiteX5" fmla="*/ 125032 w 128958"/>
                  <a:gd name="connsiteY5" fmla="*/ 86419 h 128542"/>
                  <a:gd name="connsiteX6" fmla="*/ 125032 w 128958"/>
                  <a:gd name="connsiteY6" fmla="*/ 86419 h 128542"/>
                  <a:gd name="connsiteX7" fmla="*/ 65357 w 128958"/>
                  <a:gd name="connsiteY7" fmla="*/ 128542 h 128542"/>
                  <a:gd name="connsiteX8" fmla="*/ 65357 w 128958"/>
                  <a:gd name="connsiteY8" fmla="*/ 128542 h 128542"/>
                  <a:gd name="connsiteX9" fmla="*/ 42540 w 128958"/>
                  <a:gd name="connsiteY9" fmla="*/ 125032 h 12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958" h="128542">
                    <a:moveTo>
                      <a:pt x="42540" y="125032"/>
                    </a:moveTo>
                    <a:cubicBezTo>
                      <a:pt x="9192" y="112746"/>
                      <a:pt x="-8359" y="75888"/>
                      <a:pt x="3927" y="42540"/>
                    </a:cubicBezTo>
                    <a:lnTo>
                      <a:pt x="3927" y="42540"/>
                    </a:lnTo>
                    <a:cubicBezTo>
                      <a:pt x="16213" y="9192"/>
                      <a:pt x="53071" y="-8359"/>
                      <a:pt x="86419" y="3927"/>
                    </a:cubicBezTo>
                    <a:lnTo>
                      <a:pt x="86419" y="3927"/>
                    </a:lnTo>
                    <a:cubicBezTo>
                      <a:pt x="119767" y="16213"/>
                      <a:pt x="137318" y="53071"/>
                      <a:pt x="125032" y="86419"/>
                    </a:cubicBezTo>
                    <a:lnTo>
                      <a:pt x="125032" y="86419"/>
                    </a:lnTo>
                    <a:cubicBezTo>
                      <a:pt x="116256" y="112746"/>
                      <a:pt x="91684" y="128542"/>
                      <a:pt x="65357" y="128542"/>
                    </a:cubicBezTo>
                    <a:lnTo>
                      <a:pt x="65357" y="128542"/>
                    </a:lnTo>
                    <a:cubicBezTo>
                      <a:pt x="56581" y="128542"/>
                      <a:pt x="49561" y="128542"/>
                      <a:pt x="42540" y="125032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8" name="Полилиния: фигура 69">
                <a:extLst>
                  <a:ext uri="{FF2B5EF4-FFF2-40B4-BE49-F238E27FC236}">
                    <a16:creationId xmlns:a16="http://schemas.microsoft.com/office/drawing/2014/main" id="{B3A8EC19-F4E4-068F-AD4F-DAC3331340D1}"/>
                  </a:ext>
                </a:extLst>
              </p:cNvPr>
              <p:cNvSpPr/>
              <p:nvPr/>
            </p:nvSpPr>
            <p:spPr>
              <a:xfrm>
                <a:off x="2318869" y="1849035"/>
                <a:ext cx="126370" cy="126370"/>
              </a:xfrm>
              <a:custGeom>
                <a:avLst/>
                <a:gdLst>
                  <a:gd name="connsiteX0" fmla="*/ 0 w 126370"/>
                  <a:gd name="connsiteY0" fmla="*/ 63185 h 126370"/>
                  <a:gd name="connsiteX1" fmla="*/ 63185 w 126370"/>
                  <a:gd name="connsiteY1" fmla="*/ 0 h 126370"/>
                  <a:gd name="connsiteX2" fmla="*/ 63185 w 126370"/>
                  <a:gd name="connsiteY2" fmla="*/ 0 h 126370"/>
                  <a:gd name="connsiteX3" fmla="*/ 126371 w 126370"/>
                  <a:gd name="connsiteY3" fmla="*/ 63185 h 126370"/>
                  <a:gd name="connsiteX4" fmla="*/ 126371 w 126370"/>
                  <a:gd name="connsiteY4" fmla="*/ 63185 h 126370"/>
                  <a:gd name="connsiteX5" fmla="*/ 63185 w 126370"/>
                  <a:gd name="connsiteY5" fmla="*/ 126371 h 126370"/>
                  <a:gd name="connsiteX6" fmla="*/ 63185 w 126370"/>
                  <a:gd name="connsiteY6" fmla="*/ 126371 h 126370"/>
                  <a:gd name="connsiteX7" fmla="*/ 63185 w 126370"/>
                  <a:gd name="connsiteY7" fmla="*/ 126371 h 126370"/>
                  <a:gd name="connsiteX8" fmla="*/ 63185 w 126370"/>
                  <a:gd name="connsiteY8" fmla="*/ 126371 h 126370"/>
                  <a:gd name="connsiteX9" fmla="*/ 0 w 126370"/>
                  <a:gd name="connsiteY9" fmla="*/ 63185 h 12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6370" h="126370">
                    <a:moveTo>
                      <a:pt x="0" y="63185"/>
                    </a:moveTo>
                    <a:cubicBezTo>
                      <a:pt x="0" y="28082"/>
                      <a:pt x="28082" y="0"/>
                      <a:pt x="63185" y="0"/>
                    </a:cubicBezTo>
                    <a:lnTo>
                      <a:pt x="63185" y="0"/>
                    </a:lnTo>
                    <a:cubicBezTo>
                      <a:pt x="98288" y="0"/>
                      <a:pt x="126371" y="28082"/>
                      <a:pt x="126371" y="63185"/>
                    </a:cubicBezTo>
                    <a:lnTo>
                      <a:pt x="126371" y="63185"/>
                    </a:lnTo>
                    <a:cubicBezTo>
                      <a:pt x="126371" y="98288"/>
                      <a:pt x="98288" y="126371"/>
                      <a:pt x="63185" y="126371"/>
                    </a:cubicBezTo>
                    <a:lnTo>
                      <a:pt x="63185" y="126371"/>
                    </a:lnTo>
                    <a:cubicBezTo>
                      <a:pt x="63185" y="126371"/>
                      <a:pt x="63185" y="126371"/>
                      <a:pt x="63185" y="126371"/>
                    </a:cubicBezTo>
                    <a:lnTo>
                      <a:pt x="63185" y="126371"/>
                    </a:lnTo>
                    <a:cubicBezTo>
                      <a:pt x="28082" y="126371"/>
                      <a:pt x="0" y="98288"/>
                      <a:pt x="0" y="63185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9" name="Полилиния: фигура 70">
                <a:extLst>
                  <a:ext uri="{FF2B5EF4-FFF2-40B4-BE49-F238E27FC236}">
                    <a16:creationId xmlns:a16="http://schemas.microsoft.com/office/drawing/2014/main" id="{C41B4EA5-5470-7130-F8D2-550261B3AF8F}"/>
                  </a:ext>
                </a:extLst>
              </p:cNvPr>
              <p:cNvSpPr/>
              <p:nvPr/>
            </p:nvSpPr>
            <p:spPr>
              <a:xfrm>
                <a:off x="3415837" y="1845525"/>
                <a:ext cx="126370" cy="129881"/>
              </a:xfrm>
              <a:custGeom>
                <a:avLst/>
                <a:gdLst>
                  <a:gd name="connsiteX0" fmla="*/ 0 w 126370"/>
                  <a:gd name="connsiteY0" fmla="*/ 64941 h 129881"/>
                  <a:gd name="connsiteX1" fmla="*/ 0 w 126370"/>
                  <a:gd name="connsiteY1" fmla="*/ 64941 h 129881"/>
                  <a:gd name="connsiteX2" fmla="*/ 0 w 126370"/>
                  <a:gd name="connsiteY2" fmla="*/ 64941 h 129881"/>
                  <a:gd name="connsiteX3" fmla="*/ 0 w 126370"/>
                  <a:gd name="connsiteY3" fmla="*/ 63185 h 129881"/>
                  <a:gd name="connsiteX4" fmla="*/ 0 w 126370"/>
                  <a:gd name="connsiteY4" fmla="*/ 63185 h 129881"/>
                  <a:gd name="connsiteX5" fmla="*/ 63185 w 126370"/>
                  <a:gd name="connsiteY5" fmla="*/ 0 h 129881"/>
                  <a:gd name="connsiteX6" fmla="*/ 63185 w 126370"/>
                  <a:gd name="connsiteY6" fmla="*/ 0 h 129881"/>
                  <a:gd name="connsiteX7" fmla="*/ 126371 w 126370"/>
                  <a:gd name="connsiteY7" fmla="*/ 63185 h 129881"/>
                  <a:gd name="connsiteX8" fmla="*/ 126371 w 126370"/>
                  <a:gd name="connsiteY8" fmla="*/ 63185 h 129881"/>
                  <a:gd name="connsiteX9" fmla="*/ 126371 w 126370"/>
                  <a:gd name="connsiteY9" fmla="*/ 64941 h 129881"/>
                  <a:gd name="connsiteX10" fmla="*/ 126371 w 126370"/>
                  <a:gd name="connsiteY10" fmla="*/ 64941 h 129881"/>
                  <a:gd name="connsiteX11" fmla="*/ 126371 w 126370"/>
                  <a:gd name="connsiteY11" fmla="*/ 66696 h 129881"/>
                  <a:gd name="connsiteX12" fmla="*/ 126371 w 126370"/>
                  <a:gd name="connsiteY12" fmla="*/ 66696 h 129881"/>
                  <a:gd name="connsiteX13" fmla="*/ 63185 w 126370"/>
                  <a:gd name="connsiteY13" fmla="*/ 129881 h 129881"/>
                  <a:gd name="connsiteX14" fmla="*/ 63185 w 126370"/>
                  <a:gd name="connsiteY14" fmla="*/ 129881 h 129881"/>
                  <a:gd name="connsiteX15" fmla="*/ 0 w 126370"/>
                  <a:gd name="connsiteY15" fmla="*/ 64941 h 129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6370" h="129881">
                    <a:moveTo>
                      <a:pt x="0" y="64941"/>
                    </a:moveTo>
                    <a:cubicBezTo>
                      <a:pt x="0" y="64941"/>
                      <a:pt x="0" y="64941"/>
                      <a:pt x="0" y="64941"/>
                    </a:cubicBezTo>
                    <a:lnTo>
                      <a:pt x="0" y="64941"/>
                    </a:lnTo>
                    <a:cubicBezTo>
                      <a:pt x="0" y="63185"/>
                      <a:pt x="0" y="63185"/>
                      <a:pt x="0" y="63185"/>
                    </a:cubicBezTo>
                    <a:lnTo>
                      <a:pt x="0" y="63185"/>
                    </a:lnTo>
                    <a:cubicBezTo>
                      <a:pt x="0" y="28082"/>
                      <a:pt x="28082" y="0"/>
                      <a:pt x="63185" y="0"/>
                    </a:cubicBezTo>
                    <a:lnTo>
                      <a:pt x="63185" y="0"/>
                    </a:lnTo>
                    <a:cubicBezTo>
                      <a:pt x="98288" y="0"/>
                      <a:pt x="126371" y="28082"/>
                      <a:pt x="126371" y="63185"/>
                    </a:cubicBezTo>
                    <a:lnTo>
                      <a:pt x="126371" y="63185"/>
                    </a:lnTo>
                    <a:cubicBezTo>
                      <a:pt x="126371" y="63185"/>
                      <a:pt x="126371" y="64941"/>
                      <a:pt x="126371" y="64941"/>
                    </a:cubicBezTo>
                    <a:lnTo>
                      <a:pt x="126371" y="64941"/>
                    </a:lnTo>
                    <a:cubicBezTo>
                      <a:pt x="126371" y="64941"/>
                      <a:pt x="126371" y="64941"/>
                      <a:pt x="126371" y="66696"/>
                    </a:cubicBezTo>
                    <a:lnTo>
                      <a:pt x="126371" y="66696"/>
                    </a:lnTo>
                    <a:cubicBezTo>
                      <a:pt x="126371" y="101799"/>
                      <a:pt x="98288" y="129881"/>
                      <a:pt x="63185" y="129881"/>
                    </a:cubicBezTo>
                    <a:lnTo>
                      <a:pt x="63185" y="129881"/>
                    </a:lnTo>
                    <a:cubicBezTo>
                      <a:pt x="28082" y="128126"/>
                      <a:pt x="0" y="100044"/>
                      <a:pt x="0" y="64941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0" name="Полилиния: фигура 71">
                <a:extLst>
                  <a:ext uri="{FF2B5EF4-FFF2-40B4-BE49-F238E27FC236}">
                    <a16:creationId xmlns:a16="http://schemas.microsoft.com/office/drawing/2014/main" id="{7B95F6F4-B69D-48C5-0627-2F91E8482E83}"/>
                  </a:ext>
                </a:extLst>
              </p:cNvPr>
              <p:cNvSpPr/>
              <p:nvPr/>
            </p:nvSpPr>
            <p:spPr>
              <a:xfrm>
                <a:off x="2350045" y="1659062"/>
                <a:ext cx="128958" cy="128542"/>
              </a:xfrm>
              <a:custGeom>
                <a:avLst/>
                <a:gdLst>
                  <a:gd name="connsiteX0" fmla="*/ 42540 w 128958"/>
                  <a:gd name="connsiteY0" fmla="*/ 125032 h 128542"/>
                  <a:gd name="connsiteX1" fmla="*/ 3927 w 128958"/>
                  <a:gd name="connsiteY1" fmla="*/ 42540 h 128542"/>
                  <a:gd name="connsiteX2" fmla="*/ 3927 w 128958"/>
                  <a:gd name="connsiteY2" fmla="*/ 42540 h 128542"/>
                  <a:gd name="connsiteX3" fmla="*/ 86419 w 128958"/>
                  <a:gd name="connsiteY3" fmla="*/ 3927 h 128542"/>
                  <a:gd name="connsiteX4" fmla="*/ 86419 w 128958"/>
                  <a:gd name="connsiteY4" fmla="*/ 3927 h 128542"/>
                  <a:gd name="connsiteX5" fmla="*/ 125032 w 128958"/>
                  <a:gd name="connsiteY5" fmla="*/ 86419 h 128542"/>
                  <a:gd name="connsiteX6" fmla="*/ 125032 w 128958"/>
                  <a:gd name="connsiteY6" fmla="*/ 86419 h 128542"/>
                  <a:gd name="connsiteX7" fmla="*/ 65357 w 128958"/>
                  <a:gd name="connsiteY7" fmla="*/ 128542 h 128542"/>
                  <a:gd name="connsiteX8" fmla="*/ 65357 w 128958"/>
                  <a:gd name="connsiteY8" fmla="*/ 128542 h 128542"/>
                  <a:gd name="connsiteX9" fmla="*/ 42540 w 128958"/>
                  <a:gd name="connsiteY9" fmla="*/ 125032 h 12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958" h="128542">
                    <a:moveTo>
                      <a:pt x="42540" y="125032"/>
                    </a:moveTo>
                    <a:cubicBezTo>
                      <a:pt x="9192" y="112746"/>
                      <a:pt x="-8359" y="75888"/>
                      <a:pt x="3927" y="42540"/>
                    </a:cubicBezTo>
                    <a:lnTo>
                      <a:pt x="3927" y="42540"/>
                    </a:lnTo>
                    <a:cubicBezTo>
                      <a:pt x="16213" y="9192"/>
                      <a:pt x="53071" y="-8359"/>
                      <a:pt x="86419" y="3927"/>
                    </a:cubicBezTo>
                    <a:lnTo>
                      <a:pt x="86419" y="3927"/>
                    </a:lnTo>
                    <a:cubicBezTo>
                      <a:pt x="119767" y="16213"/>
                      <a:pt x="137318" y="53071"/>
                      <a:pt x="125032" y="86419"/>
                    </a:cubicBezTo>
                    <a:lnTo>
                      <a:pt x="125032" y="86419"/>
                    </a:lnTo>
                    <a:cubicBezTo>
                      <a:pt x="116256" y="112746"/>
                      <a:pt x="91684" y="128542"/>
                      <a:pt x="65357" y="128542"/>
                    </a:cubicBezTo>
                    <a:lnTo>
                      <a:pt x="65357" y="128542"/>
                    </a:lnTo>
                    <a:cubicBezTo>
                      <a:pt x="58336" y="128542"/>
                      <a:pt x="51316" y="128542"/>
                      <a:pt x="42540" y="125032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1" name="Полилиния: фигура 72">
                <a:extLst>
                  <a:ext uri="{FF2B5EF4-FFF2-40B4-BE49-F238E27FC236}">
                    <a16:creationId xmlns:a16="http://schemas.microsoft.com/office/drawing/2014/main" id="{2BAA743F-1CE5-418A-A12A-352EE9941C94}"/>
                  </a:ext>
                </a:extLst>
              </p:cNvPr>
              <p:cNvSpPr/>
              <p:nvPr/>
            </p:nvSpPr>
            <p:spPr>
              <a:xfrm>
                <a:off x="3382073" y="1657307"/>
                <a:ext cx="128958" cy="128542"/>
              </a:xfrm>
              <a:custGeom>
                <a:avLst/>
                <a:gdLst>
                  <a:gd name="connsiteX0" fmla="*/ 3927 w 128958"/>
                  <a:gd name="connsiteY0" fmla="*/ 86419 h 128542"/>
                  <a:gd name="connsiteX1" fmla="*/ 42540 w 128958"/>
                  <a:gd name="connsiteY1" fmla="*/ 3927 h 128542"/>
                  <a:gd name="connsiteX2" fmla="*/ 42540 w 128958"/>
                  <a:gd name="connsiteY2" fmla="*/ 3927 h 128542"/>
                  <a:gd name="connsiteX3" fmla="*/ 125032 w 128958"/>
                  <a:gd name="connsiteY3" fmla="*/ 42540 h 128542"/>
                  <a:gd name="connsiteX4" fmla="*/ 125032 w 128958"/>
                  <a:gd name="connsiteY4" fmla="*/ 42540 h 128542"/>
                  <a:gd name="connsiteX5" fmla="*/ 86419 w 128958"/>
                  <a:gd name="connsiteY5" fmla="*/ 125032 h 128542"/>
                  <a:gd name="connsiteX6" fmla="*/ 86419 w 128958"/>
                  <a:gd name="connsiteY6" fmla="*/ 125032 h 128542"/>
                  <a:gd name="connsiteX7" fmla="*/ 63602 w 128958"/>
                  <a:gd name="connsiteY7" fmla="*/ 128542 h 128542"/>
                  <a:gd name="connsiteX8" fmla="*/ 63602 w 128958"/>
                  <a:gd name="connsiteY8" fmla="*/ 128542 h 128542"/>
                  <a:gd name="connsiteX9" fmla="*/ 3927 w 128958"/>
                  <a:gd name="connsiteY9" fmla="*/ 86419 h 12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958" h="128542">
                    <a:moveTo>
                      <a:pt x="3927" y="86419"/>
                    </a:moveTo>
                    <a:cubicBezTo>
                      <a:pt x="-8359" y="53071"/>
                      <a:pt x="9192" y="16213"/>
                      <a:pt x="42540" y="3927"/>
                    </a:cubicBezTo>
                    <a:lnTo>
                      <a:pt x="42540" y="3927"/>
                    </a:lnTo>
                    <a:cubicBezTo>
                      <a:pt x="75888" y="-8359"/>
                      <a:pt x="112746" y="9192"/>
                      <a:pt x="125032" y="42540"/>
                    </a:cubicBezTo>
                    <a:lnTo>
                      <a:pt x="125032" y="42540"/>
                    </a:lnTo>
                    <a:cubicBezTo>
                      <a:pt x="137318" y="75888"/>
                      <a:pt x="119767" y="112746"/>
                      <a:pt x="86419" y="125032"/>
                    </a:cubicBezTo>
                    <a:lnTo>
                      <a:pt x="86419" y="125032"/>
                    </a:lnTo>
                    <a:cubicBezTo>
                      <a:pt x="79398" y="128542"/>
                      <a:pt x="72377" y="128542"/>
                      <a:pt x="63602" y="128542"/>
                    </a:cubicBezTo>
                    <a:lnTo>
                      <a:pt x="63602" y="128542"/>
                    </a:lnTo>
                    <a:cubicBezTo>
                      <a:pt x="37275" y="126787"/>
                      <a:pt x="12702" y="110991"/>
                      <a:pt x="3927" y="86419"/>
                    </a:cubicBezTo>
                    <a:close/>
                  </a:path>
                </a:pathLst>
              </a:custGeom>
              <a:solidFill>
                <a:srgbClr val="002060"/>
              </a:solidFill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2" name="Полилиния: фигура 73">
                <a:extLst>
                  <a:ext uri="{FF2B5EF4-FFF2-40B4-BE49-F238E27FC236}">
                    <a16:creationId xmlns:a16="http://schemas.microsoft.com/office/drawing/2014/main" id="{63E8B9FB-96EE-98A6-207D-AD3F88DD6350}"/>
                  </a:ext>
                </a:extLst>
              </p:cNvPr>
              <p:cNvSpPr/>
              <p:nvPr/>
            </p:nvSpPr>
            <p:spPr>
              <a:xfrm>
                <a:off x="2447354" y="1496610"/>
                <a:ext cx="125650" cy="126010"/>
              </a:xfrm>
              <a:custGeom>
                <a:avLst/>
                <a:gdLst>
                  <a:gd name="connsiteX0" fmla="*/ 22457 w 125650"/>
                  <a:gd name="connsiteY0" fmla="*/ 111970 h 126010"/>
                  <a:gd name="connsiteX1" fmla="*/ 13681 w 125650"/>
                  <a:gd name="connsiteY1" fmla="*/ 22457 h 126010"/>
                  <a:gd name="connsiteX2" fmla="*/ 13681 w 125650"/>
                  <a:gd name="connsiteY2" fmla="*/ 22457 h 126010"/>
                  <a:gd name="connsiteX3" fmla="*/ 103194 w 125650"/>
                  <a:gd name="connsiteY3" fmla="*/ 13681 h 126010"/>
                  <a:gd name="connsiteX4" fmla="*/ 103194 w 125650"/>
                  <a:gd name="connsiteY4" fmla="*/ 13681 h 126010"/>
                  <a:gd name="connsiteX5" fmla="*/ 111970 w 125650"/>
                  <a:gd name="connsiteY5" fmla="*/ 103194 h 126010"/>
                  <a:gd name="connsiteX6" fmla="*/ 111970 w 125650"/>
                  <a:gd name="connsiteY6" fmla="*/ 103194 h 126010"/>
                  <a:gd name="connsiteX7" fmla="*/ 62825 w 125650"/>
                  <a:gd name="connsiteY7" fmla="*/ 126011 h 126010"/>
                  <a:gd name="connsiteX8" fmla="*/ 62825 w 125650"/>
                  <a:gd name="connsiteY8" fmla="*/ 126011 h 126010"/>
                  <a:gd name="connsiteX9" fmla="*/ 22457 w 125650"/>
                  <a:gd name="connsiteY9" fmla="*/ 111970 h 126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5650" h="126010">
                    <a:moveTo>
                      <a:pt x="22457" y="111970"/>
                    </a:moveTo>
                    <a:cubicBezTo>
                      <a:pt x="-3870" y="89153"/>
                      <a:pt x="-7381" y="48784"/>
                      <a:pt x="13681" y="22457"/>
                    </a:cubicBezTo>
                    <a:lnTo>
                      <a:pt x="13681" y="22457"/>
                    </a:lnTo>
                    <a:cubicBezTo>
                      <a:pt x="36498" y="-3870"/>
                      <a:pt x="76867" y="-7381"/>
                      <a:pt x="103194" y="13681"/>
                    </a:cubicBezTo>
                    <a:lnTo>
                      <a:pt x="103194" y="13681"/>
                    </a:lnTo>
                    <a:cubicBezTo>
                      <a:pt x="129521" y="36498"/>
                      <a:pt x="133031" y="76867"/>
                      <a:pt x="111970" y="103194"/>
                    </a:cubicBezTo>
                    <a:lnTo>
                      <a:pt x="111970" y="103194"/>
                    </a:lnTo>
                    <a:cubicBezTo>
                      <a:pt x="99684" y="118990"/>
                      <a:pt x="80377" y="126011"/>
                      <a:pt x="62825" y="126011"/>
                    </a:cubicBezTo>
                    <a:lnTo>
                      <a:pt x="62825" y="126011"/>
                    </a:lnTo>
                    <a:cubicBezTo>
                      <a:pt x="48784" y="126011"/>
                      <a:pt x="32988" y="120745"/>
                      <a:pt x="22457" y="111970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3" name="Полилиния: фигура 74">
                <a:extLst>
                  <a:ext uri="{FF2B5EF4-FFF2-40B4-BE49-F238E27FC236}">
                    <a16:creationId xmlns:a16="http://schemas.microsoft.com/office/drawing/2014/main" id="{F34B3FAD-E092-4BFB-E309-46EC4062D5F3}"/>
                  </a:ext>
                </a:extLst>
              </p:cNvPr>
              <p:cNvSpPr/>
              <p:nvPr/>
            </p:nvSpPr>
            <p:spPr>
              <a:xfrm>
                <a:off x="3284868" y="1493406"/>
                <a:ext cx="126792" cy="127459"/>
              </a:xfrm>
              <a:custGeom>
                <a:avLst/>
                <a:gdLst>
                  <a:gd name="connsiteX0" fmla="*/ 15130 w 126792"/>
                  <a:gd name="connsiteY0" fmla="*/ 104643 h 127459"/>
                  <a:gd name="connsiteX1" fmla="*/ 22150 w 126792"/>
                  <a:gd name="connsiteY1" fmla="*/ 15130 h 127459"/>
                  <a:gd name="connsiteX2" fmla="*/ 22150 w 126792"/>
                  <a:gd name="connsiteY2" fmla="*/ 15130 h 127459"/>
                  <a:gd name="connsiteX3" fmla="*/ 111663 w 126792"/>
                  <a:gd name="connsiteY3" fmla="*/ 22150 h 127459"/>
                  <a:gd name="connsiteX4" fmla="*/ 111663 w 126792"/>
                  <a:gd name="connsiteY4" fmla="*/ 22150 h 127459"/>
                  <a:gd name="connsiteX5" fmla="*/ 104642 w 126792"/>
                  <a:gd name="connsiteY5" fmla="*/ 111663 h 127459"/>
                  <a:gd name="connsiteX6" fmla="*/ 104642 w 126792"/>
                  <a:gd name="connsiteY6" fmla="*/ 111663 h 127459"/>
                  <a:gd name="connsiteX7" fmla="*/ 64274 w 126792"/>
                  <a:gd name="connsiteY7" fmla="*/ 127459 h 127459"/>
                  <a:gd name="connsiteX8" fmla="*/ 64274 w 126792"/>
                  <a:gd name="connsiteY8" fmla="*/ 127459 h 127459"/>
                  <a:gd name="connsiteX9" fmla="*/ 15130 w 126792"/>
                  <a:gd name="connsiteY9" fmla="*/ 104643 h 12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6792" h="127459">
                    <a:moveTo>
                      <a:pt x="15130" y="104643"/>
                    </a:moveTo>
                    <a:cubicBezTo>
                      <a:pt x="-7687" y="78315"/>
                      <a:pt x="-4177" y="37947"/>
                      <a:pt x="22150" y="15130"/>
                    </a:cubicBezTo>
                    <a:lnTo>
                      <a:pt x="22150" y="15130"/>
                    </a:lnTo>
                    <a:cubicBezTo>
                      <a:pt x="48478" y="-7687"/>
                      <a:pt x="88846" y="-4177"/>
                      <a:pt x="111663" y="22150"/>
                    </a:cubicBezTo>
                    <a:lnTo>
                      <a:pt x="111663" y="22150"/>
                    </a:lnTo>
                    <a:cubicBezTo>
                      <a:pt x="134480" y="48478"/>
                      <a:pt x="130970" y="88846"/>
                      <a:pt x="104642" y="111663"/>
                    </a:cubicBezTo>
                    <a:lnTo>
                      <a:pt x="104642" y="111663"/>
                    </a:lnTo>
                    <a:cubicBezTo>
                      <a:pt x="92356" y="122194"/>
                      <a:pt x="78315" y="127459"/>
                      <a:pt x="64274" y="127459"/>
                    </a:cubicBezTo>
                    <a:lnTo>
                      <a:pt x="64274" y="127459"/>
                    </a:lnTo>
                    <a:cubicBezTo>
                      <a:pt x="46723" y="127459"/>
                      <a:pt x="29171" y="118684"/>
                      <a:pt x="15130" y="104643"/>
                    </a:cubicBezTo>
                    <a:close/>
                  </a:path>
                </a:pathLst>
              </a:custGeom>
              <a:solidFill>
                <a:srgbClr val="002060"/>
              </a:solidFill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4" name="Полилиния: фигура 75">
                <a:extLst>
                  <a:ext uri="{FF2B5EF4-FFF2-40B4-BE49-F238E27FC236}">
                    <a16:creationId xmlns:a16="http://schemas.microsoft.com/office/drawing/2014/main" id="{DBF8BB30-0E22-ED3C-2352-D2579595B972}"/>
                  </a:ext>
                </a:extLst>
              </p:cNvPr>
              <p:cNvSpPr/>
              <p:nvPr/>
            </p:nvSpPr>
            <p:spPr>
              <a:xfrm>
                <a:off x="2591176" y="1371893"/>
                <a:ext cx="127608" cy="127867"/>
              </a:xfrm>
              <a:custGeom>
                <a:avLst/>
                <a:gdLst>
                  <a:gd name="connsiteX0" fmla="*/ 8517 w 127608"/>
                  <a:gd name="connsiteY0" fmla="*/ 96274 h 127867"/>
                  <a:gd name="connsiteX1" fmla="*/ 31334 w 127608"/>
                  <a:gd name="connsiteY1" fmla="*/ 8517 h 127867"/>
                  <a:gd name="connsiteX2" fmla="*/ 31334 w 127608"/>
                  <a:gd name="connsiteY2" fmla="*/ 8517 h 127867"/>
                  <a:gd name="connsiteX3" fmla="*/ 119091 w 127608"/>
                  <a:gd name="connsiteY3" fmla="*/ 31334 h 127867"/>
                  <a:gd name="connsiteX4" fmla="*/ 119091 w 127608"/>
                  <a:gd name="connsiteY4" fmla="*/ 31334 h 127867"/>
                  <a:gd name="connsiteX5" fmla="*/ 96274 w 127608"/>
                  <a:gd name="connsiteY5" fmla="*/ 119091 h 127867"/>
                  <a:gd name="connsiteX6" fmla="*/ 96274 w 127608"/>
                  <a:gd name="connsiteY6" fmla="*/ 119091 h 127867"/>
                  <a:gd name="connsiteX7" fmla="*/ 64682 w 127608"/>
                  <a:gd name="connsiteY7" fmla="*/ 127867 h 127867"/>
                  <a:gd name="connsiteX8" fmla="*/ 64682 w 127608"/>
                  <a:gd name="connsiteY8" fmla="*/ 127867 h 127867"/>
                  <a:gd name="connsiteX9" fmla="*/ 8517 w 127608"/>
                  <a:gd name="connsiteY9" fmla="*/ 96274 h 1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608" h="127867">
                    <a:moveTo>
                      <a:pt x="8517" y="96274"/>
                    </a:moveTo>
                    <a:cubicBezTo>
                      <a:pt x="-9035" y="66437"/>
                      <a:pt x="1496" y="26068"/>
                      <a:pt x="31334" y="8517"/>
                    </a:cubicBezTo>
                    <a:lnTo>
                      <a:pt x="31334" y="8517"/>
                    </a:lnTo>
                    <a:cubicBezTo>
                      <a:pt x="61171" y="-9035"/>
                      <a:pt x="101540" y="1496"/>
                      <a:pt x="119091" y="31334"/>
                    </a:cubicBezTo>
                    <a:lnTo>
                      <a:pt x="119091" y="31334"/>
                    </a:lnTo>
                    <a:cubicBezTo>
                      <a:pt x="136643" y="61171"/>
                      <a:pt x="126112" y="101540"/>
                      <a:pt x="96274" y="119091"/>
                    </a:cubicBezTo>
                    <a:lnTo>
                      <a:pt x="96274" y="119091"/>
                    </a:lnTo>
                    <a:cubicBezTo>
                      <a:pt x="85743" y="124357"/>
                      <a:pt x="75213" y="127867"/>
                      <a:pt x="64682" y="127867"/>
                    </a:cubicBezTo>
                    <a:lnTo>
                      <a:pt x="64682" y="127867"/>
                    </a:lnTo>
                    <a:cubicBezTo>
                      <a:pt x="41865" y="127867"/>
                      <a:pt x="20803" y="117336"/>
                      <a:pt x="8517" y="96274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5" name="Полилиния: фигура 76">
                <a:extLst>
                  <a:ext uri="{FF2B5EF4-FFF2-40B4-BE49-F238E27FC236}">
                    <a16:creationId xmlns:a16="http://schemas.microsoft.com/office/drawing/2014/main" id="{B806CF81-E941-D3A3-DF8E-A439F8D6F4F7}"/>
                  </a:ext>
                </a:extLst>
              </p:cNvPr>
              <p:cNvSpPr/>
              <p:nvPr/>
            </p:nvSpPr>
            <p:spPr>
              <a:xfrm>
                <a:off x="3140538" y="1371893"/>
                <a:ext cx="127608" cy="127867"/>
              </a:xfrm>
              <a:custGeom>
                <a:avLst/>
                <a:gdLst>
                  <a:gd name="connsiteX0" fmla="*/ 31334 w 127608"/>
                  <a:gd name="connsiteY0" fmla="*/ 119091 h 127867"/>
                  <a:gd name="connsiteX1" fmla="*/ 8517 w 127608"/>
                  <a:gd name="connsiteY1" fmla="*/ 31334 h 127867"/>
                  <a:gd name="connsiteX2" fmla="*/ 8517 w 127608"/>
                  <a:gd name="connsiteY2" fmla="*/ 31334 h 127867"/>
                  <a:gd name="connsiteX3" fmla="*/ 96274 w 127608"/>
                  <a:gd name="connsiteY3" fmla="*/ 8517 h 127867"/>
                  <a:gd name="connsiteX4" fmla="*/ 96274 w 127608"/>
                  <a:gd name="connsiteY4" fmla="*/ 8517 h 127867"/>
                  <a:gd name="connsiteX5" fmla="*/ 119091 w 127608"/>
                  <a:gd name="connsiteY5" fmla="*/ 96274 h 127867"/>
                  <a:gd name="connsiteX6" fmla="*/ 119091 w 127608"/>
                  <a:gd name="connsiteY6" fmla="*/ 96274 h 127867"/>
                  <a:gd name="connsiteX7" fmla="*/ 62927 w 127608"/>
                  <a:gd name="connsiteY7" fmla="*/ 127867 h 127867"/>
                  <a:gd name="connsiteX8" fmla="*/ 62927 w 127608"/>
                  <a:gd name="connsiteY8" fmla="*/ 127867 h 127867"/>
                  <a:gd name="connsiteX9" fmla="*/ 31334 w 127608"/>
                  <a:gd name="connsiteY9" fmla="*/ 119091 h 1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608" h="127867">
                    <a:moveTo>
                      <a:pt x="31334" y="119091"/>
                    </a:moveTo>
                    <a:cubicBezTo>
                      <a:pt x="1496" y="101540"/>
                      <a:pt x="-9035" y="62927"/>
                      <a:pt x="8517" y="31334"/>
                    </a:cubicBezTo>
                    <a:lnTo>
                      <a:pt x="8517" y="31334"/>
                    </a:lnTo>
                    <a:cubicBezTo>
                      <a:pt x="26068" y="1496"/>
                      <a:pt x="64682" y="-9035"/>
                      <a:pt x="96274" y="8517"/>
                    </a:cubicBezTo>
                    <a:lnTo>
                      <a:pt x="96274" y="8517"/>
                    </a:lnTo>
                    <a:cubicBezTo>
                      <a:pt x="126112" y="26068"/>
                      <a:pt x="136643" y="64682"/>
                      <a:pt x="119091" y="96274"/>
                    </a:cubicBezTo>
                    <a:lnTo>
                      <a:pt x="119091" y="96274"/>
                    </a:lnTo>
                    <a:cubicBezTo>
                      <a:pt x="106805" y="117336"/>
                      <a:pt x="85743" y="127867"/>
                      <a:pt x="62927" y="127867"/>
                    </a:cubicBezTo>
                    <a:lnTo>
                      <a:pt x="62927" y="127867"/>
                    </a:lnTo>
                    <a:cubicBezTo>
                      <a:pt x="52396" y="126112"/>
                      <a:pt x="41865" y="124357"/>
                      <a:pt x="31334" y="119091"/>
                    </a:cubicBezTo>
                    <a:close/>
                  </a:path>
                </a:pathLst>
              </a:custGeom>
              <a:solidFill>
                <a:srgbClr val="002060"/>
              </a:solidFill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6" name="Полилиния: фигура 77">
                <a:extLst>
                  <a:ext uri="{FF2B5EF4-FFF2-40B4-BE49-F238E27FC236}">
                    <a16:creationId xmlns:a16="http://schemas.microsoft.com/office/drawing/2014/main" id="{6D269F10-A030-1FEE-2E76-5EC713B76AEC}"/>
                  </a:ext>
                </a:extLst>
              </p:cNvPr>
              <p:cNvSpPr/>
              <p:nvPr/>
            </p:nvSpPr>
            <p:spPr>
              <a:xfrm>
                <a:off x="2770942" y="1307693"/>
                <a:ext cx="126126" cy="127126"/>
              </a:xfrm>
              <a:custGeom>
                <a:avLst/>
                <a:gdLst>
                  <a:gd name="connsiteX0" fmla="*/ 756 w 126126"/>
                  <a:gd name="connsiteY0" fmla="*/ 74472 h 127126"/>
                  <a:gd name="connsiteX1" fmla="*/ 51655 w 126126"/>
                  <a:gd name="connsiteY1" fmla="*/ 756 h 127126"/>
                  <a:gd name="connsiteX2" fmla="*/ 51655 w 126126"/>
                  <a:gd name="connsiteY2" fmla="*/ 756 h 127126"/>
                  <a:gd name="connsiteX3" fmla="*/ 51655 w 126126"/>
                  <a:gd name="connsiteY3" fmla="*/ 756 h 127126"/>
                  <a:gd name="connsiteX4" fmla="*/ 51655 w 126126"/>
                  <a:gd name="connsiteY4" fmla="*/ 756 h 127126"/>
                  <a:gd name="connsiteX5" fmla="*/ 125371 w 126126"/>
                  <a:gd name="connsiteY5" fmla="*/ 51655 h 127126"/>
                  <a:gd name="connsiteX6" fmla="*/ 125371 w 126126"/>
                  <a:gd name="connsiteY6" fmla="*/ 51655 h 127126"/>
                  <a:gd name="connsiteX7" fmla="*/ 74472 w 126126"/>
                  <a:gd name="connsiteY7" fmla="*/ 125371 h 127126"/>
                  <a:gd name="connsiteX8" fmla="*/ 74472 w 126126"/>
                  <a:gd name="connsiteY8" fmla="*/ 125371 h 127126"/>
                  <a:gd name="connsiteX9" fmla="*/ 63941 w 126126"/>
                  <a:gd name="connsiteY9" fmla="*/ 127126 h 127126"/>
                  <a:gd name="connsiteX10" fmla="*/ 63941 w 126126"/>
                  <a:gd name="connsiteY10" fmla="*/ 127126 h 127126"/>
                  <a:gd name="connsiteX11" fmla="*/ 756 w 126126"/>
                  <a:gd name="connsiteY11" fmla="*/ 74472 h 127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126" h="127126">
                    <a:moveTo>
                      <a:pt x="756" y="74472"/>
                    </a:moveTo>
                    <a:cubicBezTo>
                      <a:pt x="-4510" y="39369"/>
                      <a:pt x="18307" y="6021"/>
                      <a:pt x="51655" y="756"/>
                    </a:cubicBezTo>
                    <a:lnTo>
                      <a:pt x="51655" y="756"/>
                    </a:lnTo>
                    <a:lnTo>
                      <a:pt x="51655" y="756"/>
                    </a:lnTo>
                    <a:lnTo>
                      <a:pt x="51655" y="756"/>
                    </a:lnTo>
                    <a:cubicBezTo>
                      <a:pt x="86758" y="-4510"/>
                      <a:pt x="120106" y="18307"/>
                      <a:pt x="125371" y="51655"/>
                    </a:cubicBezTo>
                    <a:lnTo>
                      <a:pt x="125371" y="51655"/>
                    </a:lnTo>
                    <a:cubicBezTo>
                      <a:pt x="130637" y="86758"/>
                      <a:pt x="107820" y="120106"/>
                      <a:pt x="74472" y="125371"/>
                    </a:cubicBezTo>
                    <a:lnTo>
                      <a:pt x="74472" y="125371"/>
                    </a:lnTo>
                    <a:cubicBezTo>
                      <a:pt x="70962" y="125371"/>
                      <a:pt x="67451" y="127126"/>
                      <a:pt x="63941" y="127126"/>
                    </a:cubicBezTo>
                    <a:lnTo>
                      <a:pt x="63941" y="127126"/>
                    </a:lnTo>
                    <a:cubicBezTo>
                      <a:pt x="32348" y="127126"/>
                      <a:pt x="6021" y="106065"/>
                      <a:pt x="756" y="74472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7" name="Полилиния: фигура 78">
                <a:extLst>
                  <a:ext uri="{FF2B5EF4-FFF2-40B4-BE49-F238E27FC236}">
                    <a16:creationId xmlns:a16="http://schemas.microsoft.com/office/drawing/2014/main" id="{0A18B0FB-DAB2-EAA1-C601-33E7F6D1A7DA}"/>
                  </a:ext>
                </a:extLst>
              </p:cNvPr>
              <p:cNvSpPr/>
              <p:nvPr/>
            </p:nvSpPr>
            <p:spPr>
              <a:xfrm>
                <a:off x="2960499" y="1305939"/>
                <a:ext cx="127878" cy="128441"/>
              </a:xfrm>
              <a:custGeom>
                <a:avLst/>
                <a:gdLst>
                  <a:gd name="connsiteX0" fmla="*/ 53409 w 127878"/>
                  <a:gd name="connsiteY0" fmla="*/ 127125 h 128441"/>
                  <a:gd name="connsiteX1" fmla="*/ 754 w 127878"/>
                  <a:gd name="connsiteY1" fmla="*/ 53409 h 128441"/>
                  <a:gd name="connsiteX2" fmla="*/ 754 w 127878"/>
                  <a:gd name="connsiteY2" fmla="*/ 53409 h 128441"/>
                  <a:gd name="connsiteX3" fmla="*/ 74470 w 127878"/>
                  <a:gd name="connsiteY3" fmla="*/ 754 h 128441"/>
                  <a:gd name="connsiteX4" fmla="*/ 74470 w 127878"/>
                  <a:gd name="connsiteY4" fmla="*/ 754 h 128441"/>
                  <a:gd name="connsiteX5" fmla="*/ 127125 w 127878"/>
                  <a:gd name="connsiteY5" fmla="*/ 74470 h 128441"/>
                  <a:gd name="connsiteX6" fmla="*/ 127125 w 127878"/>
                  <a:gd name="connsiteY6" fmla="*/ 74470 h 128441"/>
                  <a:gd name="connsiteX7" fmla="*/ 63939 w 127878"/>
                  <a:gd name="connsiteY7" fmla="*/ 127125 h 128441"/>
                  <a:gd name="connsiteX8" fmla="*/ 63939 w 127878"/>
                  <a:gd name="connsiteY8" fmla="*/ 127125 h 128441"/>
                  <a:gd name="connsiteX9" fmla="*/ 53409 w 127878"/>
                  <a:gd name="connsiteY9" fmla="*/ 127125 h 1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878" h="128441">
                    <a:moveTo>
                      <a:pt x="53409" y="127125"/>
                    </a:moveTo>
                    <a:cubicBezTo>
                      <a:pt x="18306" y="121859"/>
                      <a:pt x="-4511" y="88512"/>
                      <a:pt x="754" y="53409"/>
                    </a:cubicBezTo>
                    <a:lnTo>
                      <a:pt x="754" y="53409"/>
                    </a:lnTo>
                    <a:cubicBezTo>
                      <a:pt x="6020" y="18306"/>
                      <a:pt x="39367" y="-4511"/>
                      <a:pt x="74470" y="754"/>
                    </a:cubicBezTo>
                    <a:lnTo>
                      <a:pt x="74470" y="754"/>
                    </a:lnTo>
                    <a:cubicBezTo>
                      <a:pt x="109573" y="6019"/>
                      <a:pt x="132390" y="39367"/>
                      <a:pt x="127125" y="74470"/>
                    </a:cubicBezTo>
                    <a:lnTo>
                      <a:pt x="127125" y="74470"/>
                    </a:lnTo>
                    <a:cubicBezTo>
                      <a:pt x="121859" y="106063"/>
                      <a:pt x="95532" y="127125"/>
                      <a:pt x="63939" y="127125"/>
                    </a:cubicBezTo>
                    <a:lnTo>
                      <a:pt x="63939" y="127125"/>
                    </a:lnTo>
                    <a:cubicBezTo>
                      <a:pt x="60429" y="128880"/>
                      <a:pt x="56919" y="128880"/>
                      <a:pt x="53409" y="127125"/>
                    </a:cubicBezTo>
                    <a:close/>
                  </a:path>
                </a:pathLst>
              </a:custGeom>
              <a:solidFill>
                <a:srgbClr val="002060"/>
              </a:solidFill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9" name="Прямоугольник 19">
              <a:extLst>
                <a:ext uri="{FF2B5EF4-FFF2-40B4-BE49-F238E27FC236}">
                  <a16:creationId xmlns:a16="http://schemas.microsoft.com/office/drawing/2014/main" id="{DA4F1E4A-3DA2-88B0-012C-7C9281EC1942}"/>
                </a:ext>
              </a:extLst>
            </p:cNvPr>
            <p:cNvSpPr/>
            <p:nvPr/>
          </p:nvSpPr>
          <p:spPr>
            <a:xfrm>
              <a:off x="6276975" y="4952711"/>
              <a:ext cx="70724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2800" b="1" dirty="0">
                  <a:latin typeface="Arial Nova Cond" panose="020B0506020202020204" pitchFamily="34" charset="0"/>
                </a:rPr>
                <a:t>31</a:t>
              </a:r>
              <a:r>
                <a:rPr lang="uk-UA" sz="1600" b="1" dirty="0">
                  <a:latin typeface="Arial Nova Cond" panose="020B0506020202020204" pitchFamily="34" charset="0"/>
                </a:rPr>
                <a:t>%</a:t>
              </a:r>
              <a:endParaRPr lang="uk-UA" sz="2000" b="1" dirty="0">
                <a:latin typeface="Arial Nova Cond" panose="020B050602020202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9828A01-AF48-BE15-CBB8-F80F63D55ED3}"/>
              </a:ext>
            </a:extLst>
          </p:cNvPr>
          <p:cNvGrpSpPr/>
          <p:nvPr/>
        </p:nvGrpSpPr>
        <p:grpSpPr>
          <a:xfrm>
            <a:off x="9452428" y="4546601"/>
            <a:ext cx="990600" cy="979841"/>
            <a:chOff x="9408885" y="4677229"/>
            <a:chExt cx="990600" cy="979841"/>
          </a:xfrm>
        </p:grpSpPr>
        <p:grpSp>
          <p:nvGrpSpPr>
            <p:cNvPr id="69" name="Группа 18">
              <a:extLst>
                <a:ext uri="{FF2B5EF4-FFF2-40B4-BE49-F238E27FC236}">
                  <a16:creationId xmlns:a16="http://schemas.microsoft.com/office/drawing/2014/main" id="{8864607A-594D-7BBD-F896-CC073DEF3BD8}"/>
                </a:ext>
              </a:extLst>
            </p:cNvPr>
            <p:cNvGrpSpPr/>
            <p:nvPr/>
          </p:nvGrpSpPr>
          <p:grpSpPr>
            <a:xfrm>
              <a:off x="9408885" y="4677229"/>
              <a:ext cx="990600" cy="979841"/>
              <a:chOff x="2318869" y="1305939"/>
              <a:chExt cx="1223338" cy="1210053"/>
            </a:xfrm>
            <a:solidFill>
              <a:srgbClr val="002060"/>
            </a:solidFill>
            <a:effectLst/>
          </p:grpSpPr>
          <p:sp>
            <p:nvSpPr>
              <p:cNvPr id="71" name="Полилиния: фигура 61">
                <a:extLst>
                  <a:ext uri="{FF2B5EF4-FFF2-40B4-BE49-F238E27FC236}">
                    <a16:creationId xmlns:a16="http://schemas.microsoft.com/office/drawing/2014/main" id="{11B02306-DEE4-8627-3CD4-47FEF0AC45FD}"/>
                  </a:ext>
                </a:extLst>
              </p:cNvPr>
              <p:cNvSpPr/>
              <p:nvPr/>
            </p:nvSpPr>
            <p:spPr>
              <a:xfrm>
                <a:off x="2772698" y="2387112"/>
                <a:ext cx="127878" cy="127124"/>
              </a:xfrm>
              <a:custGeom>
                <a:avLst/>
                <a:gdLst>
                  <a:gd name="connsiteX0" fmla="*/ 53409 w 127878"/>
                  <a:gd name="connsiteY0" fmla="*/ 127125 h 127124"/>
                  <a:gd name="connsiteX1" fmla="*/ 53409 w 127878"/>
                  <a:gd name="connsiteY1" fmla="*/ 127125 h 127124"/>
                  <a:gd name="connsiteX2" fmla="*/ 53409 w 127878"/>
                  <a:gd name="connsiteY2" fmla="*/ 127125 h 127124"/>
                  <a:gd name="connsiteX3" fmla="*/ 754 w 127878"/>
                  <a:gd name="connsiteY3" fmla="*/ 53409 h 127124"/>
                  <a:gd name="connsiteX4" fmla="*/ 754 w 127878"/>
                  <a:gd name="connsiteY4" fmla="*/ 53409 h 127124"/>
                  <a:gd name="connsiteX5" fmla="*/ 74470 w 127878"/>
                  <a:gd name="connsiteY5" fmla="*/ 754 h 127124"/>
                  <a:gd name="connsiteX6" fmla="*/ 74470 w 127878"/>
                  <a:gd name="connsiteY6" fmla="*/ 754 h 127124"/>
                  <a:gd name="connsiteX7" fmla="*/ 127125 w 127878"/>
                  <a:gd name="connsiteY7" fmla="*/ 74470 h 127124"/>
                  <a:gd name="connsiteX8" fmla="*/ 127125 w 127878"/>
                  <a:gd name="connsiteY8" fmla="*/ 74470 h 127124"/>
                  <a:gd name="connsiteX9" fmla="*/ 63939 w 127878"/>
                  <a:gd name="connsiteY9" fmla="*/ 127125 h 127124"/>
                  <a:gd name="connsiteX10" fmla="*/ 63939 w 127878"/>
                  <a:gd name="connsiteY10" fmla="*/ 127125 h 127124"/>
                  <a:gd name="connsiteX11" fmla="*/ 53409 w 127878"/>
                  <a:gd name="connsiteY11" fmla="*/ 127125 h 12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7878" h="127124">
                    <a:moveTo>
                      <a:pt x="53409" y="127125"/>
                    </a:moveTo>
                    <a:lnTo>
                      <a:pt x="53409" y="127125"/>
                    </a:lnTo>
                    <a:lnTo>
                      <a:pt x="53409" y="127125"/>
                    </a:lnTo>
                    <a:cubicBezTo>
                      <a:pt x="18306" y="121859"/>
                      <a:pt x="-4511" y="88512"/>
                      <a:pt x="754" y="53409"/>
                    </a:cubicBezTo>
                    <a:lnTo>
                      <a:pt x="754" y="53409"/>
                    </a:lnTo>
                    <a:cubicBezTo>
                      <a:pt x="6019" y="18306"/>
                      <a:pt x="39367" y="-4511"/>
                      <a:pt x="74470" y="754"/>
                    </a:cubicBezTo>
                    <a:lnTo>
                      <a:pt x="74470" y="754"/>
                    </a:lnTo>
                    <a:cubicBezTo>
                      <a:pt x="109573" y="6020"/>
                      <a:pt x="132390" y="39367"/>
                      <a:pt x="127125" y="74470"/>
                    </a:cubicBezTo>
                    <a:lnTo>
                      <a:pt x="127125" y="74470"/>
                    </a:lnTo>
                    <a:cubicBezTo>
                      <a:pt x="121859" y="106063"/>
                      <a:pt x="95532" y="127125"/>
                      <a:pt x="63939" y="127125"/>
                    </a:cubicBezTo>
                    <a:lnTo>
                      <a:pt x="63939" y="127125"/>
                    </a:lnTo>
                    <a:cubicBezTo>
                      <a:pt x="60429" y="127125"/>
                      <a:pt x="56919" y="127125"/>
                      <a:pt x="53409" y="127125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2" name="Полилиния: фигура 62">
                <a:extLst>
                  <a:ext uri="{FF2B5EF4-FFF2-40B4-BE49-F238E27FC236}">
                    <a16:creationId xmlns:a16="http://schemas.microsoft.com/office/drawing/2014/main" id="{6750F707-5D52-3E2B-A0A9-67D9961C2AD6}"/>
                  </a:ext>
                </a:extLst>
              </p:cNvPr>
              <p:cNvSpPr/>
              <p:nvPr/>
            </p:nvSpPr>
            <p:spPr>
              <a:xfrm>
                <a:off x="2962255" y="2387112"/>
                <a:ext cx="127878" cy="128880"/>
              </a:xfrm>
              <a:custGeom>
                <a:avLst/>
                <a:gdLst>
                  <a:gd name="connsiteX0" fmla="*/ 754 w 127878"/>
                  <a:gd name="connsiteY0" fmla="*/ 74470 h 128880"/>
                  <a:gd name="connsiteX1" fmla="*/ 53409 w 127878"/>
                  <a:gd name="connsiteY1" fmla="*/ 754 h 128880"/>
                  <a:gd name="connsiteX2" fmla="*/ 53409 w 127878"/>
                  <a:gd name="connsiteY2" fmla="*/ 754 h 128880"/>
                  <a:gd name="connsiteX3" fmla="*/ 127125 w 127878"/>
                  <a:gd name="connsiteY3" fmla="*/ 53409 h 128880"/>
                  <a:gd name="connsiteX4" fmla="*/ 127125 w 127878"/>
                  <a:gd name="connsiteY4" fmla="*/ 53409 h 128880"/>
                  <a:gd name="connsiteX5" fmla="*/ 74470 w 127878"/>
                  <a:gd name="connsiteY5" fmla="*/ 127125 h 128880"/>
                  <a:gd name="connsiteX6" fmla="*/ 74470 w 127878"/>
                  <a:gd name="connsiteY6" fmla="*/ 127125 h 128880"/>
                  <a:gd name="connsiteX7" fmla="*/ 63939 w 127878"/>
                  <a:gd name="connsiteY7" fmla="*/ 128880 h 128880"/>
                  <a:gd name="connsiteX8" fmla="*/ 63939 w 127878"/>
                  <a:gd name="connsiteY8" fmla="*/ 128880 h 128880"/>
                  <a:gd name="connsiteX9" fmla="*/ 754 w 127878"/>
                  <a:gd name="connsiteY9" fmla="*/ 74470 h 128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878" h="128880">
                    <a:moveTo>
                      <a:pt x="754" y="74470"/>
                    </a:moveTo>
                    <a:cubicBezTo>
                      <a:pt x="-4511" y="39367"/>
                      <a:pt x="18306" y="6020"/>
                      <a:pt x="53409" y="754"/>
                    </a:cubicBezTo>
                    <a:lnTo>
                      <a:pt x="53409" y="754"/>
                    </a:lnTo>
                    <a:cubicBezTo>
                      <a:pt x="88512" y="-4511"/>
                      <a:pt x="121859" y="18306"/>
                      <a:pt x="127125" y="53409"/>
                    </a:cubicBezTo>
                    <a:lnTo>
                      <a:pt x="127125" y="53409"/>
                    </a:lnTo>
                    <a:cubicBezTo>
                      <a:pt x="132390" y="88512"/>
                      <a:pt x="109573" y="121859"/>
                      <a:pt x="74470" y="127125"/>
                    </a:cubicBezTo>
                    <a:lnTo>
                      <a:pt x="74470" y="127125"/>
                    </a:lnTo>
                    <a:cubicBezTo>
                      <a:pt x="70960" y="127125"/>
                      <a:pt x="67450" y="128880"/>
                      <a:pt x="63939" y="128880"/>
                    </a:cubicBezTo>
                    <a:lnTo>
                      <a:pt x="63939" y="128880"/>
                    </a:lnTo>
                    <a:cubicBezTo>
                      <a:pt x="34102" y="127125"/>
                      <a:pt x="6019" y="106063"/>
                      <a:pt x="754" y="74470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3" name="Полилиния: фигура 63">
                <a:extLst>
                  <a:ext uri="{FF2B5EF4-FFF2-40B4-BE49-F238E27FC236}">
                    <a16:creationId xmlns:a16="http://schemas.microsoft.com/office/drawing/2014/main" id="{98457888-AF65-E462-EB6D-C1D8E3F61D94}"/>
                  </a:ext>
                </a:extLst>
              </p:cNvPr>
              <p:cNvSpPr/>
              <p:nvPr/>
            </p:nvSpPr>
            <p:spPr>
              <a:xfrm>
                <a:off x="2594686" y="2321430"/>
                <a:ext cx="127608" cy="127867"/>
              </a:xfrm>
              <a:custGeom>
                <a:avLst/>
                <a:gdLst>
                  <a:gd name="connsiteX0" fmla="*/ 31334 w 127608"/>
                  <a:gd name="connsiteY0" fmla="*/ 119091 h 127867"/>
                  <a:gd name="connsiteX1" fmla="*/ 8517 w 127608"/>
                  <a:gd name="connsiteY1" fmla="*/ 31334 h 127867"/>
                  <a:gd name="connsiteX2" fmla="*/ 8517 w 127608"/>
                  <a:gd name="connsiteY2" fmla="*/ 31334 h 127867"/>
                  <a:gd name="connsiteX3" fmla="*/ 96274 w 127608"/>
                  <a:gd name="connsiteY3" fmla="*/ 8517 h 127867"/>
                  <a:gd name="connsiteX4" fmla="*/ 96274 w 127608"/>
                  <a:gd name="connsiteY4" fmla="*/ 8517 h 127867"/>
                  <a:gd name="connsiteX5" fmla="*/ 119091 w 127608"/>
                  <a:gd name="connsiteY5" fmla="*/ 96274 h 127867"/>
                  <a:gd name="connsiteX6" fmla="*/ 119091 w 127608"/>
                  <a:gd name="connsiteY6" fmla="*/ 96274 h 127867"/>
                  <a:gd name="connsiteX7" fmla="*/ 64682 w 127608"/>
                  <a:gd name="connsiteY7" fmla="*/ 127867 h 127867"/>
                  <a:gd name="connsiteX8" fmla="*/ 64682 w 127608"/>
                  <a:gd name="connsiteY8" fmla="*/ 127867 h 127867"/>
                  <a:gd name="connsiteX9" fmla="*/ 31334 w 127608"/>
                  <a:gd name="connsiteY9" fmla="*/ 119091 h 1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608" h="127867">
                    <a:moveTo>
                      <a:pt x="31334" y="119091"/>
                    </a:moveTo>
                    <a:cubicBezTo>
                      <a:pt x="1496" y="101540"/>
                      <a:pt x="-9035" y="62927"/>
                      <a:pt x="8517" y="31334"/>
                    </a:cubicBezTo>
                    <a:lnTo>
                      <a:pt x="8517" y="31334"/>
                    </a:lnTo>
                    <a:cubicBezTo>
                      <a:pt x="26068" y="1496"/>
                      <a:pt x="64682" y="-9035"/>
                      <a:pt x="96274" y="8517"/>
                    </a:cubicBezTo>
                    <a:lnTo>
                      <a:pt x="96274" y="8517"/>
                    </a:lnTo>
                    <a:cubicBezTo>
                      <a:pt x="126112" y="26068"/>
                      <a:pt x="136643" y="64682"/>
                      <a:pt x="119091" y="96274"/>
                    </a:cubicBezTo>
                    <a:lnTo>
                      <a:pt x="119091" y="96274"/>
                    </a:lnTo>
                    <a:cubicBezTo>
                      <a:pt x="106805" y="117336"/>
                      <a:pt x="85743" y="127867"/>
                      <a:pt x="64682" y="127867"/>
                    </a:cubicBezTo>
                    <a:lnTo>
                      <a:pt x="64682" y="127867"/>
                    </a:lnTo>
                    <a:cubicBezTo>
                      <a:pt x="52396" y="127867"/>
                      <a:pt x="40110" y="126112"/>
                      <a:pt x="31334" y="119091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4" name="Полилиния: фигура 64">
                <a:extLst>
                  <a:ext uri="{FF2B5EF4-FFF2-40B4-BE49-F238E27FC236}">
                    <a16:creationId xmlns:a16="http://schemas.microsoft.com/office/drawing/2014/main" id="{E43AC77B-C6D6-58F3-96BB-A4213A018F18}"/>
                  </a:ext>
                </a:extLst>
              </p:cNvPr>
              <p:cNvSpPr/>
              <p:nvPr/>
            </p:nvSpPr>
            <p:spPr>
              <a:xfrm>
                <a:off x="3142293" y="2321430"/>
                <a:ext cx="127608" cy="127867"/>
              </a:xfrm>
              <a:custGeom>
                <a:avLst/>
                <a:gdLst>
                  <a:gd name="connsiteX0" fmla="*/ 8517 w 127608"/>
                  <a:gd name="connsiteY0" fmla="*/ 96274 h 127867"/>
                  <a:gd name="connsiteX1" fmla="*/ 31334 w 127608"/>
                  <a:gd name="connsiteY1" fmla="*/ 8517 h 127867"/>
                  <a:gd name="connsiteX2" fmla="*/ 31334 w 127608"/>
                  <a:gd name="connsiteY2" fmla="*/ 8517 h 127867"/>
                  <a:gd name="connsiteX3" fmla="*/ 119091 w 127608"/>
                  <a:gd name="connsiteY3" fmla="*/ 31334 h 127867"/>
                  <a:gd name="connsiteX4" fmla="*/ 119091 w 127608"/>
                  <a:gd name="connsiteY4" fmla="*/ 31334 h 127867"/>
                  <a:gd name="connsiteX5" fmla="*/ 96274 w 127608"/>
                  <a:gd name="connsiteY5" fmla="*/ 119091 h 127867"/>
                  <a:gd name="connsiteX6" fmla="*/ 96274 w 127608"/>
                  <a:gd name="connsiteY6" fmla="*/ 119091 h 127867"/>
                  <a:gd name="connsiteX7" fmla="*/ 64682 w 127608"/>
                  <a:gd name="connsiteY7" fmla="*/ 127867 h 127867"/>
                  <a:gd name="connsiteX8" fmla="*/ 64682 w 127608"/>
                  <a:gd name="connsiteY8" fmla="*/ 127867 h 127867"/>
                  <a:gd name="connsiteX9" fmla="*/ 8517 w 127608"/>
                  <a:gd name="connsiteY9" fmla="*/ 96274 h 1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608" h="127867">
                    <a:moveTo>
                      <a:pt x="8517" y="96274"/>
                    </a:moveTo>
                    <a:cubicBezTo>
                      <a:pt x="-9035" y="66437"/>
                      <a:pt x="1496" y="26068"/>
                      <a:pt x="31334" y="8517"/>
                    </a:cubicBezTo>
                    <a:lnTo>
                      <a:pt x="31334" y="8517"/>
                    </a:lnTo>
                    <a:cubicBezTo>
                      <a:pt x="61171" y="-9035"/>
                      <a:pt x="101540" y="1496"/>
                      <a:pt x="119091" y="31334"/>
                    </a:cubicBezTo>
                    <a:lnTo>
                      <a:pt x="119091" y="31334"/>
                    </a:lnTo>
                    <a:cubicBezTo>
                      <a:pt x="136643" y="61171"/>
                      <a:pt x="126112" y="101540"/>
                      <a:pt x="96274" y="119091"/>
                    </a:cubicBezTo>
                    <a:lnTo>
                      <a:pt x="96274" y="119091"/>
                    </a:lnTo>
                    <a:cubicBezTo>
                      <a:pt x="85743" y="124357"/>
                      <a:pt x="75213" y="127867"/>
                      <a:pt x="64682" y="127867"/>
                    </a:cubicBezTo>
                    <a:lnTo>
                      <a:pt x="64682" y="127867"/>
                    </a:lnTo>
                    <a:cubicBezTo>
                      <a:pt x="41865" y="127867"/>
                      <a:pt x="19048" y="115581"/>
                      <a:pt x="8517" y="96274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5" name="Полилиния: фигура 65">
                <a:extLst>
                  <a:ext uri="{FF2B5EF4-FFF2-40B4-BE49-F238E27FC236}">
                    <a16:creationId xmlns:a16="http://schemas.microsoft.com/office/drawing/2014/main" id="{2F7E6071-CB96-5537-B065-16BE49B996B9}"/>
                  </a:ext>
                </a:extLst>
              </p:cNvPr>
              <p:cNvSpPr/>
              <p:nvPr/>
            </p:nvSpPr>
            <p:spPr>
              <a:xfrm>
                <a:off x="2447661" y="2200732"/>
                <a:ext cx="126792" cy="127459"/>
              </a:xfrm>
              <a:custGeom>
                <a:avLst/>
                <a:gdLst>
                  <a:gd name="connsiteX0" fmla="*/ 15130 w 126792"/>
                  <a:gd name="connsiteY0" fmla="*/ 104643 h 127459"/>
                  <a:gd name="connsiteX1" fmla="*/ 22150 w 126792"/>
                  <a:gd name="connsiteY1" fmla="*/ 15130 h 127459"/>
                  <a:gd name="connsiteX2" fmla="*/ 22150 w 126792"/>
                  <a:gd name="connsiteY2" fmla="*/ 15130 h 127459"/>
                  <a:gd name="connsiteX3" fmla="*/ 111663 w 126792"/>
                  <a:gd name="connsiteY3" fmla="*/ 22150 h 127459"/>
                  <a:gd name="connsiteX4" fmla="*/ 111663 w 126792"/>
                  <a:gd name="connsiteY4" fmla="*/ 22150 h 127459"/>
                  <a:gd name="connsiteX5" fmla="*/ 104642 w 126792"/>
                  <a:gd name="connsiteY5" fmla="*/ 111663 h 127459"/>
                  <a:gd name="connsiteX6" fmla="*/ 104642 w 126792"/>
                  <a:gd name="connsiteY6" fmla="*/ 111663 h 127459"/>
                  <a:gd name="connsiteX7" fmla="*/ 64274 w 126792"/>
                  <a:gd name="connsiteY7" fmla="*/ 127459 h 127459"/>
                  <a:gd name="connsiteX8" fmla="*/ 64274 w 126792"/>
                  <a:gd name="connsiteY8" fmla="*/ 127459 h 127459"/>
                  <a:gd name="connsiteX9" fmla="*/ 15130 w 126792"/>
                  <a:gd name="connsiteY9" fmla="*/ 104643 h 12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6792" h="127459">
                    <a:moveTo>
                      <a:pt x="15130" y="104643"/>
                    </a:moveTo>
                    <a:cubicBezTo>
                      <a:pt x="-7687" y="78315"/>
                      <a:pt x="-4177" y="37947"/>
                      <a:pt x="22150" y="15130"/>
                    </a:cubicBezTo>
                    <a:lnTo>
                      <a:pt x="22150" y="15130"/>
                    </a:lnTo>
                    <a:cubicBezTo>
                      <a:pt x="48478" y="-7687"/>
                      <a:pt x="88846" y="-4177"/>
                      <a:pt x="111663" y="22150"/>
                    </a:cubicBezTo>
                    <a:lnTo>
                      <a:pt x="111663" y="22150"/>
                    </a:lnTo>
                    <a:cubicBezTo>
                      <a:pt x="134480" y="48478"/>
                      <a:pt x="130970" y="88846"/>
                      <a:pt x="104642" y="111663"/>
                    </a:cubicBezTo>
                    <a:lnTo>
                      <a:pt x="104642" y="111663"/>
                    </a:lnTo>
                    <a:cubicBezTo>
                      <a:pt x="92356" y="122194"/>
                      <a:pt x="78315" y="127459"/>
                      <a:pt x="64274" y="127459"/>
                    </a:cubicBezTo>
                    <a:lnTo>
                      <a:pt x="64274" y="127459"/>
                    </a:lnTo>
                    <a:cubicBezTo>
                      <a:pt x="44967" y="127459"/>
                      <a:pt x="27416" y="118684"/>
                      <a:pt x="15130" y="104643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6" name="Полилиния: фигура 66">
                <a:extLst>
                  <a:ext uri="{FF2B5EF4-FFF2-40B4-BE49-F238E27FC236}">
                    <a16:creationId xmlns:a16="http://schemas.microsoft.com/office/drawing/2014/main" id="{16D459EF-D7E4-C25E-13C9-D3FBB70C83C5}"/>
                  </a:ext>
                </a:extLst>
              </p:cNvPr>
              <p:cNvSpPr/>
              <p:nvPr/>
            </p:nvSpPr>
            <p:spPr>
              <a:xfrm>
                <a:off x="3288071" y="2200732"/>
                <a:ext cx="125344" cy="127459"/>
              </a:xfrm>
              <a:custGeom>
                <a:avLst/>
                <a:gdLst>
                  <a:gd name="connsiteX0" fmla="*/ 22457 w 125344"/>
                  <a:gd name="connsiteY0" fmla="*/ 111663 h 127459"/>
                  <a:gd name="connsiteX1" fmla="*/ 13681 w 125344"/>
                  <a:gd name="connsiteY1" fmla="*/ 22150 h 127459"/>
                  <a:gd name="connsiteX2" fmla="*/ 13681 w 125344"/>
                  <a:gd name="connsiteY2" fmla="*/ 22150 h 127459"/>
                  <a:gd name="connsiteX3" fmla="*/ 103194 w 125344"/>
                  <a:gd name="connsiteY3" fmla="*/ 15130 h 127459"/>
                  <a:gd name="connsiteX4" fmla="*/ 103194 w 125344"/>
                  <a:gd name="connsiteY4" fmla="*/ 15130 h 127459"/>
                  <a:gd name="connsiteX5" fmla="*/ 110214 w 125344"/>
                  <a:gd name="connsiteY5" fmla="*/ 104643 h 127459"/>
                  <a:gd name="connsiteX6" fmla="*/ 110214 w 125344"/>
                  <a:gd name="connsiteY6" fmla="*/ 104643 h 127459"/>
                  <a:gd name="connsiteX7" fmla="*/ 61070 w 125344"/>
                  <a:gd name="connsiteY7" fmla="*/ 127459 h 127459"/>
                  <a:gd name="connsiteX8" fmla="*/ 61070 w 125344"/>
                  <a:gd name="connsiteY8" fmla="*/ 127459 h 127459"/>
                  <a:gd name="connsiteX9" fmla="*/ 22457 w 125344"/>
                  <a:gd name="connsiteY9" fmla="*/ 111663 h 12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5344" h="127459">
                    <a:moveTo>
                      <a:pt x="22457" y="111663"/>
                    </a:moveTo>
                    <a:cubicBezTo>
                      <a:pt x="-3870" y="88846"/>
                      <a:pt x="-7381" y="48478"/>
                      <a:pt x="13681" y="22150"/>
                    </a:cubicBezTo>
                    <a:lnTo>
                      <a:pt x="13681" y="22150"/>
                    </a:lnTo>
                    <a:cubicBezTo>
                      <a:pt x="36498" y="-4177"/>
                      <a:pt x="76867" y="-7687"/>
                      <a:pt x="103194" y="15130"/>
                    </a:cubicBezTo>
                    <a:lnTo>
                      <a:pt x="103194" y="15130"/>
                    </a:lnTo>
                    <a:cubicBezTo>
                      <a:pt x="129521" y="37947"/>
                      <a:pt x="133031" y="78315"/>
                      <a:pt x="110214" y="104643"/>
                    </a:cubicBezTo>
                    <a:lnTo>
                      <a:pt x="110214" y="104643"/>
                    </a:lnTo>
                    <a:cubicBezTo>
                      <a:pt x="97928" y="120439"/>
                      <a:pt x="78622" y="127459"/>
                      <a:pt x="61070" y="127459"/>
                    </a:cubicBezTo>
                    <a:lnTo>
                      <a:pt x="61070" y="127459"/>
                    </a:lnTo>
                    <a:cubicBezTo>
                      <a:pt x="48784" y="125704"/>
                      <a:pt x="32988" y="120439"/>
                      <a:pt x="22457" y="111663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7" name="Полилиния: фигура 67">
                <a:extLst>
                  <a:ext uri="{FF2B5EF4-FFF2-40B4-BE49-F238E27FC236}">
                    <a16:creationId xmlns:a16="http://schemas.microsoft.com/office/drawing/2014/main" id="{ED088DA5-85BF-F2DD-0082-101C1F7D6C78}"/>
                  </a:ext>
                </a:extLst>
              </p:cNvPr>
              <p:cNvSpPr/>
              <p:nvPr/>
            </p:nvSpPr>
            <p:spPr>
              <a:xfrm>
                <a:off x="2351800" y="2034665"/>
                <a:ext cx="128958" cy="128542"/>
              </a:xfrm>
              <a:custGeom>
                <a:avLst/>
                <a:gdLst>
                  <a:gd name="connsiteX0" fmla="*/ 3927 w 128958"/>
                  <a:gd name="connsiteY0" fmla="*/ 86419 h 128542"/>
                  <a:gd name="connsiteX1" fmla="*/ 42540 w 128958"/>
                  <a:gd name="connsiteY1" fmla="*/ 3927 h 128542"/>
                  <a:gd name="connsiteX2" fmla="*/ 42540 w 128958"/>
                  <a:gd name="connsiteY2" fmla="*/ 3927 h 128542"/>
                  <a:gd name="connsiteX3" fmla="*/ 125032 w 128958"/>
                  <a:gd name="connsiteY3" fmla="*/ 42540 h 128542"/>
                  <a:gd name="connsiteX4" fmla="*/ 125032 w 128958"/>
                  <a:gd name="connsiteY4" fmla="*/ 42540 h 128542"/>
                  <a:gd name="connsiteX5" fmla="*/ 86419 w 128958"/>
                  <a:gd name="connsiteY5" fmla="*/ 125032 h 128542"/>
                  <a:gd name="connsiteX6" fmla="*/ 86419 w 128958"/>
                  <a:gd name="connsiteY6" fmla="*/ 125032 h 128542"/>
                  <a:gd name="connsiteX7" fmla="*/ 63602 w 128958"/>
                  <a:gd name="connsiteY7" fmla="*/ 128542 h 128542"/>
                  <a:gd name="connsiteX8" fmla="*/ 63602 w 128958"/>
                  <a:gd name="connsiteY8" fmla="*/ 128542 h 128542"/>
                  <a:gd name="connsiteX9" fmla="*/ 3927 w 128958"/>
                  <a:gd name="connsiteY9" fmla="*/ 86419 h 12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958" h="128542">
                    <a:moveTo>
                      <a:pt x="3927" y="86419"/>
                    </a:moveTo>
                    <a:cubicBezTo>
                      <a:pt x="-8359" y="53071"/>
                      <a:pt x="9192" y="16213"/>
                      <a:pt x="42540" y="3927"/>
                    </a:cubicBezTo>
                    <a:lnTo>
                      <a:pt x="42540" y="3927"/>
                    </a:lnTo>
                    <a:cubicBezTo>
                      <a:pt x="75888" y="-8359"/>
                      <a:pt x="112746" y="9192"/>
                      <a:pt x="125032" y="42540"/>
                    </a:cubicBezTo>
                    <a:lnTo>
                      <a:pt x="125032" y="42540"/>
                    </a:lnTo>
                    <a:cubicBezTo>
                      <a:pt x="137318" y="75888"/>
                      <a:pt x="119767" y="112746"/>
                      <a:pt x="86419" y="125032"/>
                    </a:cubicBezTo>
                    <a:lnTo>
                      <a:pt x="86419" y="125032"/>
                    </a:lnTo>
                    <a:cubicBezTo>
                      <a:pt x="79398" y="128542"/>
                      <a:pt x="72377" y="128542"/>
                      <a:pt x="63602" y="128542"/>
                    </a:cubicBezTo>
                    <a:lnTo>
                      <a:pt x="63602" y="128542"/>
                    </a:lnTo>
                    <a:cubicBezTo>
                      <a:pt x="37274" y="128542"/>
                      <a:pt x="14458" y="112746"/>
                      <a:pt x="3927" y="86419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8" name="Полилиния: фигура 68">
                <a:extLst>
                  <a:ext uri="{FF2B5EF4-FFF2-40B4-BE49-F238E27FC236}">
                    <a16:creationId xmlns:a16="http://schemas.microsoft.com/office/drawing/2014/main" id="{F180E1A6-C571-FD8A-CBAD-595008A47BBE}"/>
                  </a:ext>
                </a:extLst>
              </p:cNvPr>
              <p:cNvSpPr/>
              <p:nvPr/>
            </p:nvSpPr>
            <p:spPr>
              <a:xfrm>
                <a:off x="3382073" y="2032910"/>
                <a:ext cx="128958" cy="128542"/>
              </a:xfrm>
              <a:custGeom>
                <a:avLst/>
                <a:gdLst>
                  <a:gd name="connsiteX0" fmla="*/ 42540 w 128958"/>
                  <a:gd name="connsiteY0" fmla="*/ 125032 h 128542"/>
                  <a:gd name="connsiteX1" fmla="*/ 3927 w 128958"/>
                  <a:gd name="connsiteY1" fmla="*/ 42540 h 128542"/>
                  <a:gd name="connsiteX2" fmla="*/ 3927 w 128958"/>
                  <a:gd name="connsiteY2" fmla="*/ 42540 h 128542"/>
                  <a:gd name="connsiteX3" fmla="*/ 86419 w 128958"/>
                  <a:gd name="connsiteY3" fmla="*/ 3927 h 128542"/>
                  <a:gd name="connsiteX4" fmla="*/ 86419 w 128958"/>
                  <a:gd name="connsiteY4" fmla="*/ 3927 h 128542"/>
                  <a:gd name="connsiteX5" fmla="*/ 125032 w 128958"/>
                  <a:gd name="connsiteY5" fmla="*/ 86419 h 128542"/>
                  <a:gd name="connsiteX6" fmla="*/ 125032 w 128958"/>
                  <a:gd name="connsiteY6" fmla="*/ 86419 h 128542"/>
                  <a:gd name="connsiteX7" fmla="*/ 65357 w 128958"/>
                  <a:gd name="connsiteY7" fmla="*/ 128542 h 128542"/>
                  <a:gd name="connsiteX8" fmla="*/ 65357 w 128958"/>
                  <a:gd name="connsiteY8" fmla="*/ 128542 h 128542"/>
                  <a:gd name="connsiteX9" fmla="*/ 42540 w 128958"/>
                  <a:gd name="connsiteY9" fmla="*/ 125032 h 12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958" h="128542">
                    <a:moveTo>
                      <a:pt x="42540" y="125032"/>
                    </a:moveTo>
                    <a:cubicBezTo>
                      <a:pt x="9192" y="112746"/>
                      <a:pt x="-8359" y="75888"/>
                      <a:pt x="3927" y="42540"/>
                    </a:cubicBezTo>
                    <a:lnTo>
                      <a:pt x="3927" y="42540"/>
                    </a:lnTo>
                    <a:cubicBezTo>
                      <a:pt x="16213" y="9192"/>
                      <a:pt x="53071" y="-8359"/>
                      <a:pt x="86419" y="3927"/>
                    </a:cubicBezTo>
                    <a:lnTo>
                      <a:pt x="86419" y="3927"/>
                    </a:lnTo>
                    <a:cubicBezTo>
                      <a:pt x="119767" y="16213"/>
                      <a:pt x="137318" y="53071"/>
                      <a:pt x="125032" y="86419"/>
                    </a:cubicBezTo>
                    <a:lnTo>
                      <a:pt x="125032" y="86419"/>
                    </a:lnTo>
                    <a:cubicBezTo>
                      <a:pt x="116256" y="112746"/>
                      <a:pt x="91684" y="128542"/>
                      <a:pt x="65357" y="128542"/>
                    </a:cubicBezTo>
                    <a:lnTo>
                      <a:pt x="65357" y="128542"/>
                    </a:lnTo>
                    <a:cubicBezTo>
                      <a:pt x="56581" y="128542"/>
                      <a:pt x="49561" y="128542"/>
                      <a:pt x="42540" y="125032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9" name="Полилиния: фигура 69">
                <a:extLst>
                  <a:ext uri="{FF2B5EF4-FFF2-40B4-BE49-F238E27FC236}">
                    <a16:creationId xmlns:a16="http://schemas.microsoft.com/office/drawing/2014/main" id="{10225B61-65AE-B42D-BED8-C1270CBB8639}"/>
                  </a:ext>
                </a:extLst>
              </p:cNvPr>
              <p:cNvSpPr/>
              <p:nvPr/>
            </p:nvSpPr>
            <p:spPr>
              <a:xfrm>
                <a:off x="2318869" y="1849035"/>
                <a:ext cx="126370" cy="126370"/>
              </a:xfrm>
              <a:custGeom>
                <a:avLst/>
                <a:gdLst>
                  <a:gd name="connsiteX0" fmla="*/ 0 w 126370"/>
                  <a:gd name="connsiteY0" fmla="*/ 63185 h 126370"/>
                  <a:gd name="connsiteX1" fmla="*/ 63185 w 126370"/>
                  <a:gd name="connsiteY1" fmla="*/ 0 h 126370"/>
                  <a:gd name="connsiteX2" fmla="*/ 63185 w 126370"/>
                  <a:gd name="connsiteY2" fmla="*/ 0 h 126370"/>
                  <a:gd name="connsiteX3" fmla="*/ 126371 w 126370"/>
                  <a:gd name="connsiteY3" fmla="*/ 63185 h 126370"/>
                  <a:gd name="connsiteX4" fmla="*/ 126371 w 126370"/>
                  <a:gd name="connsiteY4" fmla="*/ 63185 h 126370"/>
                  <a:gd name="connsiteX5" fmla="*/ 63185 w 126370"/>
                  <a:gd name="connsiteY5" fmla="*/ 126371 h 126370"/>
                  <a:gd name="connsiteX6" fmla="*/ 63185 w 126370"/>
                  <a:gd name="connsiteY6" fmla="*/ 126371 h 126370"/>
                  <a:gd name="connsiteX7" fmla="*/ 63185 w 126370"/>
                  <a:gd name="connsiteY7" fmla="*/ 126371 h 126370"/>
                  <a:gd name="connsiteX8" fmla="*/ 63185 w 126370"/>
                  <a:gd name="connsiteY8" fmla="*/ 126371 h 126370"/>
                  <a:gd name="connsiteX9" fmla="*/ 0 w 126370"/>
                  <a:gd name="connsiteY9" fmla="*/ 63185 h 12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6370" h="126370">
                    <a:moveTo>
                      <a:pt x="0" y="63185"/>
                    </a:moveTo>
                    <a:cubicBezTo>
                      <a:pt x="0" y="28082"/>
                      <a:pt x="28082" y="0"/>
                      <a:pt x="63185" y="0"/>
                    </a:cubicBezTo>
                    <a:lnTo>
                      <a:pt x="63185" y="0"/>
                    </a:lnTo>
                    <a:cubicBezTo>
                      <a:pt x="98288" y="0"/>
                      <a:pt x="126371" y="28082"/>
                      <a:pt x="126371" y="63185"/>
                    </a:cubicBezTo>
                    <a:lnTo>
                      <a:pt x="126371" y="63185"/>
                    </a:lnTo>
                    <a:cubicBezTo>
                      <a:pt x="126371" y="98288"/>
                      <a:pt x="98288" y="126371"/>
                      <a:pt x="63185" y="126371"/>
                    </a:cubicBezTo>
                    <a:lnTo>
                      <a:pt x="63185" y="126371"/>
                    </a:lnTo>
                    <a:cubicBezTo>
                      <a:pt x="63185" y="126371"/>
                      <a:pt x="63185" y="126371"/>
                      <a:pt x="63185" y="126371"/>
                    </a:cubicBezTo>
                    <a:lnTo>
                      <a:pt x="63185" y="126371"/>
                    </a:lnTo>
                    <a:cubicBezTo>
                      <a:pt x="28082" y="126371"/>
                      <a:pt x="0" y="98288"/>
                      <a:pt x="0" y="63185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0" name="Полилиния: фигура 70">
                <a:extLst>
                  <a:ext uri="{FF2B5EF4-FFF2-40B4-BE49-F238E27FC236}">
                    <a16:creationId xmlns:a16="http://schemas.microsoft.com/office/drawing/2014/main" id="{E21D2F57-1B6D-C352-2DBB-D77126A326A4}"/>
                  </a:ext>
                </a:extLst>
              </p:cNvPr>
              <p:cNvSpPr/>
              <p:nvPr/>
            </p:nvSpPr>
            <p:spPr>
              <a:xfrm>
                <a:off x="3415837" y="1845525"/>
                <a:ext cx="126370" cy="129881"/>
              </a:xfrm>
              <a:custGeom>
                <a:avLst/>
                <a:gdLst>
                  <a:gd name="connsiteX0" fmla="*/ 0 w 126370"/>
                  <a:gd name="connsiteY0" fmla="*/ 64941 h 129881"/>
                  <a:gd name="connsiteX1" fmla="*/ 0 w 126370"/>
                  <a:gd name="connsiteY1" fmla="*/ 64941 h 129881"/>
                  <a:gd name="connsiteX2" fmla="*/ 0 w 126370"/>
                  <a:gd name="connsiteY2" fmla="*/ 64941 h 129881"/>
                  <a:gd name="connsiteX3" fmla="*/ 0 w 126370"/>
                  <a:gd name="connsiteY3" fmla="*/ 63185 h 129881"/>
                  <a:gd name="connsiteX4" fmla="*/ 0 w 126370"/>
                  <a:gd name="connsiteY4" fmla="*/ 63185 h 129881"/>
                  <a:gd name="connsiteX5" fmla="*/ 63185 w 126370"/>
                  <a:gd name="connsiteY5" fmla="*/ 0 h 129881"/>
                  <a:gd name="connsiteX6" fmla="*/ 63185 w 126370"/>
                  <a:gd name="connsiteY6" fmla="*/ 0 h 129881"/>
                  <a:gd name="connsiteX7" fmla="*/ 126371 w 126370"/>
                  <a:gd name="connsiteY7" fmla="*/ 63185 h 129881"/>
                  <a:gd name="connsiteX8" fmla="*/ 126371 w 126370"/>
                  <a:gd name="connsiteY8" fmla="*/ 63185 h 129881"/>
                  <a:gd name="connsiteX9" fmla="*/ 126371 w 126370"/>
                  <a:gd name="connsiteY9" fmla="*/ 64941 h 129881"/>
                  <a:gd name="connsiteX10" fmla="*/ 126371 w 126370"/>
                  <a:gd name="connsiteY10" fmla="*/ 64941 h 129881"/>
                  <a:gd name="connsiteX11" fmla="*/ 126371 w 126370"/>
                  <a:gd name="connsiteY11" fmla="*/ 66696 h 129881"/>
                  <a:gd name="connsiteX12" fmla="*/ 126371 w 126370"/>
                  <a:gd name="connsiteY12" fmla="*/ 66696 h 129881"/>
                  <a:gd name="connsiteX13" fmla="*/ 63185 w 126370"/>
                  <a:gd name="connsiteY13" fmla="*/ 129881 h 129881"/>
                  <a:gd name="connsiteX14" fmla="*/ 63185 w 126370"/>
                  <a:gd name="connsiteY14" fmla="*/ 129881 h 129881"/>
                  <a:gd name="connsiteX15" fmla="*/ 0 w 126370"/>
                  <a:gd name="connsiteY15" fmla="*/ 64941 h 129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6370" h="129881">
                    <a:moveTo>
                      <a:pt x="0" y="64941"/>
                    </a:moveTo>
                    <a:cubicBezTo>
                      <a:pt x="0" y="64941"/>
                      <a:pt x="0" y="64941"/>
                      <a:pt x="0" y="64941"/>
                    </a:cubicBezTo>
                    <a:lnTo>
                      <a:pt x="0" y="64941"/>
                    </a:lnTo>
                    <a:cubicBezTo>
                      <a:pt x="0" y="63185"/>
                      <a:pt x="0" y="63185"/>
                      <a:pt x="0" y="63185"/>
                    </a:cubicBezTo>
                    <a:lnTo>
                      <a:pt x="0" y="63185"/>
                    </a:lnTo>
                    <a:cubicBezTo>
                      <a:pt x="0" y="28082"/>
                      <a:pt x="28082" y="0"/>
                      <a:pt x="63185" y="0"/>
                    </a:cubicBezTo>
                    <a:lnTo>
                      <a:pt x="63185" y="0"/>
                    </a:lnTo>
                    <a:cubicBezTo>
                      <a:pt x="98288" y="0"/>
                      <a:pt x="126371" y="28082"/>
                      <a:pt x="126371" y="63185"/>
                    </a:cubicBezTo>
                    <a:lnTo>
                      <a:pt x="126371" y="63185"/>
                    </a:lnTo>
                    <a:cubicBezTo>
                      <a:pt x="126371" y="63185"/>
                      <a:pt x="126371" y="64941"/>
                      <a:pt x="126371" y="64941"/>
                    </a:cubicBezTo>
                    <a:lnTo>
                      <a:pt x="126371" y="64941"/>
                    </a:lnTo>
                    <a:cubicBezTo>
                      <a:pt x="126371" y="64941"/>
                      <a:pt x="126371" y="64941"/>
                      <a:pt x="126371" y="66696"/>
                    </a:cubicBezTo>
                    <a:lnTo>
                      <a:pt x="126371" y="66696"/>
                    </a:lnTo>
                    <a:cubicBezTo>
                      <a:pt x="126371" y="101799"/>
                      <a:pt x="98288" y="129881"/>
                      <a:pt x="63185" y="129881"/>
                    </a:cubicBezTo>
                    <a:lnTo>
                      <a:pt x="63185" y="129881"/>
                    </a:lnTo>
                    <a:cubicBezTo>
                      <a:pt x="28082" y="128126"/>
                      <a:pt x="0" y="100044"/>
                      <a:pt x="0" y="64941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1" name="Полилиния: фигура 71">
                <a:extLst>
                  <a:ext uri="{FF2B5EF4-FFF2-40B4-BE49-F238E27FC236}">
                    <a16:creationId xmlns:a16="http://schemas.microsoft.com/office/drawing/2014/main" id="{EC1FA7A1-6C72-F231-99F0-914B082D03BF}"/>
                  </a:ext>
                </a:extLst>
              </p:cNvPr>
              <p:cNvSpPr/>
              <p:nvPr/>
            </p:nvSpPr>
            <p:spPr>
              <a:xfrm>
                <a:off x="2350045" y="1659062"/>
                <a:ext cx="128958" cy="128542"/>
              </a:xfrm>
              <a:custGeom>
                <a:avLst/>
                <a:gdLst>
                  <a:gd name="connsiteX0" fmla="*/ 42540 w 128958"/>
                  <a:gd name="connsiteY0" fmla="*/ 125032 h 128542"/>
                  <a:gd name="connsiteX1" fmla="*/ 3927 w 128958"/>
                  <a:gd name="connsiteY1" fmla="*/ 42540 h 128542"/>
                  <a:gd name="connsiteX2" fmla="*/ 3927 w 128958"/>
                  <a:gd name="connsiteY2" fmla="*/ 42540 h 128542"/>
                  <a:gd name="connsiteX3" fmla="*/ 86419 w 128958"/>
                  <a:gd name="connsiteY3" fmla="*/ 3927 h 128542"/>
                  <a:gd name="connsiteX4" fmla="*/ 86419 w 128958"/>
                  <a:gd name="connsiteY4" fmla="*/ 3927 h 128542"/>
                  <a:gd name="connsiteX5" fmla="*/ 125032 w 128958"/>
                  <a:gd name="connsiteY5" fmla="*/ 86419 h 128542"/>
                  <a:gd name="connsiteX6" fmla="*/ 125032 w 128958"/>
                  <a:gd name="connsiteY6" fmla="*/ 86419 h 128542"/>
                  <a:gd name="connsiteX7" fmla="*/ 65357 w 128958"/>
                  <a:gd name="connsiteY7" fmla="*/ 128542 h 128542"/>
                  <a:gd name="connsiteX8" fmla="*/ 65357 w 128958"/>
                  <a:gd name="connsiteY8" fmla="*/ 128542 h 128542"/>
                  <a:gd name="connsiteX9" fmla="*/ 42540 w 128958"/>
                  <a:gd name="connsiteY9" fmla="*/ 125032 h 12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958" h="128542">
                    <a:moveTo>
                      <a:pt x="42540" y="125032"/>
                    </a:moveTo>
                    <a:cubicBezTo>
                      <a:pt x="9192" y="112746"/>
                      <a:pt x="-8359" y="75888"/>
                      <a:pt x="3927" y="42540"/>
                    </a:cubicBezTo>
                    <a:lnTo>
                      <a:pt x="3927" y="42540"/>
                    </a:lnTo>
                    <a:cubicBezTo>
                      <a:pt x="16213" y="9192"/>
                      <a:pt x="53071" y="-8359"/>
                      <a:pt x="86419" y="3927"/>
                    </a:cubicBezTo>
                    <a:lnTo>
                      <a:pt x="86419" y="3927"/>
                    </a:lnTo>
                    <a:cubicBezTo>
                      <a:pt x="119767" y="16213"/>
                      <a:pt x="137318" y="53071"/>
                      <a:pt x="125032" y="86419"/>
                    </a:cubicBezTo>
                    <a:lnTo>
                      <a:pt x="125032" y="86419"/>
                    </a:lnTo>
                    <a:cubicBezTo>
                      <a:pt x="116256" y="112746"/>
                      <a:pt x="91684" y="128542"/>
                      <a:pt x="65357" y="128542"/>
                    </a:cubicBezTo>
                    <a:lnTo>
                      <a:pt x="65357" y="128542"/>
                    </a:lnTo>
                    <a:cubicBezTo>
                      <a:pt x="58336" y="128542"/>
                      <a:pt x="51316" y="128542"/>
                      <a:pt x="42540" y="125032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2" name="Полилиния: фигура 72">
                <a:extLst>
                  <a:ext uri="{FF2B5EF4-FFF2-40B4-BE49-F238E27FC236}">
                    <a16:creationId xmlns:a16="http://schemas.microsoft.com/office/drawing/2014/main" id="{19D7176F-AFDA-DD48-E947-52F111FD2656}"/>
                  </a:ext>
                </a:extLst>
              </p:cNvPr>
              <p:cNvSpPr/>
              <p:nvPr/>
            </p:nvSpPr>
            <p:spPr>
              <a:xfrm>
                <a:off x="3382073" y="1657307"/>
                <a:ext cx="128958" cy="128542"/>
              </a:xfrm>
              <a:custGeom>
                <a:avLst/>
                <a:gdLst>
                  <a:gd name="connsiteX0" fmla="*/ 3927 w 128958"/>
                  <a:gd name="connsiteY0" fmla="*/ 86419 h 128542"/>
                  <a:gd name="connsiteX1" fmla="*/ 42540 w 128958"/>
                  <a:gd name="connsiteY1" fmla="*/ 3927 h 128542"/>
                  <a:gd name="connsiteX2" fmla="*/ 42540 w 128958"/>
                  <a:gd name="connsiteY2" fmla="*/ 3927 h 128542"/>
                  <a:gd name="connsiteX3" fmla="*/ 125032 w 128958"/>
                  <a:gd name="connsiteY3" fmla="*/ 42540 h 128542"/>
                  <a:gd name="connsiteX4" fmla="*/ 125032 w 128958"/>
                  <a:gd name="connsiteY4" fmla="*/ 42540 h 128542"/>
                  <a:gd name="connsiteX5" fmla="*/ 86419 w 128958"/>
                  <a:gd name="connsiteY5" fmla="*/ 125032 h 128542"/>
                  <a:gd name="connsiteX6" fmla="*/ 86419 w 128958"/>
                  <a:gd name="connsiteY6" fmla="*/ 125032 h 128542"/>
                  <a:gd name="connsiteX7" fmla="*/ 63602 w 128958"/>
                  <a:gd name="connsiteY7" fmla="*/ 128542 h 128542"/>
                  <a:gd name="connsiteX8" fmla="*/ 63602 w 128958"/>
                  <a:gd name="connsiteY8" fmla="*/ 128542 h 128542"/>
                  <a:gd name="connsiteX9" fmla="*/ 3927 w 128958"/>
                  <a:gd name="connsiteY9" fmla="*/ 86419 h 12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958" h="128542">
                    <a:moveTo>
                      <a:pt x="3927" y="86419"/>
                    </a:moveTo>
                    <a:cubicBezTo>
                      <a:pt x="-8359" y="53071"/>
                      <a:pt x="9192" y="16213"/>
                      <a:pt x="42540" y="3927"/>
                    </a:cubicBezTo>
                    <a:lnTo>
                      <a:pt x="42540" y="3927"/>
                    </a:lnTo>
                    <a:cubicBezTo>
                      <a:pt x="75888" y="-8359"/>
                      <a:pt x="112746" y="9192"/>
                      <a:pt x="125032" y="42540"/>
                    </a:cubicBezTo>
                    <a:lnTo>
                      <a:pt x="125032" y="42540"/>
                    </a:lnTo>
                    <a:cubicBezTo>
                      <a:pt x="137318" y="75888"/>
                      <a:pt x="119767" y="112746"/>
                      <a:pt x="86419" y="125032"/>
                    </a:cubicBezTo>
                    <a:lnTo>
                      <a:pt x="86419" y="125032"/>
                    </a:lnTo>
                    <a:cubicBezTo>
                      <a:pt x="79398" y="128542"/>
                      <a:pt x="72377" y="128542"/>
                      <a:pt x="63602" y="128542"/>
                    </a:cubicBezTo>
                    <a:lnTo>
                      <a:pt x="63602" y="128542"/>
                    </a:lnTo>
                    <a:cubicBezTo>
                      <a:pt x="37275" y="126787"/>
                      <a:pt x="12702" y="110991"/>
                      <a:pt x="3927" y="86419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3" name="Полилиния: фигура 73">
                <a:extLst>
                  <a:ext uri="{FF2B5EF4-FFF2-40B4-BE49-F238E27FC236}">
                    <a16:creationId xmlns:a16="http://schemas.microsoft.com/office/drawing/2014/main" id="{CE342DB0-930C-2CD7-1788-3E8F04A0DAF3}"/>
                  </a:ext>
                </a:extLst>
              </p:cNvPr>
              <p:cNvSpPr/>
              <p:nvPr/>
            </p:nvSpPr>
            <p:spPr>
              <a:xfrm>
                <a:off x="2447354" y="1496610"/>
                <a:ext cx="125650" cy="126010"/>
              </a:xfrm>
              <a:custGeom>
                <a:avLst/>
                <a:gdLst>
                  <a:gd name="connsiteX0" fmla="*/ 22457 w 125650"/>
                  <a:gd name="connsiteY0" fmla="*/ 111970 h 126010"/>
                  <a:gd name="connsiteX1" fmla="*/ 13681 w 125650"/>
                  <a:gd name="connsiteY1" fmla="*/ 22457 h 126010"/>
                  <a:gd name="connsiteX2" fmla="*/ 13681 w 125650"/>
                  <a:gd name="connsiteY2" fmla="*/ 22457 h 126010"/>
                  <a:gd name="connsiteX3" fmla="*/ 103194 w 125650"/>
                  <a:gd name="connsiteY3" fmla="*/ 13681 h 126010"/>
                  <a:gd name="connsiteX4" fmla="*/ 103194 w 125650"/>
                  <a:gd name="connsiteY4" fmla="*/ 13681 h 126010"/>
                  <a:gd name="connsiteX5" fmla="*/ 111970 w 125650"/>
                  <a:gd name="connsiteY5" fmla="*/ 103194 h 126010"/>
                  <a:gd name="connsiteX6" fmla="*/ 111970 w 125650"/>
                  <a:gd name="connsiteY6" fmla="*/ 103194 h 126010"/>
                  <a:gd name="connsiteX7" fmla="*/ 62825 w 125650"/>
                  <a:gd name="connsiteY7" fmla="*/ 126011 h 126010"/>
                  <a:gd name="connsiteX8" fmla="*/ 62825 w 125650"/>
                  <a:gd name="connsiteY8" fmla="*/ 126011 h 126010"/>
                  <a:gd name="connsiteX9" fmla="*/ 22457 w 125650"/>
                  <a:gd name="connsiteY9" fmla="*/ 111970 h 126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5650" h="126010">
                    <a:moveTo>
                      <a:pt x="22457" y="111970"/>
                    </a:moveTo>
                    <a:cubicBezTo>
                      <a:pt x="-3870" y="89153"/>
                      <a:pt x="-7381" y="48784"/>
                      <a:pt x="13681" y="22457"/>
                    </a:cubicBezTo>
                    <a:lnTo>
                      <a:pt x="13681" y="22457"/>
                    </a:lnTo>
                    <a:cubicBezTo>
                      <a:pt x="36498" y="-3870"/>
                      <a:pt x="76867" y="-7381"/>
                      <a:pt x="103194" y="13681"/>
                    </a:cubicBezTo>
                    <a:lnTo>
                      <a:pt x="103194" y="13681"/>
                    </a:lnTo>
                    <a:cubicBezTo>
                      <a:pt x="129521" y="36498"/>
                      <a:pt x="133031" y="76867"/>
                      <a:pt x="111970" y="103194"/>
                    </a:cubicBezTo>
                    <a:lnTo>
                      <a:pt x="111970" y="103194"/>
                    </a:lnTo>
                    <a:cubicBezTo>
                      <a:pt x="99684" y="118990"/>
                      <a:pt x="80377" y="126011"/>
                      <a:pt x="62825" y="126011"/>
                    </a:cubicBezTo>
                    <a:lnTo>
                      <a:pt x="62825" y="126011"/>
                    </a:lnTo>
                    <a:cubicBezTo>
                      <a:pt x="48784" y="126011"/>
                      <a:pt x="32988" y="120745"/>
                      <a:pt x="22457" y="111970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4" name="Полилиния: фигура 74">
                <a:extLst>
                  <a:ext uri="{FF2B5EF4-FFF2-40B4-BE49-F238E27FC236}">
                    <a16:creationId xmlns:a16="http://schemas.microsoft.com/office/drawing/2014/main" id="{F3F2CC0C-AB37-CED5-FBA3-52296D69B6EF}"/>
                  </a:ext>
                </a:extLst>
              </p:cNvPr>
              <p:cNvSpPr/>
              <p:nvPr/>
            </p:nvSpPr>
            <p:spPr>
              <a:xfrm>
                <a:off x="3284868" y="1493406"/>
                <a:ext cx="126792" cy="127459"/>
              </a:xfrm>
              <a:custGeom>
                <a:avLst/>
                <a:gdLst>
                  <a:gd name="connsiteX0" fmla="*/ 15130 w 126792"/>
                  <a:gd name="connsiteY0" fmla="*/ 104643 h 127459"/>
                  <a:gd name="connsiteX1" fmla="*/ 22150 w 126792"/>
                  <a:gd name="connsiteY1" fmla="*/ 15130 h 127459"/>
                  <a:gd name="connsiteX2" fmla="*/ 22150 w 126792"/>
                  <a:gd name="connsiteY2" fmla="*/ 15130 h 127459"/>
                  <a:gd name="connsiteX3" fmla="*/ 111663 w 126792"/>
                  <a:gd name="connsiteY3" fmla="*/ 22150 h 127459"/>
                  <a:gd name="connsiteX4" fmla="*/ 111663 w 126792"/>
                  <a:gd name="connsiteY4" fmla="*/ 22150 h 127459"/>
                  <a:gd name="connsiteX5" fmla="*/ 104642 w 126792"/>
                  <a:gd name="connsiteY5" fmla="*/ 111663 h 127459"/>
                  <a:gd name="connsiteX6" fmla="*/ 104642 w 126792"/>
                  <a:gd name="connsiteY6" fmla="*/ 111663 h 127459"/>
                  <a:gd name="connsiteX7" fmla="*/ 64274 w 126792"/>
                  <a:gd name="connsiteY7" fmla="*/ 127459 h 127459"/>
                  <a:gd name="connsiteX8" fmla="*/ 64274 w 126792"/>
                  <a:gd name="connsiteY8" fmla="*/ 127459 h 127459"/>
                  <a:gd name="connsiteX9" fmla="*/ 15130 w 126792"/>
                  <a:gd name="connsiteY9" fmla="*/ 104643 h 12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6792" h="127459">
                    <a:moveTo>
                      <a:pt x="15130" y="104643"/>
                    </a:moveTo>
                    <a:cubicBezTo>
                      <a:pt x="-7687" y="78315"/>
                      <a:pt x="-4177" y="37947"/>
                      <a:pt x="22150" y="15130"/>
                    </a:cubicBezTo>
                    <a:lnTo>
                      <a:pt x="22150" y="15130"/>
                    </a:lnTo>
                    <a:cubicBezTo>
                      <a:pt x="48478" y="-7687"/>
                      <a:pt x="88846" y="-4177"/>
                      <a:pt x="111663" y="22150"/>
                    </a:cubicBezTo>
                    <a:lnTo>
                      <a:pt x="111663" y="22150"/>
                    </a:lnTo>
                    <a:cubicBezTo>
                      <a:pt x="134480" y="48478"/>
                      <a:pt x="130970" y="88846"/>
                      <a:pt x="104642" y="111663"/>
                    </a:cubicBezTo>
                    <a:lnTo>
                      <a:pt x="104642" y="111663"/>
                    </a:lnTo>
                    <a:cubicBezTo>
                      <a:pt x="92356" y="122194"/>
                      <a:pt x="78315" y="127459"/>
                      <a:pt x="64274" y="127459"/>
                    </a:cubicBezTo>
                    <a:lnTo>
                      <a:pt x="64274" y="127459"/>
                    </a:lnTo>
                    <a:cubicBezTo>
                      <a:pt x="46723" y="127459"/>
                      <a:pt x="29171" y="118684"/>
                      <a:pt x="15130" y="104643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5" name="Полилиния: фигура 75">
                <a:extLst>
                  <a:ext uri="{FF2B5EF4-FFF2-40B4-BE49-F238E27FC236}">
                    <a16:creationId xmlns:a16="http://schemas.microsoft.com/office/drawing/2014/main" id="{17BA3114-2B04-C034-793E-880419A3E311}"/>
                  </a:ext>
                </a:extLst>
              </p:cNvPr>
              <p:cNvSpPr/>
              <p:nvPr/>
            </p:nvSpPr>
            <p:spPr>
              <a:xfrm>
                <a:off x="2591176" y="1371893"/>
                <a:ext cx="127608" cy="127867"/>
              </a:xfrm>
              <a:custGeom>
                <a:avLst/>
                <a:gdLst>
                  <a:gd name="connsiteX0" fmla="*/ 8517 w 127608"/>
                  <a:gd name="connsiteY0" fmla="*/ 96274 h 127867"/>
                  <a:gd name="connsiteX1" fmla="*/ 31334 w 127608"/>
                  <a:gd name="connsiteY1" fmla="*/ 8517 h 127867"/>
                  <a:gd name="connsiteX2" fmla="*/ 31334 w 127608"/>
                  <a:gd name="connsiteY2" fmla="*/ 8517 h 127867"/>
                  <a:gd name="connsiteX3" fmla="*/ 119091 w 127608"/>
                  <a:gd name="connsiteY3" fmla="*/ 31334 h 127867"/>
                  <a:gd name="connsiteX4" fmla="*/ 119091 w 127608"/>
                  <a:gd name="connsiteY4" fmla="*/ 31334 h 127867"/>
                  <a:gd name="connsiteX5" fmla="*/ 96274 w 127608"/>
                  <a:gd name="connsiteY5" fmla="*/ 119091 h 127867"/>
                  <a:gd name="connsiteX6" fmla="*/ 96274 w 127608"/>
                  <a:gd name="connsiteY6" fmla="*/ 119091 h 127867"/>
                  <a:gd name="connsiteX7" fmla="*/ 64682 w 127608"/>
                  <a:gd name="connsiteY7" fmla="*/ 127867 h 127867"/>
                  <a:gd name="connsiteX8" fmla="*/ 64682 w 127608"/>
                  <a:gd name="connsiteY8" fmla="*/ 127867 h 127867"/>
                  <a:gd name="connsiteX9" fmla="*/ 8517 w 127608"/>
                  <a:gd name="connsiteY9" fmla="*/ 96274 h 1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608" h="127867">
                    <a:moveTo>
                      <a:pt x="8517" y="96274"/>
                    </a:moveTo>
                    <a:cubicBezTo>
                      <a:pt x="-9035" y="66437"/>
                      <a:pt x="1496" y="26068"/>
                      <a:pt x="31334" y="8517"/>
                    </a:cubicBezTo>
                    <a:lnTo>
                      <a:pt x="31334" y="8517"/>
                    </a:lnTo>
                    <a:cubicBezTo>
                      <a:pt x="61171" y="-9035"/>
                      <a:pt x="101540" y="1496"/>
                      <a:pt x="119091" y="31334"/>
                    </a:cubicBezTo>
                    <a:lnTo>
                      <a:pt x="119091" y="31334"/>
                    </a:lnTo>
                    <a:cubicBezTo>
                      <a:pt x="136643" y="61171"/>
                      <a:pt x="126112" y="101540"/>
                      <a:pt x="96274" y="119091"/>
                    </a:cubicBezTo>
                    <a:lnTo>
                      <a:pt x="96274" y="119091"/>
                    </a:lnTo>
                    <a:cubicBezTo>
                      <a:pt x="85743" y="124357"/>
                      <a:pt x="75213" y="127867"/>
                      <a:pt x="64682" y="127867"/>
                    </a:cubicBezTo>
                    <a:lnTo>
                      <a:pt x="64682" y="127867"/>
                    </a:lnTo>
                    <a:cubicBezTo>
                      <a:pt x="41865" y="127867"/>
                      <a:pt x="20803" y="117336"/>
                      <a:pt x="8517" y="96274"/>
                    </a:cubicBezTo>
                    <a:close/>
                  </a:path>
                </a:pathLst>
              </a:custGeom>
              <a:solidFill>
                <a:srgbClr val="002060"/>
              </a:solidFill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6" name="Полилиния: фигура 76">
                <a:extLst>
                  <a:ext uri="{FF2B5EF4-FFF2-40B4-BE49-F238E27FC236}">
                    <a16:creationId xmlns:a16="http://schemas.microsoft.com/office/drawing/2014/main" id="{B3427E50-D3AE-7043-0383-A907AE1D0063}"/>
                  </a:ext>
                </a:extLst>
              </p:cNvPr>
              <p:cNvSpPr/>
              <p:nvPr/>
            </p:nvSpPr>
            <p:spPr>
              <a:xfrm>
                <a:off x="3140538" y="1371893"/>
                <a:ext cx="127608" cy="127867"/>
              </a:xfrm>
              <a:custGeom>
                <a:avLst/>
                <a:gdLst>
                  <a:gd name="connsiteX0" fmla="*/ 31334 w 127608"/>
                  <a:gd name="connsiteY0" fmla="*/ 119091 h 127867"/>
                  <a:gd name="connsiteX1" fmla="*/ 8517 w 127608"/>
                  <a:gd name="connsiteY1" fmla="*/ 31334 h 127867"/>
                  <a:gd name="connsiteX2" fmla="*/ 8517 w 127608"/>
                  <a:gd name="connsiteY2" fmla="*/ 31334 h 127867"/>
                  <a:gd name="connsiteX3" fmla="*/ 96274 w 127608"/>
                  <a:gd name="connsiteY3" fmla="*/ 8517 h 127867"/>
                  <a:gd name="connsiteX4" fmla="*/ 96274 w 127608"/>
                  <a:gd name="connsiteY4" fmla="*/ 8517 h 127867"/>
                  <a:gd name="connsiteX5" fmla="*/ 119091 w 127608"/>
                  <a:gd name="connsiteY5" fmla="*/ 96274 h 127867"/>
                  <a:gd name="connsiteX6" fmla="*/ 119091 w 127608"/>
                  <a:gd name="connsiteY6" fmla="*/ 96274 h 127867"/>
                  <a:gd name="connsiteX7" fmla="*/ 62927 w 127608"/>
                  <a:gd name="connsiteY7" fmla="*/ 127867 h 127867"/>
                  <a:gd name="connsiteX8" fmla="*/ 62927 w 127608"/>
                  <a:gd name="connsiteY8" fmla="*/ 127867 h 127867"/>
                  <a:gd name="connsiteX9" fmla="*/ 31334 w 127608"/>
                  <a:gd name="connsiteY9" fmla="*/ 119091 h 1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608" h="127867">
                    <a:moveTo>
                      <a:pt x="31334" y="119091"/>
                    </a:moveTo>
                    <a:cubicBezTo>
                      <a:pt x="1496" y="101540"/>
                      <a:pt x="-9035" y="62927"/>
                      <a:pt x="8517" y="31334"/>
                    </a:cubicBezTo>
                    <a:lnTo>
                      <a:pt x="8517" y="31334"/>
                    </a:lnTo>
                    <a:cubicBezTo>
                      <a:pt x="26068" y="1496"/>
                      <a:pt x="64682" y="-9035"/>
                      <a:pt x="96274" y="8517"/>
                    </a:cubicBezTo>
                    <a:lnTo>
                      <a:pt x="96274" y="8517"/>
                    </a:lnTo>
                    <a:cubicBezTo>
                      <a:pt x="126112" y="26068"/>
                      <a:pt x="136643" y="64682"/>
                      <a:pt x="119091" y="96274"/>
                    </a:cubicBezTo>
                    <a:lnTo>
                      <a:pt x="119091" y="96274"/>
                    </a:lnTo>
                    <a:cubicBezTo>
                      <a:pt x="106805" y="117336"/>
                      <a:pt x="85743" y="127867"/>
                      <a:pt x="62927" y="127867"/>
                    </a:cubicBezTo>
                    <a:lnTo>
                      <a:pt x="62927" y="127867"/>
                    </a:lnTo>
                    <a:cubicBezTo>
                      <a:pt x="52396" y="126112"/>
                      <a:pt x="41865" y="124357"/>
                      <a:pt x="31334" y="119091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7" name="Полилиния: фигура 77">
                <a:extLst>
                  <a:ext uri="{FF2B5EF4-FFF2-40B4-BE49-F238E27FC236}">
                    <a16:creationId xmlns:a16="http://schemas.microsoft.com/office/drawing/2014/main" id="{91423C63-C40E-A8F8-E326-33F956CA018B}"/>
                  </a:ext>
                </a:extLst>
              </p:cNvPr>
              <p:cNvSpPr/>
              <p:nvPr/>
            </p:nvSpPr>
            <p:spPr>
              <a:xfrm>
                <a:off x="2770942" y="1307693"/>
                <a:ext cx="126126" cy="127126"/>
              </a:xfrm>
              <a:custGeom>
                <a:avLst/>
                <a:gdLst>
                  <a:gd name="connsiteX0" fmla="*/ 756 w 126126"/>
                  <a:gd name="connsiteY0" fmla="*/ 74472 h 127126"/>
                  <a:gd name="connsiteX1" fmla="*/ 51655 w 126126"/>
                  <a:gd name="connsiteY1" fmla="*/ 756 h 127126"/>
                  <a:gd name="connsiteX2" fmla="*/ 51655 w 126126"/>
                  <a:gd name="connsiteY2" fmla="*/ 756 h 127126"/>
                  <a:gd name="connsiteX3" fmla="*/ 51655 w 126126"/>
                  <a:gd name="connsiteY3" fmla="*/ 756 h 127126"/>
                  <a:gd name="connsiteX4" fmla="*/ 51655 w 126126"/>
                  <a:gd name="connsiteY4" fmla="*/ 756 h 127126"/>
                  <a:gd name="connsiteX5" fmla="*/ 125371 w 126126"/>
                  <a:gd name="connsiteY5" fmla="*/ 51655 h 127126"/>
                  <a:gd name="connsiteX6" fmla="*/ 125371 w 126126"/>
                  <a:gd name="connsiteY6" fmla="*/ 51655 h 127126"/>
                  <a:gd name="connsiteX7" fmla="*/ 74472 w 126126"/>
                  <a:gd name="connsiteY7" fmla="*/ 125371 h 127126"/>
                  <a:gd name="connsiteX8" fmla="*/ 74472 w 126126"/>
                  <a:gd name="connsiteY8" fmla="*/ 125371 h 127126"/>
                  <a:gd name="connsiteX9" fmla="*/ 63941 w 126126"/>
                  <a:gd name="connsiteY9" fmla="*/ 127126 h 127126"/>
                  <a:gd name="connsiteX10" fmla="*/ 63941 w 126126"/>
                  <a:gd name="connsiteY10" fmla="*/ 127126 h 127126"/>
                  <a:gd name="connsiteX11" fmla="*/ 756 w 126126"/>
                  <a:gd name="connsiteY11" fmla="*/ 74472 h 127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126" h="127126">
                    <a:moveTo>
                      <a:pt x="756" y="74472"/>
                    </a:moveTo>
                    <a:cubicBezTo>
                      <a:pt x="-4510" y="39369"/>
                      <a:pt x="18307" y="6021"/>
                      <a:pt x="51655" y="756"/>
                    </a:cubicBezTo>
                    <a:lnTo>
                      <a:pt x="51655" y="756"/>
                    </a:lnTo>
                    <a:lnTo>
                      <a:pt x="51655" y="756"/>
                    </a:lnTo>
                    <a:lnTo>
                      <a:pt x="51655" y="756"/>
                    </a:lnTo>
                    <a:cubicBezTo>
                      <a:pt x="86758" y="-4510"/>
                      <a:pt x="120106" y="18307"/>
                      <a:pt x="125371" y="51655"/>
                    </a:cubicBezTo>
                    <a:lnTo>
                      <a:pt x="125371" y="51655"/>
                    </a:lnTo>
                    <a:cubicBezTo>
                      <a:pt x="130637" y="86758"/>
                      <a:pt x="107820" y="120106"/>
                      <a:pt x="74472" y="125371"/>
                    </a:cubicBezTo>
                    <a:lnTo>
                      <a:pt x="74472" y="125371"/>
                    </a:lnTo>
                    <a:cubicBezTo>
                      <a:pt x="70962" y="125371"/>
                      <a:pt x="67451" y="127126"/>
                      <a:pt x="63941" y="127126"/>
                    </a:cubicBezTo>
                    <a:lnTo>
                      <a:pt x="63941" y="127126"/>
                    </a:lnTo>
                    <a:cubicBezTo>
                      <a:pt x="32348" y="127126"/>
                      <a:pt x="6021" y="106065"/>
                      <a:pt x="756" y="7447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8" name="Полилиния: фигура 78">
                <a:extLst>
                  <a:ext uri="{FF2B5EF4-FFF2-40B4-BE49-F238E27FC236}">
                    <a16:creationId xmlns:a16="http://schemas.microsoft.com/office/drawing/2014/main" id="{0C72C081-42FE-3AC9-E2CB-5F2311D92467}"/>
                  </a:ext>
                </a:extLst>
              </p:cNvPr>
              <p:cNvSpPr/>
              <p:nvPr/>
            </p:nvSpPr>
            <p:spPr>
              <a:xfrm>
                <a:off x="2960499" y="1305939"/>
                <a:ext cx="127878" cy="128441"/>
              </a:xfrm>
              <a:custGeom>
                <a:avLst/>
                <a:gdLst>
                  <a:gd name="connsiteX0" fmla="*/ 53409 w 127878"/>
                  <a:gd name="connsiteY0" fmla="*/ 127125 h 128441"/>
                  <a:gd name="connsiteX1" fmla="*/ 754 w 127878"/>
                  <a:gd name="connsiteY1" fmla="*/ 53409 h 128441"/>
                  <a:gd name="connsiteX2" fmla="*/ 754 w 127878"/>
                  <a:gd name="connsiteY2" fmla="*/ 53409 h 128441"/>
                  <a:gd name="connsiteX3" fmla="*/ 74470 w 127878"/>
                  <a:gd name="connsiteY3" fmla="*/ 754 h 128441"/>
                  <a:gd name="connsiteX4" fmla="*/ 74470 w 127878"/>
                  <a:gd name="connsiteY4" fmla="*/ 754 h 128441"/>
                  <a:gd name="connsiteX5" fmla="*/ 127125 w 127878"/>
                  <a:gd name="connsiteY5" fmla="*/ 74470 h 128441"/>
                  <a:gd name="connsiteX6" fmla="*/ 127125 w 127878"/>
                  <a:gd name="connsiteY6" fmla="*/ 74470 h 128441"/>
                  <a:gd name="connsiteX7" fmla="*/ 63939 w 127878"/>
                  <a:gd name="connsiteY7" fmla="*/ 127125 h 128441"/>
                  <a:gd name="connsiteX8" fmla="*/ 63939 w 127878"/>
                  <a:gd name="connsiteY8" fmla="*/ 127125 h 128441"/>
                  <a:gd name="connsiteX9" fmla="*/ 53409 w 127878"/>
                  <a:gd name="connsiteY9" fmla="*/ 127125 h 1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878" h="128441">
                    <a:moveTo>
                      <a:pt x="53409" y="127125"/>
                    </a:moveTo>
                    <a:cubicBezTo>
                      <a:pt x="18306" y="121859"/>
                      <a:pt x="-4511" y="88512"/>
                      <a:pt x="754" y="53409"/>
                    </a:cubicBezTo>
                    <a:lnTo>
                      <a:pt x="754" y="53409"/>
                    </a:lnTo>
                    <a:cubicBezTo>
                      <a:pt x="6020" y="18306"/>
                      <a:pt x="39367" y="-4511"/>
                      <a:pt x="74470" y="754"/>
                    </a:cubicBezTo>
                    <a:lnTo>
                      <a:pt x="74470" y="754"/>
                    </a:lnTo>
                    <a:cubicBezTo>
                      <a:pt x="109573" y="6019"/>
                      <a:pt x="132390" y="39367"/>
                      <a:pt x="127125" y="74470"/>
                    </a:cubicBezTo>
                    <a:lnTo>
                      <a:pt x="127125" y="74470"/>
                    </a:lnTo>
                    <a:cubicBezTo>
                      <a:pt x="121859" y="106063"/>
                      <a:pt x="95532" y="127125"/>
                      <a:pt x="63939" y="127125"/>
                    </a:cubicBezTo>
                    <a:lnTo>
                      <a:pt x="63939" y="127125"/>
                    </a:lnTo>
                    <a:cubicBezTo>
                      <a:pt x="60429" y="128880"/>
                      <a:pt x="56919" y="128880"/>
                      <a:pt x="53409" y="127125"/>
                    </a:cubicBezTo>
                    <a:close/>
                  </a:path>
                </a:pathLst>
              </a:custGeom>
              <a:grpFill/>
              <a:ln w="174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uk-UA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0" name="Прямоугольник 19">
              <a:extLst>
                <a:ext uri="{FF2B5EF4-FFF2-40B4-BE49-F238E27FC236}">
                  <a16:creationId xmlns:a16="http://schemas.microsoft.com/office/drawing/2014/main" id="{16B335D2-525F-E003-E725-F4E9785B6BDD}"/>
                </a:ext>
              </a:extLst>
            </p:cNvPr>
            <p:cNvSpPr/>
            <p:nvPr/>
          </p:nvSpPr>
          <p:spPr>
            <a:xfrm>
              <a:off x="9561285" y="4905540"/>
              <a:ext cx="70724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uk-UA" sz="2800" b="1" dirty="0">
                  <a:latin typeface="Arial Nova Cond" panose="020B0506020202020204" pitchFamily="34" charset="0"/>
                </a:rPr>
                <a:t>97</a:t>
              </a:r>
              <a:r>
                <a:rPr lang="uk-UA" sz="1600" b="1" dirty="0">
                  <a:latin typeface="Arial Nova Cond" panose="020B0506020202020204" pitchFamily="34" charset="0"/>
                </a:rPr>
                <a:t>%</a:t>
              </a:r>
              <a:endParaRPr lang="uk-UA" sz="2000" b="1" dirty="0">
                <a:latin typeface="Arial Nova Cond" panose="020B0506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097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67A8DED9-BE09-BF9D-A974-EEB467644BC8}"/>
              </a:ext>
            </a:extLst>
          </p:cNvPr>
          <p:cNvSpPr/>
          <p:nvPr/>
        </p:nvSpPr>
        <p:spPr>
          <a:xfrm>
            <a:off x="585597" y="877825"/>
            <a:ext cx="5327523" cy="5023104"/>
          </a:xfrm>
          <a:prstGeom prst="roundRect">
            <a:avLst>
              <a:gd name="adj" fmla="val 9625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A12A73F-FE78-CAAF-A821-FE9D85671EC8}"/>
              </a:ext>
            </a:extLst>
          </p:cNvPr>
          <p:cNvSpPr txBox="1">
            <a:spLocks/>
          </p:cNvSpPr>
          <p:nvPr/>
        </p:nvSpPr>
        <p:spPr>
          <a:xfrm>
            <a:off x="690595" y="239009"/>
            <a:ext cx="8292040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Що</a:t>
            </a:r>
            <a:r>
              <a:rPr lang="en-GB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GB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можна</a:t>
            </a:r>
            <a:r>
              <a:rPr lang="en-GB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en-GB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зробити</a:t>
            </a:r>
            <a:r>
              <a:rPr lang="en-GB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uk-UA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вже найближчим часом</a:t>
            </a:r>
            <a:r>
              <a:rPr lang="en-GB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8FDA06-1658-EE42-29D2-004C52F1CE6B}"/>
              </a:ext>
            </a:extLst>
          </p:cNvPr>
          <p:cNvSpPr txBox="1"/>
          <p:nvPr/>
        </p:nvSpPr>
        <p:spPr>
          <a:xfrm>
            <a:off x="664464" y="1428712"/>
            <a:ext cx="54315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GB" sz="2000" b="1" dirty="0" err="1">
                <a:latin typeface="Arial Nova Cond" panose="020B0506020202020204" pitchFamily="34" charset="0"/>
              </a:rPr>
              <a:t>Правило</a:t>
            </a:r>
            <a:r>
              <a:rPr lang="en-GB" sz="2000" b="1" dirty="0">
                <a:latin typeface="Arial Nova Cond" panose="020B0506020202020204" pitchFamily="34" charset="0"/>
              </a:rPr>
              <a:t> «</a:t>
            </a:r>
            <a:r>
              <a:rPr lang="en-GB" sz="2000" b="1" dirty="0" err="1">
                <a:latin typeface="Arial Nova Cond" panose="020B0506020202020204" pitchFamily="34" charset="0"/>
              </a:rPr>
              <a:t>почув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US" sz="2000" b="1" dirty="0">
                <a:latin typeface="Arial Nova Cond" panose="020B0506020202020204" pitchFamily="34" charset="0"/>
              </a:rPr>
              <a:t>– </a:t>
            </a:r>
            <a:r>
              <a:rPr lang="en-GB" sz="2000" b="1" dirty="0" err="1">
                <a:latin typeface="Arial Nova Cond" panose="020B0506020202020204" pitchFamily="34" charset="0"/>
              </a:rPr>
              <a:t>повернувся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з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відповіддю</a:t>
            </a:r>
            <a:r>
              <a:rPr lang="en-GB" sz="2000" b="1" dirty="0">
                <a:latin typeface="Arial Nova Cond" panose="020B0506020202020204" pitchFamily="34" charset="0"/>
              </a:rPr>
              <a:t>»</a:t>
            </a:r>
          </a:p>
          <a:p>
            <a:pPr marL="0" marR="0">
              <a:buNone/>
            </a:pPr>
            <a:r>
              <a:rPr lang="en-GB" sz="2000" dirty="0" err="1">
                <a:latin typeface="Arial Nova Cond" panose="020B0506020202020204" pitchFamily="34" charset="0"/>
              </a:rPr>
              <a:t>Якісний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зворотній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звʼязок</a:t>
            </a:r>
            <a:endParaRPr lang="en-GB" sz="2000" dirty="0">
              <a:latin typeface="Arial Nova Cond" panose="020B0506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A9DA72-85A3-22F3-789B-6B2880859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3" y="975360"/>
            <a:ext cx="432000" cy="432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CEDF4F8-0F13-DA6E-744C-B38135463D41}"/>
              </a:ext>
            </a:extLst>
          </p:cNvPr>
          <p:cNvSpPr txBox="1"/>
          <p:nvPr/>
        </p:nvSpPr>
        <p:spPr>
          <a:xfrm>
            <a:off x="681419" y="2467094"/>
            <a:ext cx="4475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Arial Nova Cond" panose="020B0506020202020204" pitchFamily="34" charset="0"/>
              </a:rPr>
              <a:t>Кожна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системна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пропозиція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або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проблема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повинна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отримати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один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із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трьох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статусів</a:t>
            </a:r>
            <a:endParaRPr lang="ru-RU" dirty="0">
              <a:latin typeface="Arial Nova Cond" panose="020B0506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E2E8C3E-5094-C72D-F1B8-885CA90F3D5E}"/>
              </a:ext>
            </a:extLst>
          </p:cNvPr>
          <p:cNvSpPr/>
          <p:nvPr/>
        </p:nvSpPr>
        <p:spPr>
          <a:xfrm>
            <a:off x="766763" y="3407220"/>
            <a:ext cx="1696021" cy="59175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BF8ABEF-929A-761B-CCB5-19212F7900E1}"/>
              </a:ext>
            </a:extLst>
          </p:cNvPr>
          <p:cNvSpPr/>
          <p:nvPr/>
        </p:nvSpPr>
        <p:spPr>
          <a:xfrm>
            <a:off x="766763" y="4217988"/>
            <a:ext cx="3634549" cy="59175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CEF7B4-70C2-6DC8-B3E4-3A52AAEEA3ED}"/>
              </a:ext>
            </a:extLst>
          </p:cNvPr>
          <p:cNvSpPr txBox="1"/>
          <p:nvPr/>
        </p:nvSpPr>
        <p:spPr>
          <a:xfrm>
            <a:off x="1274064" y="3521694"/>
            <a:ext cx="1005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ru-RU" dirty="0">
                <a:latin typeface="Arial Nova Cond" panose="020B0506020202020204" pitchFamily="34" charset="0"/>
              </a:rPr>
              <a:t>Р</a:t>
            </a:r>
            <a:r>
              <a:rPr lang="en-GB" dirty="0" err="1">
                <a:latin typeface="Arial Nova Cond" panose="020B0506020202020204" pitchFamily="34" charset="0"/>
              </a:rPr>
              <a:t>обимо</a:t>
            </a:r>
            <a:endParaRPr lang="en-GB" dirty="0">
              <a:latin typeface="Arial Nova Cond" panose="020B0506020202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A5C89D8-43F9-7520-2276-DBA17AFB767D}"/>
              </a:ext>
            </a:extLst>
          </p:cNvPr>
          <p:cNvSpPr/>
          <p:nvPr/>
        </p:nvSpPr>
        <p:spPr>
          <a:xfrm>
            <a:off x="2711387" y="3413316"/>
            <a:ext cx="1696021" cy="59175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4D7003-E61B-F151-2FB6-851B9C58BB5C}"/>
              </a:ext>
            </a:extLst>
          </p:cNvPr>
          <p:cNvSpPr txBox="1"/>
          <p:nvPr/>
        </p:nvSpPr>
        <p:spPr>
          <a:xfrm>
            <a:off x="3096768" y="3515598"/>
            <a:ext cx="1225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ru-RU" dirty="0">
                <a:latin typeface="Arial Nova Cond" panose="020B0506020202020204" pitchFamily="34" charset="0"/>
              </a:rPr>
              <a:t>Не р</a:t>
            </a:r>
            <a:r>
              <a:rPr lang="en-GB" dirty="0" err="1">
                <a:latin typeface="Arial Nova Cond" panose="020B0506020202020204" pitchFamily="34" charset="0"/>
              </a:rPr>
              <a:t>обимо</a:t>
            </a:r>
            <a:endParaRPr lang="en-GB" dirty="0">
              <a:latin typeface="Arial Nova Cond" panose="020B0506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FE2F590-E869-1A35-D4B7-1690EF1AC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" y="4319016"/>
            <a:ext cx="396000" cy="396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3277B72-B8D5-F5CA-990E-C121012F5A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240" y="3441732"/>
            <a:ext cx="504000" cy="504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D90C305-1508-EEAD-E225-E9993B324F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23" y="3477732"/>
            <a:ext cx="432000" cy="432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C019122-B1AF-5710-516B-6D45861ADAFC}"/>
              </a:ext>
            </a:extLst>
          </p:cNvPr>
          <p:cNvSpPr txBox="1"/>
          <p:nvPr/>
        </p:nvSpPr>
        <p:spPr>
          <a:xfrm>
            <a:off x="1261872" y="4234934"/>
            <a:ext cx="2980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ru-RU" dirty="0">
                <a:latin typeface="Arial Nova Cond" panose="020B0506020202020204" pitchFamily="34" charset="0"/>
              </a:rPr>
              <a:t>Н</a:t>
            </a:r>
            <a:r>
              <a:rPr lang="en-GB" dirty="0" err="1">
                <a:latin typeface="Arial Nova Cond" panose="020B0506020202020204" pitchFamily="34" charset="0"/>
              </a:rPr>
              <a:t>е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на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часі</a:t>
            </a:r>
            <a:r>
              <a:rPr lang="ru-RU" sz="1400" dirty="0">
                <a:latin typeface="Arial Nova Cond" panose="020B0506020202020204" pitchFamily="34" charset="0"/>
              </a:rPr>
              <a:t>, </a:t>
            </a:r>
            <a:br>
              <a:rPr lang="ru-RU" sz="1400" dirty="0">
                <a:latin typeface="Arial Nova Cond" panose="020B0506020202020204" pitchFamily="34" charset="0"/>
              </a:rPr>
            </a:br>
            <a:r>
              <a:rPr lang="en-GB" sz="1400" dirty="0" err="1">
                <a:latin typeface="Arial Nova Cond" panose="020B0506020202020204" pitchFamily="34" charset="0"/>
              </a:rPr>
              <a:t>але</a:t>
            </a:r>
            <a:r>
              <a:rPr lang="en-GB" sz="1400" dirty="0">
                <a:latin typeface="Arial Nova Cond" panose="020B0506020202020204" pitchFamily="34" charset="0"/>
              </a:rPr>
              <a:t> </a:t>
            </a:r>
            <a:r>
              <a:rPr lang="en-GB" sz="1400" dirty="0" err="1">
                <a:latin typeface="Arial Nova Cond" panose="020B0506020202020204" pitchFamily="34" charset="0"/>
              </a:rPr>
              <a:t>повернемось</a:t>
            </a:r>
            <a:r>
              <a:rPr lang="en-GB" sz="1400" dirty="0">
                <a:latin typeface="Arial Nova Cond" panose="020B0506020202020204" pitchFamily="34" charset="0"/>
              </a:rPr>
              <a:t> </a:t>
            </a:r>
            <a:r>
              <a:rPr lang="en-GB" sz="1400" dirty="0" err="1">
                <a:latin typeface="Arial Nova Cond" panose="020B0506020202020204" pitchFamily="34" charset="0"/>
              </a:rPr>
              <a:t>до</a:t>
            </a:r>
            <a:r>
              <a:rPr lang="en-GB" sz="1400" dirty="0">
                <a:latin typeface="Arial Nova Cond" panose="020B0506020202020204" pitchFamily="34" charset="0"/>
              </a:rPr>
              <a:t> </a:t>
            </a:r>
            <a:r>
              <a:rPr lang="en-GB" sz="1400" dirty="0" err="1">
                <a:latin typeface="Arial Nova Cond" panose="020B0506020202020204" pitchFamily="34" charset="0"/>
              </a:rPr>
              <a:t>цього</a:t>
            </a:r>
            <a:r>
              <a:rPr lang="en-GB" sz="1400" dirty="0">
                <a:latin typeface="Arial Nova Cond" panose="020B0506020202020204" pitchFamily="34" charset="0"/>
              </a:rPr>
              <a:t> </a:t>
            </a:r>
            <a:r>
              <a:rPr lang="en-GB" sz="1400" dirty="0" err="1">
                <a:latin typeface="Arial Nova Cond" panose="020B0506020202020204" pitchFamily="34" charset="0"/>
              </a:rPr>
              <a:t>пізніш</a:t>
            </a:r>
            <a:r>
              <a:rPr lang="ru-RU" sz="1400" dirty="0">
                <a:latin typeface="Arial Nova Cond" panose="020B0506020202020204" pitchFamily="34" charset="0"/>
              </a:rPr>
              <a:t>е</a:t>
            </a:r>
            <a:endParaRPr lang="en-GB" sz="18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F01976A-5089-D1D9-8978-F061A3DCF750}"/>
              </a:ext>
            </a:extLst>
          </p:cNvPr>
          <p:cNvSpPr txBox="1"/>
          <p:nvPr/>
        </p:nvSpPr>
        <p:spPr>
          <a:xfrm>
            <a:off x="1304588" y="6136885"/>
            <a:ext cx="93512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GB" sz="2000" b="1" dirty="0" err="1">
                <a:latin typeface="Arial Nova Cond" panose="020B0506020202020204" pitchFamily="34" charset="0"/>
              </a:rPr>
              <a:t>Слухати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недостатньо</a:t>
            </a:r>
            <a:r>
              <a:rPr lang="en-GB" sz="2000" b="1" dirty="0">
                <a:latin typeface="Arial Nova Cond" panose="020B0506020202020204" pitchFamily="34" charset="0"/>
              </a:rPr>
              <a:t>. </a:t>
            </a:r>
            <a:r>
              <a:rPr lang="en-GB" sz="2000" b="1" dirty="0" err="1">
                <a:latin typeface="Arial Nova Cond" panose="020B0506020202020204" pitchFamily="34" charset="0"/>
              </a:rPr>
              <a:t>Потрібно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показувати</a:t>
            </a:r>
            <a:r>
              <a:rPr lang="en-GB" sz="2000" b="1" dirty="0">
                <a:latin typeface="Arial Nova Cond" panose="020B0506020202020204" pitchFamily="34" charset="0"/>
              </a:rPr>
              <a:t>, </a:t>
            </a:r>
            <a:r>
              <a:rPr lang="en-GB" sz="2000" b="1" dirty="0" err="1">
                <a:latin typeface="Arial Nova Cond" panose="020B0506020202020204" pitchFamily="34" charset="0"/>
              </a:rPr>
              <a:t>що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сталося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з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почутим</a:t>
            </a:r>
            <a:r>
              <a:rPr lang="en-GB" sz="2000" b="1" dirty="0">
                <a:latin typeface="Arial Nova Cond" panose="020B0506020202020204" pitchFamily="34" charset="0"/>
              </a:rPr>
              <a:t>.</a:t>
            </a:r>
          </a:p>
        </p:txBody>
      </p:sp>
      <p:grpSp>
        <p:nvGrpSpPr>
          <p:cNvPr id="42" name="Группа 94">
            <a:extLst>
              <a:ext uri="{FF2B5EF4-FFF2-40B4-BE49-F238E27FC236}">
                <a16:creationId xmlns:a16="http://schemas.microsoft.com/office/drawing/2014/main" id="{14F8C1B5-15F0-009E-8145-5F92BC55B581}"/>
              </a:ext>
            </a:extLst>
          </p:cNvPr>
          <p:cNvGrpSpPr/>
          <p:nvPr/>
        </p:nvGrpSpPr>
        <p:grpSpPr>
          <a:xfrm>
            <a:off x="766762" y="5200655"/>
            <a:ext cx="4841560" cy="504001"/>
            <a:chOff x="7997244" y="-292637"/>
            <a:chExt cx="4841556" cy="503999"/>
          </a:xfrm>
        </p:grpSpPr>
        <p:sp>
          <p:nvSpPr>
            <p:cNvPr id="43" name="Google Shape;255;p21">
              <a:extLst>
                <a:ext uri="{FF2B5EF4-FFF2-40B4-BE49-F238E27FC236}">
                  <a16:creationId xmlns:a16="http://schemas.microsoft.com/office/drawing/2014/main" id="{D407AD5C-C8E4-179D-DFB0-4C7971931AC6}"/>
                </a:ext>
              </a:extLst>
            </p:cNvPr>
            <p:cNvSpPr txBox="1"/>
            <p:nvPr/>
          </p:nvSpPr>
          <p:spPr>
            <a:xfrm>
              <a:off x="8577749" y="-228548"/>
              <a:ext cx="4261051" cy="410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0932" tIns="60932" rIns="60932" bIns="60932" numCol="1" anchor="t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914377" hangingPunct="0">
                <a:defRPr sz="1700" b="1"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defRPr>
              </a:pPr>
              <a:r>
                <a:rPr lang="ru-RU" sz="1867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Чіткий</a:t>
              </a:r>
              <a:r>
                <a:rPr lang="ru-RU" sz="1867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 дедлайн і </a:t>
              </a:r>
              <a:r>
                <a:rPr lang="ru-RU" sz="1867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пояснення</a:t>
              </a:r>
              <a:r>
                <a:rPr lang="ru-RU" sz="1867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 </a:t>
              </a:r>
              <a:r>
                <a:rPr lang="ru-RU" sz="1867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  <a:sym typeface="Arial" panose="020B0604020202020204"/>
                </a:rPr>
                <a:t>чому</a:t>
              </a:r>
              <a:endParaRPr sz="1333" kern="0" dirty="0">
                <a:solidFill>
                  <a:srgbClr val="000000"/>
                </a:solidFill>
                <a:latin typeface="Arial Nova Cond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44" name="Рисунок 96" descr="Ежедневник со сплошной заливкой">
              <a:extLst>
                <a:ext uri="{FF2B5EF4-FFF2-40B4-BE49-F238E27FC236}">
                  <a16:creationId xmlns:a16="http://schemas.microsoft.com/office/drawing/2014/main" id="{25CA66AE-5E86-F310-2157-6B4BD44DE7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97244" y="-292637"/>
              <a:ext cx="504000" cy="503999"/>
            </a:xfrm>
            <a:prstGeom prst="rect">
              <a:avLst/>
            </a:prstGeom>
          </p:spPr>
        </p:pic>
      </p:grp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C314A900-5775-13FE-77F1-BA52F4BF1DF9}"/>
              </a:ext>
            </a:extLst>
          </p:cNvPr>
          <p:cNvSpPr/>
          <p:nvPr/>
        </p:nvSpPr>
        <p:spPr>
          <a:xfrm>
            <a:off x="6208684" y="873125"/>
            <a:ext cx="5327523" cy="5023104"/>
          </a:xfrm>
          <a:prstGeom prst="roundRect">
            <a:avLst>
              <a:gd name="adj" fmla="val 9625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Рисунок 18">
            <a:extLst>
              <a:ext uri="{FF2B5EF4-FFF2-40B4-BE49-F238E27FC236}">
                <a16:creationId xmlns:a16="http://schemas.microsoft.com/office/drawing/2014/main" id="{8090A664-CBF0-E209-56ED-AF8FA821C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6144" y="996696"/>
            <a:ext cx="432000" cy="4320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40681392-7ABA-2177-5EBE-9844880BFC0A}"/>
              </a:ext>
            </a:extLst>
          </p:cNvPr>
          <p:cNvSpPr txBox="1"/>
          <p:nvPr/>
        </p:nvSpPr>
        <p:spPr>
          <a:xfrm>
            <a:off x="6449568" y="1422616"/>
            <a:ext cx="54315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 err="1">
                <a:latin typeface="Arial Nova Cond" panose="020B0506020202020204" pitchFamily="34" charset="0"/>
              </a:rPr>
              <a:t>Перевірка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тиші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</a:p>
          <a:p>
            <a:r>
              <a:rPr lang="en-GB" sz="2000" dirty="0" err="1">
                <a:latin typeface="Arial Nova Cond" panose="020B0506020202020204" pitchFamily="34" charset="0"/>
              </a:rPr>
              <a:t>Звірка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з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реальністю</a:t>
            </a:r>
            <a:endParaRPr lang="en-GB" sz="2000" dirty="0">
              <a:latin typeface="Arial Nova Cond" panose="020B0506020202020204" pitchFamily="34" charset="0"/>
            </a:endParaRPr>
          </a:p>
        </p:txBody>
      </p:sp>
      <p:grpSp>
        <p:nvGrpSpPr>
          <p:cNvPr id="49" name="Группа 94">
            <a:extLst>
              <a:ext uri="{FF2B5EF4-FFF2-40B4-BE49-F238E27FC236}">
                <a16:creationId xmlns:a16="http://schemas.microsoft.com/office/drawing/2014/main" id="{E45BD419-88F8-0F8B-09F4-4AF684757BE8}"/>
              </a:ext>
            </a:extLst>
          </p:cNvPr>
          <p:cNvGrpSpPr/>
          <p:nvPr/>
        </p:nvGrpSpPr>
        <p:grpSpPr>
          <a:xfrm>
            <a:off x="6406562" y="2471276"/>
            <a:ext cx="4602816" cy="697699"/>
            <a:chOff x="7937284" y="-338276"/>
            <a:chExt cx="4602812" cy="697696"/>
          </a:xfrm>
        </p:grpSpPr>
        <p:sp>
          <p:nvSpPr>
            <p:cNvPr id="50" name="Google Shape;255;p21">
              <a:extLst>
                <a:ext uri="{FF2B5EF4-FFF2-40B4-BE49-F238E27FC236}">
                  <a16:creationId xmlns:a16="http://schemas.microsoft.com/office/drawing/2014/main" id="{C6778CCC-48EB-1073-52AF-386B4BFC0C30}"/>
                </a:ext>
              </a:extLst>
            </p:cNvPr>
            <p:cNvSpPr txBox="1"/>
            <p:nvPr/>
          </p:nvSpPr>
          <p:spPr>
            <a:xfrm>
              <a:off x="8565558" y="-338276"/>
              <a:ext cx="3974538" cy="6976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0932" tIns="60932" rIns="60932" bIns="60932" numCol="1" anchor="t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00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1 </a:t>
              </a:r>
              <a:r>
                <a:rPr lang="en-GB" sz="1800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раз</a:t>
              </a:r>
              <a:r>
                <a:rPr lang="en-GB" sz="1800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sz="1800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на</a:t>
              </a:r>
              <a:r>
                <a:rPr lang="en-GB" sz="1800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sz="1800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квартал</a:t>
              </a:r>
              <a:r>
                <a:rPr lang="en-GB" sz="1800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sz="1800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керівник</a:t>
              </a:r>
              <a:r>
                <a:rPr lang="en-GB" sz="1800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sz="1800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задає</a:t>
              </a:r>
              <a:r>
                <a:rPr lang="en-GB" sz="1800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sz="1800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команді</a:t>
              </a:r>
              <a:r>
                <a:rPr lang="en-GB" sz="1800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1 </a:t>
              </a:r>
              <a:r>
                <a:rPr lang="en-GB" sz="1800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незручне</a:t>
              </a:r>
              <a:r>
                <a:rPr lang="en-GB" sz="1800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sz="1800" b="1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питання</a:t>
              </a:r>
              <a:endParaRPr lang="en-GB" sz="1800" b="1" kern="0" dirty="0">
                <a:solidFill>
                  <a:srgbClr val="000000"/>
                </a:solidFill>
                <a:latin typeface="Arial Nova Cond"/>
                <a:cs typeface="Arial" panose="020B0604020202020204"/>
              </a:endParaRPr>
            </a:p>
          </p:txBody>
        </p:sp>
        <p:pic>
          <p:nvPicPr>
            <p:cNvPr id="51" name="Рисунок 96" descr="Ежедневник со сплошной заливкой">
              <a:extLst>
                <a:ext uri="{FF2B5EF4-FFF2-40B4-BE49-F238E27FC236}">
                  <a16:creationId xmlns:a16="http://schemas.microsoft.com/office/drawing/2014/main" id="{80E37ED6-22CB-5532-6328-587790CBFB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37284" y="-334764"/>
              <a:ext cx="539999" cy="539998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57303A1-E963-6E22-D85A-51BE72DEEB3F}"/>
              </a:ext>
            </a:extLst>
          </p:cNvPr>
          <p:cNvGrpSpPr/>
          <p:nvPr/>
        </p:nvGrpSpPr>
        <p:grpSpPr>
          <a:xfrm>
            <a:off x="6410360" y="3406069"/>
            <a:ext cx="4250245" cy="599194"/>
            <a:chOff x="6515291" y="3549481"/>
            <a:chExt cx="4250245" cy="599194"/>
          </a:xfrm>
        </p:grpSpPr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3E53F7C7-284F-DAC9-C9C4-99B875A7F769}"/>
                </a:ext>
              </a:extLst>
            </p:cNvPr>
            <p:cNvSpPr/>
            <p:nvPr/>
          </p:nvSpPr>
          <p:spPr>
            <a:xfrm>
              <a:off x="6515291" y="3556919"/>
              <a:ext cx="4250245" cy="59175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360EE8A3-A60C-FC21-8593-F621B311D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8064" y="3554315"/>
              <a:ext cx="396000" cy="396000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623B36A-9B7D-DD13-BECC-DBDE78124BDE}"/>
                </a:ext>
              </a:extLst>
            </p:cNvPr>
            <p:cNvSpPr txBox="1"/>
            <p:nvPr/>
          </p:nvSpPr>
          <p:spPr>
            <a:xfrm>
              <a:off x="7081330" y="3549481"/>
              <a:ext cx="346475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buNone/>
              </a:pPr>
              <a:r>
                <a:rPr lang="en-GB" sz="1600" dirty="0" err="1">
                  <a:latin typeface="Arial Nova Cond" panose="020B0506020202020204" pitchFamily="34" charset="0"/>
                </a:rPr>
                <a:t>Що</a:t>
              </a:r>
              <a:r>
                <a:rPr lang="en-GB" sz="1600" dirty="0">
                  <a:latin typeface="Arial Nova Cond" panose="020B0506020202020204" pitchFamily="34" charset="0"/>
                </a:rPr>
                <a:t> </a:t>
              </a:r>
              <a:r>
                <a:rPr lang="en-GB" sz="1600" dirty="0" err="1">
                  <a:latin typeface="Arial Nova Cond" panose="020B0506020202020204" pitchFamily="34" charset="0"/>
                </a:rPr>
                <a:t>ви</a:t>
              </a:r>
              <a:r>
                <a:rPr lang="en-GB" sz="1600" dirty="0">
                  <a:latin typeface="Arial Nova Cond" panose="020B0506020202020204" pitchFamily="34" charset="0"/>
                </a:rPr>
                <a:t> </a:t>
              </a:r>
              <a:r>
                <a:rPr lang="en-GB" sz="1600" dirty="0" err="1">
                  <a:latin typeface="Arial Nova Cond" panose="020B0506020202020204" pitchFamily="34" charset="0"/>
                </a:rPr>
                <a:t>перестали</a:t>
              </a:r>
              <a:r>
                <a:rPr lang="en-GB" sz="1600" dirty="0">
                  <a:latin typeface="Arial Nova Cond" panose="020B0506020202020204" pitchFamily="34" charset="0"/>
                </a:rPr>
                <a:t> </a:t>
              </a:r>
              <a:r>
                <a:rPr lang="en-GB" sz="1600" dirty="0" err="1">
                  <a:latin typeface="Arial Nova Cond" panose="020B0506020202020204" pitchFamily="34" charset="0"/>
                </a:rPr>
                <a:t>говорити</a:t>
              </a:r>
              <a:r>
                <a:rPr lang="en-GB" sz="1600" dirty="0">
                  <a:latin typeface="Arial Nova Cond" panose="020B0506020202020204" pitchFamily="34" charset="0"/>
                </a:rPr>
                <a:t> </a:t>
              </a:r>
              <a:r>
                <a:rPr lang="en-GB" sz="1600" dirty="0" err="1">
                  <a:latin typeface="Arial Nova Cond" panose="020B0506020202020204" pitchFamily="34" charset="0"/>
                </a:rPr>
                <a:t>мені</a:t>
              </a:r>
              <a:r>
                <a:rPr lang="en-GB" sz="1600" dirty="0">
                  <a:latin typeface="Arial Nova Cond" panose="020B0506020202020204" pitchFamily="34" charset="0"/>
                </a:rPr>
                <a:t>, </a:t>
              </a:r>
              <a:r>
                <a:rPr lang="en-GB" sz="1600" dirty="0" err="1">
                  <a:latin typeface="Arial Nova Cond" panose="020B0506020202020204" pitchFamily="34" charset="0"/>
                </a:rPr>
                <a:t>адже</a:t>
              </a:r>
              <a:r>
                <a:rPr lang="en-GB" sz="1600" dirty="0">
                  <a:latin typeface="Arial Nova Cond" panose="020B0506020202020204" pitchFamily="34" charset="0"/>
                </a:rPr>
                <a:t> </a:t>
              </a:r>
              <a:r>
                <a:rPr lang="en-GB" sz="1600" dirty="0" err="1">
                  <a:latin typeface="Arial Nova Cond" panose="020B0506020202020204" pitchFamily="34" charset="0"/>
                </a:rPr>
                <a:t>не</a:t>
              </a:r>
              <a:r>
                <a:rPr lang="en-GB" sz="1600" dirty="0">
                  <a:latin typeface="Arial Nova Cond" panose="020B0506020202020204" pitchFamily="34" charset="0"/>
                </a:rPr>
                <a:t> </a:t>
              </a:r>
              <a:r>
                <a:rPr lang="en-GB" sz="1600" dirty="0" err="1">
                  <a:latin typeface="Arial Nova Cond" panose="020B0506020202020204" pitchFamily="34" charset="0"/>
                </a:rPr>
                <a:t>бачите</a:t>
              </a:r>
              <a:r>
                <a:rPr lang="en-GB" sz="1600" dirty="0">
                  <a:latin typeface="Arial Nova Cond" panose="020B0506020202020204" pitchFamily="34" charset="0"/>
                </a:rPr>
                <a:t> </a:t>
              </a:r>
              <a:r>
                <a:rPr lang="en-GB" sz="1600" dirty="0" err="1">
                  <a:latin typeface="Arial Nova Cond" panose="020B0506020202020204" pitchFamily="34" charset="0"/>
                </a:rPr>
                <a:t>в</a:t>
              </a:r>
              <a:r>
                <a:rPr lang="en-GB" sz="1600" dirty="0">
                  <a:latin typeface="Arial Nova Cond" panose="020B0506020202020204" pitchFamily="34" charset="0"/>
                </a:rPr>
                <a:t> </a:t>
              </a:r>
              <a:r>
                <a:rPr lang="en-GB" sz="1600" dirty="0" err="1">
                  <a:latin typeface="Arial Nova Cond" panose="020B0506020202020204" pitchFamily="34" charset="0"/>
                </a:rPr>
                <a:t>цьому</a:t>
              </a:r>
              <a:r>
                <a:rPr lang="en-GB" sz="1600" dirty="0">
                  <a:latin typeface="Arial Nova Cond" panose="020B0506020202020204" pitchFamily="34" charset="0"/>
                </a:rPr>
                <a:t> </a:t>
              </a:r>
              <a:r>
                <a:rPr lang="en-GB" sz="1600" dirty="0" err="1">
                  <a:latin typeface="Arial Nova Cond" panose="020B0506020202020204" pitchFamily="34" charset="0"/>
                </a:rPr>
                <a:t>сенсу</a:t>
              </a:r>
              <a:r>
                <a:rPr lang="en-GB" sz="1600" dirty="0">
                  <a:latin typeface="Arial Nova Cond" panose="020B0506020202020204" pitchFamily="34" charset="0"/>
                </a:rPr>
                <a:t>?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4CAFE94B-9D65-57FE-9F28-FB0BC575FAEB}"/>
              </a:ext>
            </a:extLst>
          </p:cNvPr>
          <p:cNvSpPr txBox="1"/>
          <p:nvPr/>
        </p:nvSpPr>
        <p:spPr>
          <a:xfrm>
            <a:off x="6450366" y="4248223"/>
            <a:ext cx="3937816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400"/>
              </a:spcAft>
              <a:buNone/>
            </a:pPr>
            <a:r>
              <a:rPr lang="ru-RU" b="1" kern="0" dirty="0">
                <a:solidFill>
                  <a:srgbClr val="000000"/>
                </a:solidFill>
                <a:latin typeface="Arial Nova Cond"/>
                <a:cs typeface="Arial" panose="020B0604020202020204"/>
              </a:rPr>
              <a:t>3 кроки </a:t>
            </a:r>
            <a:r>
              <a:rPr lang="en-GB" b="1" kern="0" dirty="0" err="1">
                <a:solidFill>
                  <a:srgbClr val="000000"/>
                </a:solidFill>
                <a:latin typeface="Arial Nova Cond"/>
                <a:cs typeface="Arial" panose="020B0604020202020204"/>
              </a:rPr>
              <a:t>після</a:t>
            </a:r>
            <a:r>
              <a:rPr lang="en-GB" b="1" kern="0" dirty="0">
                <a:solidFill>
                  <a:srgbClr val="000000"/>
                </a:solidFill>
                <a:latin typeface="Arial Nova Cond"/>
                <a:cs typeface="Arial" panose="020B0604020202020204"/>
              </a:rPr>
              <a:t> </a:t>
            </a:r>
            <a:r>
              <a:rPr lang="en-GB" b="1" kern="0" dirty="0" err="1">
                <a:solidFill>
                  <a:srgbClr val="000000"/>
                </a:solidFill>
                <a:latin typeface="Arial Nova Cond"/>
                <a:cs typeface="Arial" panose="020B0604020202020204"/>
              </a:rPr>
              <a:t>цього</a:t>
            </a:r>
            <a:endParaRPr lang="uk-UA" b="1" kern="0" dirty="0">
              <a:solidFill>
                <a:srgbClr val="000000"/>
              </a:solidFill>
              <a:latin typeface="Arial Nova Cond"/>
              <a:cs typeface="Arial" panose="020B0604020202020204"/>
            </a:endParaRPr>
          </a:p>
          <a:p>
            <a:pPr marL="446088" marR="0" indent="-265113">
              <a:spcAft>
                <a:spcPts val="400"/>
              </a:spcAft>
              <a:buClr>
                <a:srgbClr val="33B17C"/>
              </a:buClr>
              <a:buFont typeface="Wingdings" pitchFamily="2" charset="2"/>
              <a:buChar char="ü"/>
            </a:pPr>
            <a:r>
              <a:rPr lang="en-GB" dirty="0" err="1">
                <a:latin typeface="Arial Nova Cond" panose="020B0506020202020204" pitchFamily="34" charset="0"/>
              </a:rPr>
              <a:t>уважно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все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занотувати</a:t>
            </a:r>
            <a:endParaRPr lang="uk-UA" dirty="0">
              <a:latin typeface="Arial Nova Cond" panose="020B0506020202020204" pitchFamily="34" charset="0"/>
            </a:endParaRPr>
          </a:p>
          <a:p>
            <a:pPr marL="446088" marR="0" indent="-265113">
              <a:spcAft>
                <a:spcPts val="400"/>
              </a:spcAft>
              <a:buClr>
                <a:srgbClr val="33B17C"/>
              </a:buClr>
              <a:buFont typeface="Wingdings" pitchFamily="2" charset="2"/>
              <a:buChar char="ü"/>
            </a:pPr>
            <a:r>
              <a:rPr lang="en-GB" dirty="0" err="1">
                <a:latin typeface="Arial Nova Cond" panose="020B0506020202020204" pitchFamily="34" charset="0"/>
              </a:rPr>
              <a:t>взяти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uk-UA" dirty="0">
                <a:latin typeface="Arial Nova Cond" panose="020B0506020202020204" pitchFamily="34" charset="0"/>
              </a:rPr>
              <a:t>час </a:t>
            </a:r>
            <a:r>
              <a:rPr lang="en-GB" dirty="0" err="1">
                <a:latin typeface="Arial Nova Cond" panose="020B0506020202020204" pitchFamily="34" charset="0"/>
              </a:rPr>
              <a:t>на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подумати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endParaRPr lang="uk-UA" dirty="0">
              <a:latin typeface="Arial Nova Cond" panose="020B0506020202020204" pitchFamily="34" charset="0"/>
            </a:endParaRPr>
          </a:p>
          <a:p>
            <a:pPr marL="446088" marR="0" indent="-265113">
              <a:spcAft>
                <a:spcPts val="400"/>
              </a:spcAft>
              <a:buClr>
                <a:srgbClr val="33B17C"/>
              </a:buClr>
              <a:buFont typeface="Wingdings" pitchFamily="2" charset="2"/>
              <a:buChar char="ü"/>
            </a:pPr>
            <a:r>
              <a:rPr lang="en-GB" dirty="0" err="1">
                <a:latin typeface="Arial Nova Cond" panose="020B0506020202020204" pitchFamily="34" charset="0"/>
              </a:rPr>
              <a:t>прийти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зі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зворотним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звʼязком</a:t>
            </a:r>
            <a:r>
              <a:rPr lang="uk-UA" dirty="0">
                <a:latin typeface="Arial Nova Cond" panose="020B0506020202020204" pitchFamily="34" charset="0"/>
              </a:rPr>
              <a:t> </a:t>
            </a:r>
            <a:endParaRPr lang="en-GB" dirty="0">
              <a:latin typeface="Arial Nova Cond" panose="020B0506020202020204" pitchFamily="34" charset="0"/>
            </a:endParaRPr>
          </a:p>
        </p:txBody>
      </p:sp>
      <p:pic>
        <p:nvPicPr>
          <p:cNvPr id="59" name="Рисунок 72">
            <a:extLst>
              <a:ext uri="{FF2B5EF4-FFF2-40B4-BE49-F238E27FC236}">
                <a16:creationId xmlns:a16="http://schemas.microsoft.com/office/drawing/2014/main" id="{2ED6100C-CCCC-FE35-6FFE-E3270E231D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C704D6E-7701-1439-3FDE-7BDDB8A11B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76" y="6067853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4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0388DD28-3DF2-2A8A-571F-D463025947A7}"/>
              </a:ext>
            </a:extLst>
          </p:cNvPr>
          <p:cNvSpPr/>
          <p:nvPr/>
        </p:nvSpPr>
        <p:spPr>
          <a:xfrm>
            <a:off x="-137160" y="1862908"/>
            <a:ext cx="12329160" cy="2810691"/>
          </a:xfrm>
          <a:prstGeom prst="roundRect">
            <a:avLst>
              <a:gd name="adj" fmla="val 3726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BB284948-9AF9-C65E-13B8-AE7637410D0E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7575168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4-та </a:t>
            </a:r>
            <a:r>
              <a:rPr lang="ru-RU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сліпа</a:t>
            </a:r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зона: Я не бачу команду як </a:t>
            </a:r>
            <a:r>
              <a:rPr lang="ru-RU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ціле</a:t>
            </a:r>
            <a:endParaRPr lang="uk-UA" sz="3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8" name="Рисунок 72">
            <a:extLst>
              <a:ext uri="{FF2B5EF4-FFF2-40B4-BE49-F238E27FC236}">
                <a16:creationId xmlns:a16="http://schemas.microsoft.com/office/drawing/2014/main" id="{6D4B7757-3500-2E1F-CD6E-FE63669BF3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1A4D8E-9D9A-D416-19F4-3301DA0DBDBF}"/>
              </a:ext>
            </a:extLst>
          </p:cNvPr>
          <p:cNvSpPr txBox="1"/>
          <p:nvPr/>
        </p:nvSpPr>
        <p:spPr>
          <a:xfrm>
            <a:off x="695325" y="1187559"/>
            <a:ext cx="10338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Arial Nova Cond" panose="020B0506020202020204" pitchFamily="34" charset="0"/>
              </a:rPr>
              <a:t>Реінтеграція</a:t>
            </a:r>
            <a:r>
              <a:rPr lang="ru-RU" sz="2400" b="1" dirty="0">
                <a:latin typeface="Arial Nova Cond" panose="020B0506020202020204" pitchFamily="34" charset="0"/>
              </a:rPr>
              <a:t> </a:t>
            </a:r>
            <a:r>
              <a:rPr lang="ru-RU" sz="2400" b="1" dirty="0" err="1">
                <a:latin typeface="Arial Nova Cond" panose="020B0506020202020204" pitchFamily="34" charset="0"/>
              </a:rPr>
              <a:t>ветеранів</a:t>
            </a:r>
            <a:r>
              <a:rPr lang="ru-RU" sz="2400" b="1" dirty="0">
                <a:latin typeface="Arial Nova Cond" panose="020B0506020202020204" pitchFamily="34" charset="0"/>
              </a:rPr>
              <a:t> та </a:t>
            </a:r>
            <a:r>
              <a:rPr lang="ru-RU" sz="2400" b="1" dirty="0" err="1">
                <a:latin typeface="Arial Nova Cond" panose="020B0506020202020204" pitchFamily="34" charset="0"/>
              </a:rPr>
              <a:t>унікальний</a:t>
            </a:r>
            <a:r>
              <a:rPr lang="ru-RU" sz="2400" b="1" dirty="0">
                <a:latin typeface="Arial Nova Cond" panose="020B0506020202020204" pitchFamily="34" charset="0"/>
              </a:rPr>
              <a:t> </a:t>
            </a:r>
            <a:r>
              <a:rPr lang="ru-RU" sz="2400" b="1" dirty="0" err="1">
                <a:latin typeface="Arial Nova Cond" panose="020B0506020202020204" pitchFamily="34" charset="0"/>
              </a:rPr>
              <a:t>підхід</a:t>
            </a:r>
            <a:r>
              <a:rPr lang="ru-RU" sz="2400" b="1" dirty="0">
                <a:latin typeface="Arial Nova Cond" panose="020B0506020202020204" pitchFamily="34" charset="0"/>
              </a:rPr>
              <a:t> до </a:t>
            </a:r>
            <a:r>
              <a:rPr lang="ru-RU" sz="2400" b="1" dirty="0" err="1">
                <a:latin typeface="Arial Nova Cond" panose="020B0506020202020204" pitchFamily="34" charset="0"/>
              </a:rPr>
              <a:t>кожної</a:t>
            </a:r>
            <a:r>
              <a:rPr lang="ru-RU" sz="2400" b="1" dirty="0">
                <a:latin typeface="Arial Nova Cond" panose="020B0506020202020204" pitchFamily="34" charset="0"/>
              </a:rPr>
              <a:t> </a:t>
            </a:r>
            <a:r>
              <a:rPr lang="ru-RU" sz="2400" b="1" dirty="0" err="1">
                <a:latin typeface="Arial Nova Cond" panose="020B0506020202020204" pitchFamily="34" charset="0"/>
              </a:rPr>
              <a:t>індустрії</a:t>
            </a:r>
            <a:r>
              <a:rPr lang="ru-RU" sz="2400" b="1" dirty="0">
                <a:latin typeface="Arial Nova Cond" panose="020B0506020202020204" pitchFamily="34" charset="0"/>
              </a:rPr>
              <a:t> </a:t>
            </a:r>
            <a:endParaRPr lang="en-GB" sz="2400" b="1" dirty="0">
              <a:latin typeface="Arial Nova Cond" panose="020B0506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2FC498-413E-CD2D-291E-30F21046A592}"/>
              </a:ext>
            </a:extLst>
          </p:cNvPr>
          <p:cNvSpPr txBox="1"/>
          <p:nvPr/>
        </p:nvSpPr>
        <p:spPr>
          <a:xfrm>
            <a:off x="692604" y="195619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b="1" dirty="0" err="1">
                <a:latin typeface="Arial Nova Cond" panose="020B0506020202020204" pitchFamily="34" charset="0"/>
              </a:rPr>
              <a:t>Запити</a:t>
            </a:r>
            <a:r>
              <a:rPr lang="ru-RU" sz="2000" b="1" dirty="0">
                <a:latin typeface="Arial Nova Cond" panose="020B0506020202020204" pitchFamily="34" charset="0"/>
              </a:rPr>
              <a:t> по </a:t>
            </a:r>
            <a:r>
              <a:rPr lang="ru-RU" sz="2000" b="1" dirty="0" err="1">
                <a:latin typeface="Arial Nova Cond" panose="020B0506020202020204" pitchFamily="34" charset="0"/>
              </a:rPr>
              <a:t>індустріям</a:t>
            </a:r>
            <a:r>
              <a:rPr lang="ru-RU" sz="2000" b="1" dirty="0">
                <a:latin typeface="Arial Nova Cond" panose="020B0506020202020204" pitchFamily="34" charset="0"/>
              </a:rPr>
              <a:t>:</a:t>
            </a:r>
            <a:endParaRPr lang="en-GB" sz="2000" b="1" dirty="0">
              <a:latin typeface="Arial Nova Cond" panose="020B0506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B8EF85C-E714-C521-EDF0-370C12F33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78"/>
          <a:stretch>
            <a:fillRect/>
          </a:stretch>
        </p:blipFill>
        <p:spPr>
          <a:xfrm>
            <a:off x="8220353" y="1602469"/>
            <a:ext cx="3420785" cy="3087098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936F9CA-F7D6-25B8-5103-DEF1FEB9DD39}"/>
              </a:ext>
            </a:extLst>
          </p:cNvPr>
          <p:cNvSpPr/>
          <p:nvPr/>
        </p:nvSpPr>
        <p:spPr>
          <a:xfrm>
            <a:off x="764222" y="2487749"/>
            <a:ext cx="3285264" cy="952137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A06C3CD4-BE46-7C61-BF92-DE63DDB1036C}"/>
              </a:ext>
            </a:extLst>
          </p:cNvPr>
          <p:cNvSpPr/>
          <p:nvPr/>
        </p:nvSpPr>
        <p:spPr>
          <a:xfrm>
            <a:off x="4356508" y="2495006"/>
            <a:ext cx="3285264" cy="952137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84849FE1-135D-D2A8-1A47-D0A6D7E04306}"/>
              </a:ext>
            </a:extLst>
          </p:cNvPr>
          <p:cNvSpPr/>
          <p:nvPr/>
        </p:nvSpPr>
        <p:spPr>
          <a:xfrm>
            <a:off x="767897" y="3525521"/>
            <a:ext cx="3285264" cy="952137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1899CE86-DA98-072C-9571-3BE73AA97D36}"/>
              </a:ext>
            </a:extLst>
          </p:cNvPr>
          <p:cNvSpPr/>
          <p:nvPr/>
        </p:nvSpPr>
        <p:spPr>
          <a:xfrm>
            <a:off x="4356507" y="3540034"/>
            <a:ext cx="3285264" cy="952137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E6683F1-1616-64E4-4FB9-D3CC81049F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193" y="2690688"/>
            <a:ext cx="540000" cy="5400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B051A84-53B9-0EE3-DFC4-04C13142D7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29" y="2717802"/>
            <a:ext cx="540000" cy="540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E79DC30-1E19-3859-49DB-A2C5D5F13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3" y="3762829"/>
            <a:ext cx="540000" cy="5400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9E5B7A7-FF6A-B46D-CD9F-4590A7FF9E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914" y="3735263"/>
            <a:ext cx="540000" cy="5400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E00405A-E13C-1769-C573-3844EFE5535E}"/>
              </a:ext>
            </a:extLst>
          </p:cNvPr>
          <p:cNvSpPr txBox="1"/>
          <p:nvPr/>
        </p:nvSpPr>
        <p:spPr>
          <a:xfrm>
            <a:off x="1604735" y="2615977"/>
            <a:ext cx="22134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dirty="0">
                <a:latin typeface="Arial Nova Cond" panose="020B0506020202020204" pitchFamily="34" charset="0"/>
              </a:rPr>
              <a:t>IT </a:t>
            </a:r>
          </a:p>
          <a:p>
            <a:pPr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dirty="0" err="1">
                <a:latin typeface="Arial Nova Cond" panose="020B0506020202020204" pitchFamily="34" charset="0"/>
              </a:rPr>
              <a:t>Життєвий</a:t>
            </a:r>
            <a:r>
              <a:rPr lang="ru-RU" sz="2000" dirty="0">
                <a:latin typeface="Arial Nova Cond" panose="020B0506020202020204" pitchFamily="34" charset="0"/>
              </a:rPr>
              <a:t> баланс </a:t>
            </a:r>
            <a:endParaRPr lang="en-GB" sz="2000" dirty="0">
              <a:latin typeface="Arial Nova Cond" panose="020B0506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A4AEC6B-A448-F17A-3DEF-D9CD5D7B87B9}"/>
              </a:ext>
            </a:extLst>
          </p:cNvPr>
          <p:cNvSpPr txBox="1"/>
          <p:nvPr/>
        </p:nvSpPr>
        <p:spPr>
          <a:xfrm>
            <a:off x="5072742" y="2615977"/>
            <a:ext cx="26198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dirty="0" err="1">
                <a:latin typeface="Arial Nova Cond" panose="020B0506020202020204" pitchFamily="34" charset="0"/>
              </a:rPr>
              <a:t>Промисловість</a:t>
            </a:r>
            <a:endParaRPr lang="ru-RU" sz="2000" dirty="0">
              <a:latin typeface="Arial Nova Cond" panose="020B0506020202020204" pitchFamily="34" charset="0"/>
            </a:endParaRPr>
          </a:p>
          <a:p>
            <a:pPr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dirty="0" err="1">
                <a:latin typeface="Arial Nova Cond" panose="020B0506020202020204" pitchFamily="34" charset="0"/>
              </a:rPr>
              <a:t>Стосунки</a:t>
            </a:r>
            <a:r>
              <a:rPr lang="ru-RU" sz="2000" dirty="0">
                <a:latin typeface="Arial Nova Cond" panose="020B0506020202020204" pitchFamily="34" charset="0"/>
              </a:rPr>
              <a:t> з партнером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19C63ED-D3FA-2D7B-BAD4-7FE903E52076}"/>
              </a:ext>
            </a:extLst>
          </p:cNvPr>
          <p:cNvSpPr txBox="1"/>
          <p:nvPr/>
        </p:nvSpPr>
        <p:spPr>
          <a:xfrm>
            <a:off x="1592944" y="3639235"/>
            <a:ext cx="30371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uk-UA" sz="2000" dirty="0" err="1">
                <a:latin typeface="Arial Nova Cond" panose="020B0506020202020204" pitchFamily="34" charset="0"/>
              </a:rPr>
              <a:t>Р</a:t>
            </a:r>
            <a:r>
              <a:rPr lang="ru-RU" sz="2000" dirty="0" err="1">
                <a:latin typeface="Arial Nova Cond" panose="020B0506020202020204" pitchFamily="34" charset="0"/>
              </a:rPr>
              <a:t>ітейл</a:t>
            </a:r>
            <a:r>
              <a:rPr lang="ru-RU" sz="2000" dirty="0">
                <a:latin typeface="Arial Nova Cond" panose="020B0506020202020204" pitchFamily="34" charset="0"/>
              </a:rPr>
              <a:t> </a:t>
            </a:r>
          </a:p>
          <a:p>
            <a:pPr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2000" dirty="0" err="1">
                <a:latin typeface="Arial Nova Cond" panose="020B0506020202020204" pitchFamily="34" charset="0"/>
              </a:rPr>
              <a:t>Особисті</a:t>
            </a:r>
            <a:r>
              <a:rPr lang="ru-RU" sz="2000" dirty="0"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latin typeface="Arial Nova Cond" panose="020B0506020202020204" pitchFamily="34" charset="0"/>
              </a:rPr>
              <a:t>межі</a:t>
            </a:r>
            <a:r>
              <a:rPr lang="ru-RU" sz="2000" dirty="0">
                <a:latin typeface="Arial Nova Cond" panose="020B0506020202020204" pitchFamily="34" charset="0"/>
              </a:rPr>
              <a:t> </a:t>
            </a:r>
            <a:endParaRPr lang="en-GB" sz="2000" dirty="0">
              <a:latin typeface="Arial Nova Cond" panose="020B0506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5BC44C5-4839-022C-EE3A-932E0B8A3B0D}"/>
              </a:ext>
            </a:extLst>
          </p:cNvPr>
          <p:cNvSpPr txBox="1"/>
          <p:nvPr/>
        </p:nvSpPr>
        <p:spPr>
          <a:xfrm>
            <a:off x="5061858" y="3665834"/>
            <a:ext cx="24565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 Nova Cond" panose="020B0506020202020204" pitchFamily="34" charset="0"/>
              </a:rPr>
              <a:t>Банки </a:t>
            </a:r>
          </a:p>
          <a:p>
            <a:r>
              <a:rPr lang="ru-RU" sz="2000" dirty="0" err="1">
                <a:latin typeface="Arial Nova Cond" panose="020B0506020202020204" pitchFamily="34" charset="0"/>
              </a:rPr>
              <a:t>Висока</a:t>
            </a:r>
            <a:r>
              <a:rPr lang="ru-RU" sz="2000" dirty="0"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latin typeface="Arial Nova Cond" panose="020B0506020202020204" pitchFamily="34" charset="0"/>
              </a:rPr>
              <a:t>тривожність</a:t>
            </a:r>
            <a:endParaRPr lang="ru-RU" sz="2000" dirty="0">
              <a:latin typeface="Arial Nova Cond" panose="020B0506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D137499-0BB0-D545-EA7A-F1BF0918EAC5}"/>
              </a:ext>
            </a:extLst>
          </p:cNvPr>
          <p:cNvSpPr txBox="1"/>
          <p:nvPr/>
        </p:nvSpPr>
        <p:spPr>
          <a:xfrm>
            <a:off x="695325" y="4943006"/>
            <a:ext cx="35680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11-24%</a:t>
            </a:r>
            <a: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 </a:t>
            </a:r>
            <a:b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</a:b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у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Програмах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Лідерства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вміли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обʼєднувати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людей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із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різним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досвідом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війни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37A30C6-AE5A-3C79-D067-36BEDB6BCCF0}"/>
              </a:ext>
            </a:extLst>
          </p:cNvPr>
          <p:cNvCxnSpPr>
            <a:cxnSpLocks/>
          </p:cNvCxnSpPr>
          <p:nvPr/>
        </p:nvCxnSpPr>
        <p:spPr>
          <a:xfrm>
            <a:off x="4495110" y="5299078"/>
            <a:ext cx="0" cy="11556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1DC9E684-9F3A-BFA3-C6B6-9C33DE87A26F}"/>
              </a:ext>
            </a:extLst>
          </p:cNvPr>
          <p:cNvSpPr txBox="1"/>
          <p:nvPr/>
        </p:nvSpPr>
        <p:spPr>
          <a:xfrm>
            <a:off x="4989540" y="4953516"/>
            <a:ext cx="25891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13-20%</a:t>
            </a:r>
            <a: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 </a:t>
            </a:r>
            <a:b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</a:b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могли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впоратись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з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гострим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конфліктом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8BF1744-717D-66C0-F161-A75F48E937FA}"/>
              </a:ext>
            </a:extLst>
          </p:cNvPr>
          <p:cNvSpPr txBox="1"/>
          <p:nvPr/>
        </p:nvSpPr>
        <p:spPr>
          <a:xfrm>
            <a:off x="8304815" y="4953517"/>
            <a:ext cx="35680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1235</a:t>
            </a:r>
            <a: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  <a:t> </a:t>
            </a:r>
            <a:br>
              <a:rPr lang="ru-RU" sz="3600" b="1" dirty="0">
                <a:solidFill>
                  <a:srgbClr val="33B17C"/>
                </a:solidFill>
                <a:latin typeface="Arial Nova Cond" panose="020B0506020202020204" pitchFamily="34" charset="0"/>
              </a:rPr>
            </a:b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звернень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лише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за 2025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ріку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найбільшох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групи у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військовій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тематиці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–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родичів</a:t>
            </a:r>
            <a:r>
              <a:rPr lang="ru-RU" sz="2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військових</a:t>
            </a:r>
            <a:endParaRPr lang="en-GB" sz="2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4696CAC-EBA0-67CA-317A-D1EDF0CBE419}"/>
              </a:ext>
            </a:extLst>
          </p:cNvPr>
          <p:cNvCxnSpPr>
            <a:cxnSpLocks/>
          </p:cNvCxnSpPr>
          <p:nvPr/>
        </p:nvCxnSpPr>
        <p:spPr>
          <a:xfrm>
            <a:off x="7769082" y="5299078"/>
            <a:ext cx="0" cy="11556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37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CF189FD-7699-DE46-36E0-9409C0412153}"/>
              </a:ext>
            </a:extLst>
          </p:cNvPr>
          <p:cNvSpPr/>
          <p:nvPr/>
        </p:nvSpPr>
        <p:spPr>
          <a:xfrm>
            <a:off x="6313615" y="850929"/>
            <a:ext cx="5327523" cy="5719826"/>
          </a:xfrm>
          <a:prstGeom prst="roundRect">
            <a:avLst>
              <a:gd name="adj" fmla="val 9625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ED91369C-9A98-B77F-C334-5B1F8D66A917}"/>
              </a:ext>
            </a:extLst>
          </p:cNvPr>
          <p:cNvSpPr txBox="1">
            <a:spLocks/>
          </p:cNvSpPr>
          <p:nvPr/>
        </p:nvSpPr>
        <p:spPr>
          <a:xfrm>
            <a:off x="690594" y="247974"/>
            <a:ext cx="8274111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ru-RU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Що</a:t>
            </a:r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можна</a:t>
            </a:r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зробити</a:t>
            </a:r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вже</a:t>
            </a:r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</a:t>
            </a:r>
            <a:r>
              <a:rPr lang="ru-RU" sz="3000" dirty="0" err="1">
                <a:solidFill>
                  <a:prstClr val="black"/>
                </a:solidFill>
                <a:latin typeface="Arial Nova Cond" panose="020B0506020202020204" pitchFamily="34" charset="0"/>
              </a:rPr>
              <a:t>найближчим</a:t>
            </a:r>
            <a:r>
              <a:rPr lang="ru-RU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 часом?</a:t>
            </a:r>
            <a:endParaRPr lang="uk-UA" sz="3000" dirty="0">
              <a:solidFill>
                <a:prstClr val="black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6" name="Рисунок 72">
            <a:extLst>
              <a:ext uri="{FF2B5EF4-FFF2-40B4-BE49-F238E27FC236}">
                <a16:creationId xmlns:a16="http://schemas.microsoft.com/office/drawing/2014/main" id="{C38F2ECC-8B6E-E08A-75CC-A9F23202F3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D12E00-CAA0-7CB3-32B0-2CD339705792}"/>
              </a:ext>
            </a:extLst>
          </p:cNvPr>
          <p:cNvSpPr/>
          <p:nvPr/>
        </p:nvSpPr>
        <p:spPr>
          <a:xfrm>
            <a:off x="98917" y="168100"/>
            <a:ext cx="5327523" cy="5719826"/>
          </a:xfrm>
          <a:prstGeom prst="roundRect">
            <a:avLst>
              <a:gd name="adj" fmla="val 9625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5D917E3-E297-E63A-769C-C7C0FD1EF427}"/>
              </a:ext>
            </a:extLst>
          </p:cNvPr>
          <p:cNvSpPr/>
          <p:nvPr/>
        </p:nvSpPr>
        <p:spPr>
          <a:xfrm>
            <a:off x="779489" y="1079292"/>
            <a:ext cx="1588957" cy="374754"/>
          </a:xfrm>
          <a:prstGeom prst="roundRect">
            <a:avLst>
              <a:gd name="adj" fmla="val 50000"/>
            </a:avLst>
          </a:prstGeom>
          <a:solidFill>
            <a:srgbClr val="33B1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Arial Nova Cond" panose="020B0506020202020204" pitchFamily="34" charset="0"/>
              </a:rPr>
              <a:t>Інструмент</a:t>
            </a:r>
            <a:r>
              <a:rPr lang="ru-RU" b="1" dirty="0">
                <a:solidFill>
                  <a:schemeClr val="bg1"/>
                </a:solidFill>
                <a:latin typeface="Arial Nova Cond" panose="020B0506020202020204" pitchFamily="34" charset="0"/>
              </a:rPr>
              <a:t>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C8E1D9-2652-CB8E-CD2A-432E5CDE4303}"/>
              </a:ext>
            </a:extLst>
          </p:cNvPr>
          <p:cNvSpPr txBox="1"/>
          <p:nvPr/>
        </p:nvSpPr>
        <p:spPr>
          <a:xfrm>
            <a:off x="829354" y="1518652"/>
            <a:ext cx="43122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uk-UA" sz="2000" b="1" dirty="0" err="1">
                <a:latin typeface="Arial Nova Cond" panose="020B0506020202020204" pitchFamily="34" charset="0"/>
              </a:rPr>
              <a:t>Ч</a:t>
            </a:r>
            <a:r>
              <a:rPr lang="en-GB" sz="2000" b="1" dirty="0" err="1">
                <a:latin typeface="Arial Nova Cond" panose="020B0506020202020204" pitchFamily="34" charset="0"/>
              </a:rPr>
              <a:t>екліст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реінтеграції</a:t>
            </a:r>
            <a:endParaRPr lang="en-GB" dirty="0"/>
          </a:p>
          <a:p>
            <a:r>
              <a:rPr lang="en-GB" sz="2000" dirty="0" err="1">
                <a:latin typeface="Arial Nova Cond" panose="020B0506020202020204" pitchFamily="34" charset="0"/>
              </a:rPr>
              <a:t>Готуємо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не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ветерана</a:t>
            </a:r>
            <a:r>
              <a:rPr lang="en-GB" sz="2000" dirty="0">
                <a:latin typeface="Arial Nova Cond" panose="020B0506020202020204" pitchFamily="34" charset="0"/>
              </a:rPr>
              <a:t>, </a:t>
            </a:r>
            <a:r>
              <a:rPr lang="en-GB" sz="2000" dirty="0" err="1">
                <a:latin typeface="Arial Nova Cond" panose="020B0506020202020204" pitchFamily="34" charset="0"/>
              </a:rPr>
              <a:t>а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організацію</a:t>
            </a:r>
            <a:endParaRPr lang="en-GB" sz="2000" dirty="0">
              <a:latin typeface="Arial Nova Cond" panose="020B0506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C0AB343-6045-EDA0-7EC3-3809A73B5272}"/>
              </a:ext>
            </a:extLst>
          </p:cNvPr>
          <p:cNvSpPr/>
          <p:nvPr/>
        </p:nvSpPr>
        <p:spPr>
          <a:xfrm>
            <a:off x="749231" y="2322857"/>
            <a:ext cx="4962021" cy="1304763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2F230E-7B39-B64F-0E1D-E2D019D592A4}"/>
              </a:ext>
            </a:extLst>
          </p:cNvPr>
          <p:cNvSpPr txBox="1"/>
          <p:nvPr/>
        </p:nvSpPr>
        <p:spPr>
          <a:xfrm>
            <a:off x="1543987" y="2367889"/>
            <a:ext cx="4137284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uk-UA" sz="2000" b="1" dirty="0">
                <a:latin typeface="Arial Nova Cond" panose="020B0506020202020204" pitchFamily="34" charset="0"/>
              </a:rPr>
              <a:t>Г</a:t>
            </a:r>
            <a:r>
              <a:rPr lang="en-GB" sz="2000" b="1" dirty="0" err="1">
                <a:latin typeface="Arial Nova Cond" panose="020B0506020202020204" pitchFamily="34" charset="0"/>
              </a:rPr>
              <a:t>отуємо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середовище</a:t>
            </a:r>
            <a:endParaRPr lang="en-GB" sz="2000" b="1" dirty="0">
              <a:latin typeface="Arial Nova Cond" panose="020B0506020202020204" pitchFamily="34" charset="0"/>
            </a:endParaRPr>
          </a:p>
          <a:p>
            <a:pPr>
              <a:buNone/>
            </a:pPr>
            <a:r>
              <a:rPr lang="en-GB" sz="1600" dirty="0" err="1">
                <a:latin typeface="Arial Nova Cond" panose="020B0506020202020204" pitchFamily="34" charset="0"/>
              </a:rPr>
              <a:t>Проговорюємо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з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командою</a:t>
            </a:r>
            <a:r>
              <a:rPr lang="en-GB" sz="1600" dirty="0">
                <a:latin typeface="Arial Nova Cond" panose="020B0506020202020204" pitchFamily="34" charset="0"/>
              </a:rPr>
              <a:t>: </a:t>
            </a:r>
            <a:r>
              <a:rPr lang="en-GB" sz="1600" dirty="0" err="1">
                <a:latin typeface="Arial Nova Cond" panose="020B0506020202020204" pitchFamily="34" charset="0"/>
              </a:rPr>
              <a:t>що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зміниться</a:t>
            </a:r>
            <a:r>
              <a:rPr lang="en-GB" sz="1600" dirty="0">
                <a:latin typeface="Arial Nova Cond" panose="020B0506020202020204" pitchFamily="34" charset="0"/>
              </a:rPr>
              <a:t>, </a:t>
            </a:r>
            <a:br>
              <a:rPr lang="en-GB" sz="1600" dirty="0">
                <a:latin typeface="Arial Nova Cond" panose="020B0506020202020204" pitchFamily="34" charset="0"/>
              </a:rPr>
            </a:br>
            <a:r>
              <a:rPr lang="en-GB" sz="1600" dirty="0" err="1">
                <a:latin typeface="Arial Nova Cond" panose="020B0506020202020204" pitchFamily="34" charset="0"/>
              </a:rPr>
              <a:t>що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не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зміниться</a:t>
            </a:r>
            <a:r>
              <a:rPr lang="en-GB" sz="1600" dirty="0">
                <a:latin typeface="Arial Nova Cond" panose="020B0506020202020204" pitchFamily="34" charset="0"/>
              </a:rPr>
              <a:t>, </a:t>
            </a:r>
            <a:r>
              <a:rPr lang="en-GB" sz="1600" dirty="0" err="1">
                <a:latin typeface="Arial Nova Cond" panose="020B0506020202020204" pitchFamily="34" charset="0"/>
              </a:rPr>
              <a:t>як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комунікуємо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і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що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робимо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в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конфліктних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ситуаціях</a:t>
            </a:r>
            <a:endParaRPr lang="en-GB" sz="1600" dirty="0">
              <a:latin typeface="Arial Nova Cond" panose="020B0506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3DE5F7C-38F6-E305-15CB-6D90217F0210}"/>
              </a:ext>
            </a:extLst>
          </p:cNvPr>
          <p:cNvSpPr/>
          <p:nvPr/>
        </p:nvSpPr>
        <p:spPr>
          <a:xfrm>
            <a:off x="731838" y="3719441"/>
            <a:ext cx="4962021" cy="1304763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D20ABEA-5E71-35FC-6778-1B702D0544DC}"/>
              </a:ext>
            </a:extLst>
          </p:cNvPr>
          <p:cNvSpPr/>
          <p:nvPr/>
        </p:nvSpPr>
        <p:spPr>
          <a:xfrm>
            <a:off x="731838" y="5113525"/>
            <a:ext cx="4962021" cy="1304763"/>
          </a:xfrm>
          <a:prstGeom prst="round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F27BE5-2D63-FA94-FE05-689C5302F050}"/>
              </a:ext>
            </a:extLst>
          </p:cNvPr>
          <p:cNvSpPr txBox="1"/>
          <p:nvPr/>
        </p:nvSpPr>
        <p:spPr>
          <a:xfrm>
            <a:off x="1517755" y="3885481"/>
            <a:ext cx="4178508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000" b="1" dirty="0" err="1">
                <a:latin typeface="Arial Nova Cond" panose="020B0506020202020204" pitchFamily="34" charset="0"/>
              </a:rPr>
              <a:t>Навчаємо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менеджерів</a:t>
            </a:r>
            <a:endParaRPr lang="en-GB" sz="2000" b="1" dirty="0">
              <a:latin typeface="Arial Nova Cond" panose="020B0506020202020204" pitchFamily="34" charset="0"/>
            </a:endParaRPr>
          </a:p>
          <a:p>
            <a:pPr>
              <a:buNone/>
            </a:pPr>
            <a:r>
              <a:rPr lang="en-GB" sz="1600" dirty="0" err="1">
                <a:latin typeface="Arial Nova Cond" panose="020B0506020202020204" pitchFamily="34" charset="0"/>
              </a:rPr>
              <a:t>Що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говорити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і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чого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не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говорити</a:t>
            </a:r>
            <a:r>
              <a:rPr lang="en-GB" sz="1600" dirty="0">
                <a:latin typeface="Arial Nova Cond" panose="020B0506020202020204" pitchFamily="34" charset="0"/>
              </a:rPr>
              <a:t>. </a:t>
            </a:r>
            <a:r>
              <a:rPr lang="en-GB" sz="1600" dirty="0" err="1">
                <a:latin typeface="Arial Nova Cond" panose="020B0506020202020204" pitchFamily="34" charset="0"/>
              </a:rPr>
              <a:t>Рекомендуємо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тренінг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з</a:t>
            </a:r>
            <a:r>
              <a:rPr lang="en-GB" sz="1600" dirty="0">
                <a:latin typeface="Arial Nova Cond" panose="020B0506020202020204" pitchFamily="34" charset="0"/>
              </a:rPr>
              <a:t> «</a:t>
            </a:r>
            <a:r>
              <a:rPr lang="en-GB" sz="1600" dirty="0" err="1">
                <a:latin typeface="Arial Nova Cond" panose="020B0506020202020204" pitchFamily="34" charset="0"/>
              </a:rPr>
              <a:t>Ненасильницького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спілкування</a:t>
            </a:r>
            <a:r>
              <a:rPr lang="en-GB" sz="1600" dirty="0">
                <a:latin typeface="Arial Nova Cond" panose="020B0506020202020204" pitchFamily="34" charset="0"/>
              </a:rPr>
              <a:t>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DD1F7D-DE51-ED4E-7DFA-30A4E384E02A}"/>
              </a:ext>
            </a:extLst>
          </p:cNvPr>
          <p:cNvSpPr txBox="1"/>
          <p:nvPr/>
        </p:nvSpPr>
        <p:spPr>
          <a:xfrm>
            <a:off x="1505498" y="5264961"/>
            <a:ext cx="3920942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n-GB" sz="2000" b="1" dirty="0" err="1">
                <a:latin typeface="Arial Nova Cond" panose="020B0506020202020204" pitchFamily="34" charset="0"/>
              </a:rPr>
              <a:t>Готуємо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команду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до</a:t>
            </a:r>
            <a:br>
              <a:rPr lang="en-GB" sz="2000" b="1" dirty="0">
                <a:latin typeface="Arial Nova Cond" panose="020B0506020202020204" pitchFamily="34" charset="0"/>
              </a:rPr>
            </a:br>
            <a:r>
              <a:rPr lang="en-GB" sz="2000" b="1" dirty="0" err="1">
                <a:latin typeface="Arial Nova Cond" panose="020B0506020202020204" pitchFamily="34" charset="0"/>
              </a:rPr>
              <a:t>психологічного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онбордингу</a:t>
            </a:r>
            <a:endParaRPr lang="en-GB" sz="2000" b="1" dirty="0">
              <a:latin typeface="Arial Nova Cond" panose="020B0506020202020204" pitchFamily="34" charset="0"/>
            </a:endParaRPr>
          </a:p>
          <a:p>
            <a:pPr>
              <a:buNone/>
            </a:pPr>
            <a:r>
              <a:rPr lang="en-GB" sz="1600" dirty="0" err="1">
                <a:latin typeface="Arial Nova Cond" panose="020B0506020202020204" pitchFamily="34" charset="0"/>
              </a:rPr>
              <a:t>Створюємо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підтримку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з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першого</a:t>
            </a:r>
            <a:r>
              <a:rPr lang="en-GB" sz="1600" dirty="0">
                <a:latin typeface="Arial Nova Cond" panose="020B0506020202020204" pitchFamily="34" charset="0"/>
              </a:rPr>
              <a:t> </a:t>
            </a:r>
            <a:r>
              <a:rPr lang="en-GB" sz="1600" dirty="0" err="1">
                <a:latin typeface="Arial Nova Cond" panose="020B0506020202020204" pitchFamily="34" charset="0"/>
              </a:rPr>
              <a:t>дня</a:t>
            </a:r>
            <a:endParaRPr lang="en-GB" sz="1600" dirty="0">
              <a:latin typeface="Arial Nova Cond" panose="020B0506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490BFF5-932C-BE3A-FF88-6A6DE1B90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82" y="5446156"/>
            <a:ext cx="612000" cy="612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F0BA8DF-C115-80DB-B9EB-F6606D82A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19" y="4113801"/>
            <a:ext cx="612000" cy="612000"/>
          </a:xfrm>
          <a:prstGeom prst="rect">
            <a:avLst/>
          </a:prstGeom>
        </p:spPr>
      </p:pic>
      <p:pic>
        <p:nvPicPr>
          <p:cNvPr id="24" name="Рисунок 6">
            <a:extLst>
              <a:ext uri="{FF2B5EF4-FFF2-40B4-BE49-F238E27FC236}">
                <a16:creationId xmlns:a16="http://schemas.microsoft.com/office/drawing/2014/main" id="{C8F11D81-2804-8FE6-5524-9B04530ABC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11" y="2672688"/>
            <a:ext cx="576000" cy="576000"/>
          </a:xfrm>
          <a:prstGeom prst="rect">
            <a:avLst/>
          </a:prstGeom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60BF781-E583-8795-277C-4AA39784786D}"/>
              </a:ext>
            </a:extLst>
          </p:cNvPr>
          <p:cNvSpPr/>
          <p:nvPr/>
        </p:nvSpPr>
        <p:spPr>
          <a:xfrm>
            <a:off x="6507507" y="1079292"/>
            <a:ext cx="1588957" cy="374754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Arial Nova Cond" panose="020B0506020202020204" pitchFamily="34" charset="0"/>
              </a:rPr>
              <a:t>Інструмент</a:t>
            </a:r>
            <a:r>
              <a:rPr lang="ru-RU" b="1" dirty="0">
                <a:solidFill>
                  <a:schemeClr val="bg1"/>
                </a:solidFill>
                <a:latin typeface="Arial Nova Cond" panose="020B050602020202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Arial Nova Cond" panose="020B0506020202020204" pitchFamily="34" charset="0"/>
              </a:rPr>
              <a:t>2</a:t>
            </a:r>
            <a:endParaRPr lang="ru-RU" b="1" dirty="0">
              <a:solidFill>
                <a:schemeClr val="bg1"/>
              </a:solidFill>
              <a:latin typeface="Arial Nova Cond" panose="020B0506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62E6F9-A9EE-D1A9-F01C-A2F0C1C5B263}"/>
              </a:ext>
            </a:extLst>
          </p:cNvPr>
          <p:cNvSpPr txBox="1"/>
          <p:nvPr/>
        </p:nvSpPr>
        <p:spPr>
          <a:xfrm>
            <a:off x="6557372" y="1518652"/>
            <a:ext cx="50837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 err="1">
                <a:latin typeface="Arial Nova Cond" panose="020B0506020202020204" pitchFamily="34" charset="0"/>
              </a:rPr>
              <a:t>Чекап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взаємодії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в</a:t>
            </a:r>
            <a:r>
              <a:rPr lang="en-GB" sz="2000" b="1" dirty="0">
                <a:latin typeface="Arial Nova Cond" panose="020B0506020202020204" pitchFamily="34" charset="0"/>
              </a:rPr>
              <a:t> </a:t>
            </a:r>
            <a:r>
              <a:rPr lang="en-GB" sz="2000" b="1" dirty="0" err="1">
                <a:latin typeface="Arial Nova Cond" panose="020B0506020202020204" pitchFamily="34" charset="0"/>
              </a:rPr>
              <a:t>команді</a:t>
            </a:r>
            <a:br>
              <a:rPr lang="en-GB" sz="2000" dirty="0"/>
            </a:br>
            <a:r>
              <a:rPr lang="en-GB" sz="2000" dirty="0" err="1">
                <a:latin typeface="Arial Nova Cond" panose="020B0506020202020204" pitchFamily="34" charset="0"/>
              </a:rPr>
              <a:t>Власна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картина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не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дорівнює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єдина</a:t>
            </a:r>
            <a:r>
              <a:rPr lang="en-GB" sz="2000" dirty="0">
                <a:latin typeface="Arial Nova Cond" panose="020B0506020202020204" pitchFamily="34" charset="0"/>
              </a:rPr>
              <a:t> </a:t>
            </a:r>
            <a:r>
              <a:rPr lang="en-GB" sz="2000" dirty="0" err="1">
                <a:latin typeface="Arial Nova Cond" panose="020B0506020202020204" pitchFamily="34" charset="0"/>
              </a:rPr>
              <a:t>реальність</a:t>
            </a:r>
            <a:endParaRPr lang="en-GB" sz="2000" dirty="0">
              <a:latin typeface="Arial Nova Cond" panose="020B0506020202020204" pitchFamily="34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9E3142A-D990-8E94-1E72-29A64BF6121E}"/>
              </a:ext>
            </a:extLst>
          </p:cNvPr>
          <p:cNvGrpSpPr/>
          <p:nvPr/>
        </p:nvGrpSpPr>
        <p:grpSpPr>
          <a:xfrm>
            <a:off x="6763063" y="2366345"/>
            <a:ext cx="4681030" cy="677052"/>
            <a:chOff x="6763063" y="2366345"/>
            <a:chExt cx="4681030" cy="677052"/>
          </a:xfrm>
        </p:grpSpPr>
        <p:sp>
          <p:nvSpPr>
            <p:cNvPr id="30" name="Google Shape;255;p21">
              <a:extLst>
                <a:ext uri="{FF2B5EF4-FFF2-40B4-BE49-F238E27FC236}">
                  <a16:creationId xmlns:a16="http://schemas.microsoft.com/office/drawing/2014/main" id="{63DCB288-B8B2-5B99-57B5-3A3FE2282332}"/>
                </a:ext>
              </a:extLst>
            </p:cNvPr>
            <p:cNvSpPr txBox="1"/>
            <p:nvPr/>
          </p:nvSpPr>
          <p:spPr>
            <a:xfrm>
              <a:off x="7469552" y="2366345"/>
              <a:ext cx="3974541" cy="6770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0932" tIns="60932" rIns="60932" bIns="60932" numCol="1" anchor="t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00" b="1" kern="0" dirty="0">
                  <a:solidFill>
                    <a:srgbClr val="002060"/>
                  </a:solidFill>
                  <a:latin typeface="Arial Nova Cond"/>
                  <a:cs typeface="Arial" panose="020B0604020202020204"/>
                </a:rPr>
                <a:t>45 </a:t>
              </a:r>
              <a:r>
                <a:rPr lang="uk-UA" sz="1800" b="1" kern="0" dirty="0">
                  <a:solidFill>
                    <a:srgbClr val="002060"/>
                  </a:solidFill>
                  <a:latin typeface="Arial Nova Cond"/>
                  <a:cs typeface="Arial" panose="020B0604020202020204"/>
                </a:rPr>
                <a:t>хвилин </a:t>
              </a:r>
              <a:br>
                <a:rPr lang="uk-UA" sz="1800" b="1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</a:br>
              <a:r>
                <a:rPr lang="uk-UA" sz="1800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на відверту розмову з командою</a:t>
              </a:r>
            </a:p>
          </p:txBody>
        </p:sp>
        <p:pic>
          <p:nvPicPr>
            <p:cNvPr id="33" name="Graphic 32" descr="Clock with solid fill">
              <a:extLst>
                <a:ext uri="{FF2B5EF4-FFF2-40B4-BE49-F238E27FC236}">
                  <a16:creationId xmlns:a16="http://schemas.microsoft.com/office/drawing/2014/main" id="{32E58828-CD95-D48D-53C6-9AE8E1BA98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763063" y="2417164"/>
              <a:ext cx="610849" cy="610849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FD377A4-1047-525E-FC39-E0879BE72EDB}"/>
              </a:ext>
            </a:extLst>
          </p:cNvPr>
          <p:cNvGrpSpPr/>
          <p:nvPr/>
        </p:nvGrpSpPr>
        <p:grpSpPr>
          <a:xfrm>
            <a:off x="6785115" y="3293586"/>
            <a:ext cx="4250245" cy="592326"/>
            <a:chOff x="6785115" y="3293586"/>
            <a:chExt cx="4250245" cy="59232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C4B05C3-8428-B279-4AF9-CDB009C4C320}"/>
                </a:ext>
              </a:extLst>
            </p:cNvPr>
            <p:cNvGrpSpPr/>
            <p:nvPr/>
          </p:nvGrpSpPr>
          <p:grpSpPr>
            <a:xfrm>
              <a:off x="6785115" y="3293586"/>
              <a:ext cx="4250245" cy="592326"/>
              <a:chOff x="6515291" y="3556919"/>
              <a:chExt cx="4250245" cy="592326"/>
            </a:xfrm>
          </p:grpSpPr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7D7F4E76-5839-B375-B1B5-34C26D4940F1}"/>
                  </a:ext>
                </a:extLst>
              </p:cNvPr>
              <p:cNvSpPr/>
              <p:nvPr/>
            </p:nvSpPr>
            <p:spPr>
              <a:xfrm>
                <a:off x="6515291" y="3556919"/>
                <a:ext cx="4250245" cy="59175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1674C54-7457-B155-0AC4-1634FA72F0B0}"/>
                  </a:ext>
                </a:extLst>
              </p:cNvPr>
              <p:cNvSpPr txBox="1"/>
              <p:nvPr/>
            </p:nvSpPr>
            <p:spPr>
              <a:xfrm>
                <a:off x="7156281" y="3564470"/>
                <a:ext cx="34647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600" dirty="0" err="1">
                    <a:latin typeface="Arial Nova Cond" panose="020B0506020202020204" pitchFamily="34" charset="0"/>
                  </a:rPr>
                  <a:t>Що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в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нас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має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залишитись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незмінним</a:t>
                </a:r>
                <a:r>
                  <a:rPr lang="en-GB" sz="1600" dirty="0">
                    <a:latin typeface="Arial Nova Cond" panose="020B0506020202020204" pitchFamily="34" charset="0"/>
                  </a:rPr>
                  <a:t>,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навіть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коли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все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навколо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змінюється</a:t>
                </a:r>
                <a:r>
                  <a:rPr lang="en-GB" sz="1600" dirty="0">
                    <a:latin typeface="Arial Nova Cond" panose="020B0506020202020204" pitchFamily="34" charset="0"/>
                  </a:rPr>
                  <a:t>? </a:t>
                </a:r>
              </a:p>
            </p:txBody>
          </p:sp>
        </p:grp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828BB50-C6FC-6AC2-25E5-FEFEDE8C1581}"/>
                </a:ext>
              </a:extLst>
            </p:cNvPr>
            <p:cNvSpPr/>
            <p:nvPr/>
          </p:nvSpPr>
          <p:spPr>
            <a:xfrm>
              <a:off x="6908592" y="3372787"/>
              <a:ext cx="434715" cy="43471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1</a:t>
              </a:r>
              <a:endParaRPr lang="ru-RU" b="1" dirty="0"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EFB02BC-BE2A-AE64-D96B-569BE193066B}"/>
              </a:ext>
            </a:extLst>
          </p:cNvPr>
          <p:cNvGrpSpPr/>
          <p:nvPr/>
        </p:nvGrpSpPr>
        <p:grpSpPr>
          <a:xfrm>
            <a:off x="6772623" y="4074323"/>
            <a:ext cx="4250245" cy="592326"/>
            <a:chOff x="6772623" y="4000622"/>
            <a:chExt cx="4250245" cy="59232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C1D862B-25A9-B6BF-B9F4-C1B14422FCA5}"/>
                </a:ext>
              </a:extLst>
            </p:cNvPr>
            <p:cNvGrpSpPr/>
            <p:nvPr/>
          </p:nvGrpSpPr>
          <p:grpSpPr>
            <a:xfrm>
              <a:off x="6772623" y="4000622"/>
              <a:ext cx="4250245" cy="592326"/>
              <a:chOff x="6515291" y="3556919"/>
              <a:chExt cx="4250245" cy="592326"/>
            </a:xfrm>
          </p:grpSpPr>
          <p:sp>
            <p:nvSpPr>
              <p:cNvPr id="41" name="Rounded Rectangle 40">
                <a:extLst>
                  <a:ext uri="{FF2B5EF4-FFF2-40B4-BE49-F238E27FC236}">
                    <a16:creationId xmlns:a16="http://schemas.microsoft.com/office/drawing/2014/main" id="{F4D290CC-9F24-443A-18D4-9CE94AA7027F}"/>
                  </a:ext>
                </a:extLst>
              </p:cNvPr>
              <p:cNvSpPr/>
              <p:nvPr/>
            </p:nvSpPr>
            <p:spPr>
              <a:xfrm>
                <a:off x="6515291" y="3556919"/>
                <a:ext cx="4250245" cy="59175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620C1FA-AED4-5D30-4D72-44E16E8B13D1}"/>
                  </a:ext>
                </a:extLst>
              </p:cNvPr>
              <p:cNvSpPr txBox="1"/>
              <p:nvPr/>
            </p:nvSpPr>
            <p:spPr>
              <a:xfrm>
                <a:off x="7156281" y="3564470"/>
                <a:ext cx="34647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600" dirty="0" err="1">
                    <a:latin typeface="Arial Nova Cond" panose="020B0506020202020204" pitchFamily="34" charset="0"/>
                  </a:rPr>
                  <a:t>Що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ми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більше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не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хочемо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робити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одне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з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одним</a:t>
                </a:r>
                <a:r>
                  <a:rPr lang="en-GB" sz="1600" dirty="0">
                    <a:latin typeface="Arial Nova Cond" panose="020B0506020202020204" pitchFamily="34" charset="0"/>
                  </a:rPr>
                  <a:t>? </a:t>
                </a:r>
              </a:p>
            </p:txBody>
          </p: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698DCB0-0BB1-B952-5AED-5ECB3497FB0F}"/>
                </a:ext>
              </a:extLst>
            </p:cNvPr>
            <p:cNvSpPr/>
            <p:nvPr/>
          </p:nvSpPr>
          <p:spPr>
            <a:xfrm>
              <a:off x="6911090" y="4064831"/>
              <a:ext cx="434715" cy="43471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2</a:t>
              </a:r>
              <a:endParaRPr lang="ru-RU" b="1" dirty="0"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BA11552-0230-551B-FF46-276ED7B8B83A}"/>
              </a:ext>
            </a:extLst>
          </p:cNvPr>
          <p:cNvGrpSpPr/>
          <p:nvPr/>
        </p:nvGrpSpPr>
        <p:grpSpPr>
          <a:xfrm>
            <a:off x="6772623" y="4855060"/>
            <a:ext cx="4250245" cy="592326"/>
            <a:chOff x="6772623" y="4690170"/>
            <a:chExt cx="4250245" cy="59232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86FB331-5025-D773-8F09-7874EB851817}"/>
                </a:ext>
              </a:extLst>
            </p:cNvPr>
            <p:cNvGrpSpPr/>
            <p:nvPr/>
          </p:nvGrpSpPr>
          <p:grpSpPr>
            <a:xfrm>
              <a:off x="6772623" y="4690170"/>
              <a:ext cx="4250245" cy="592326"/>
              <a:chOff x="6515291" y="3556919"/>
              <a:chExt cx="4250245" cy="592326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D898B5F9-110E-8E0A-8303-880883F7A01B}"/>
                  </a:ext>
                </a:extLst>
              </p:cNvPr>
              <p:cNvSpPr/>
              <p:nvPr/>
            </p:nvSpPr>
            <p:spPr>
              <a:xfrm>
                <a:off x="6515291" y="3556919"/>
                <a:ext cx="4250245" cy="59175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0220BB6-2F32-8800-5EA4-259B65D7AEC8}"/>
                  </a:ext>
                </a:extLst>
              </p:cNvPr>
              <p:cNvSpPr txBox="1"/>
              <p:nvPr/>
            </p:nvSpPr>
            <p:spPr>
              <a:xfrm>
                <a:off x="7156281" y="3564470"/>
                <a:ext cx="34647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600" dirty="0" err="1">
                    <a:latin typeface="Arial Nova Cond" panose="020B0506020202020204" pitchFamily="34" charset="0"/>
                  </a:rPr>
                  <a:t>Як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ми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зрозуміємо</a:t>
                </a:r>
                <a:r>
                  <a:rPr lang="en-GB" sz="1600" dirty="0">
                    <a:latin typeface="Arial Nova Cond" panose="020B0506020202020204" pitchFamily="34" charset="0"/>
                  </a:rPr>
                  <a:t>,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що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ми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працюємо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br>
                  <a:rPr lang="en-GB" sz="1600" dirty="0">
                    <a:latin typeface="Arial Nova Cond" panose="020B0506020202020204" pitchFamily="34" charset="0"/>
                  </a:rPr>
                </a:br>
                <a:r>
                  <a:rPr lang="en-GB" sz="1600" dirty="0" err="1">
                    <a:latin typeface="Arial Nova Cond" panose="020B0506020202020204" pitchFamily="34" charset="0"/>
                  </a:rPr>
                  <a:t>як</a:t>
                </a:r>
                <a:r>
                  <a:rPr lang="en-GB" sz="1600" dirty="0">
                    <a:latin typeface="Arial Nova Cond" panose="020B0506020202020204" pitchFamily="34" charset="0"/>
                  </a:rPr>
                  <a:t> </a:t>
                </a:r>
                <a:r>
                  <a:rPr lang="en-GB" sz="1600" dirty="0" err="1">
                    <a:latin typeface="Arial Nova Cond" panose="020B0506020202020204" pitchFamily="34" charset="0"/>
                  </a:rPr>
                  <a:t>команда</a:t>
                </a:r>
                <a:r>
                  <a:rPr lang="en-GB" sz="1600" dirty="0">
                    <a:latin typeface="Arial Nova Cond" panose="020B0506020202020204" pitchFamily="34" charset="0"/>
                  </a:rPr>
                  <a:t>?</a:t>
                </a:r>
              </a:p>
            </p:txBody>
          </p:sp>
        </p:grp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B87A3C6-1217-5A64-CBA2-BEA1C6597090}"/>
                </a:ext>
              </a:extLst>
            </p:cNvPr>
            <p:cNvSpPr/>
            <p:nvPr/>
          </p:nvSpPr>
          <p:spPr>
            <a:xfrm>
              <a:off x="6913588" y="4741885"/>
              <a:ext cx="434715" cy="43471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3</a:t>
              </a:r>
              <a:endParaRPr lang="ru-RU" b="1" dirty="0"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675076E-A08D-A122-15B0-031590B9B37D}"/>
              </a:ext>
            </a:extLst>
          </p:cNvPr>
          <p:cNvGrpSpPr/>
          <p:nvPr/>
        </p:nvGrpSpPr>
        <p:grpSpPr>
          <a:xfrm>
            <a:off x="6838012" y="5661495"/>
            <a:ext cx="4509541" cy="646331"/>
            <a:chOff x="6838012" y="5451635"/>
            <a:chExt cx="4509541" cy="64633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4C36C1-17F3-3AA7-71A0-6EE7CA37D2CD}"/>
                </a:ext>
              </a:extLst>
            </p:cNvPr>
            <p:cNvSpPr txBox="1"/>
            <p:nvPr/>
          </p:nvSpPr>
          <p:spPr>
            <a:xfrm>
              <a:off x="7450111" y="5451635"/>
              <a:ext cx="389744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З</a:t>
              </a:r>
              <a:r>
                <a:rPr lang="en-GB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відповідей</a:t>
              </a:r>
              <a:r>
                <a:rPr lang="en-GB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створюємо</a:t>
              </a:r>
              <a:r>
                <a:rPr lang="en-GB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3–5 </a:t>
              </a:r>
              <a:r>
                <a:rPr lang="en-GB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конкретних</a:t>
              </a:r>
              <a:r>
                <a:rPr lang="en-GB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правил</a:t>
              </a:r>
              <a:r>
                <a:rPr lang="en-GB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для</a:t>
              </a:r>
              <a:r>
                <a:rPr lang="en-GB" kern="0" dirty="0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 </a:t>
              </a:r>
              <a:r>
                <a:rPr lang="en-GB" kern="0" dirty="0" err="1">
                  <a:solidFill>
                    <a:srgbClr val="000000"/>
                  </a:solidFill>
                  <a:latin typeface="Arial Nova Cond"/>
                  <a:cs typeface="Arial" panose="020B0604020202020204"/>
                </a:rPr>
                <a:t>команди</a:t>
              </a:r>
              <a:endParaRPr lang="ru-RU" kern="0" dirty="0">
                <a:solidFill>
                  <a:srgbClr val="000000"/>
                </a:solidFill>
                <a:latin typeface="Arial Nova Cond"/>
                <a:cs typeface="Arial" panose="020B0604020202020204"/>
              </a:endParaRPr>
            </a:p>
          </p:txBody>
        </p:sp>
        <p:pic>
          <p:nvPicPr>
            <p:cNvPr id="53" name="Graphic 52" descr="Checklist with solid fill">
              <a:extLst>
                <a:ext uri="{FF2B5EF4-FFF2-40B4-BE49-F238E27FC236}">
                  <a16:creationId xmlns:a16="http://schemas.microsoft.com/office/drawing/2014/main" id="{CE35B129-0F9C-2686-E80D-E90C067552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38012" y="5522625"/>
              <a:ext cx="540000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687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33022EE-4A68-7542-ABCF-AA0C89FD3188}"/>
              </a:ext>
            </a:extLst>
          </p:cNvPr>
          <p:cNvSpPr/>
          <p:nvPr/>
        </p:nvSpPr>
        <p:spPr>
          <a:xfrm>
            <a:off x="696429" y="5400401"/>
            <a:ext cx="7534759" cy="606700"/>
          </a:xfrm>
          <a:prstGeom prst="round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2C881E-9726-672A-5441-72D3AC298E8C}"/>
              </a:ext>
            </a:extLst>
          </p:cNvPr>
          <p:cNvSpPr txBox="1"/>
          <p:nvPr/>
        </p:nvSpPr>
        <p:spPr>
          <a:xfrm>
            <a:off x="1389333" y="5489575"/>
            <a:ext cx="7435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latin typeface="Arial Nova Cond" panose="020B0506020202020204" pitchFamily="34" charset="0"/>
              </a:rPr>
              <a:t>роль керівників і </a:t>
            </a:r>
            <a:r>
              <a:rPr lang="uk-UA" sz="2000" dirty="0" err="1">
                <a:latin typeface="Arial Nova Cond" panose="020B0506020202020204" pitchFamily="34" charset="0"/>
              </a:rPr>
              <a:t>людиноцентричне</a:t>
            </a:r>
            <a:r>
              <a:rPr lang="uk-UA" sz="2000" dirty="0">
                <a:latin typeface="Arial Nova Cond" panose="020B0506020202020204" pitchFamily="34" charset="0"/>
              </a:rPr>
              <a:t> лідерство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14CF2F-1778-E3F9-78DC-997E6121A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289" y="2771403"/>
            <a:ext cx="2727434" cy="2727434"/>
          </a:xfrm>
          <a:prstGeom prst="rect">
            <a:avLst/>
          </a:prstGeom>
        </p:spPr>
      </p:pic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AFDEA5E5-FF29-627A-C8E1-CFA3C5BB6F6F}"/>
              </a:ext>
            </a:extLst>
          </p:cNvPr>
          <p:cNvSpPr txBox="1">
            <a:spLocks/>
          </p:cNvSpPr>
          <p:nvPr/>
        </p:nvSpPr>
        <p:spPr>
          <a:xfrm>
            <a:off x="690595" y="247974"/>
            <a:ext cx="9257446" cy="4940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uk-UA" sz="3000" dirty="0">
                <a:solidFill>
                  <a:prstClr val="black"/>
                </a:solidFill>
                <a:latin typeface="Arial Nova Cond" panose="020B0506020202020204" pitchFamily="34" charset="0"/>
              </a:rPr>
              <a:t>Експрес діагностика організаційного добробуту</a:t>
            </a:r>
          </a:p>
        </p:txBody>
      </p:sp>
      <p:pic>
        <p:nvPicPr>
          <p:cNvPr id="10" name="Рисунок 72">
            <a:extLst>
              <a:ext uri="{FF2B5EF4-FFF2-40B4-BE49-F238E27FC236}">
                <a16:creationId xmlns:a16="http://schemas.microsoft.com/office/drawing/2014/main" id="{B5EEC72F-C065-D621-A3E3-85669FECAC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2F7A00-BA3D-4276-4D94-DC8587ED7A91}"/>
              </a:ext>
            </a:extLst>
          </p:cNvPr>
          <p:cNvSpPr txBox="1"/>
          <p:nvPr/>
        </p:nvSpPr>
        <p:spPr>
          <a:xfrm>
            <a:off x="695325" y="1187559"/>
            <a:ext cx="103384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latin typeface="Arial Nova Cond" panose="020B0506020202020204" pitchFamily="34" charset="0"/>
              </a:rPr>
              <a:t>За 15 хвилин ви отримаєте загальну картину того, де ви вже добре закриваєте потреби людей, а де можуть бути точки для посилення </a:t>
            </a:r>
            <a:endParaRPr lang="ru-RU" sz="2400" b="1" dirty="0">
              <a:latin typeface="Arial Nova Cond" panose="020B0506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402D04-3E08-D92F-B402-0EA3956C0B89}"/>
              </a:ext>
            </a:extLst>
          </p:cNvPr>
          <p:cNvSpPr txBox="1"/>
          <p:nvPr/>
        </p:nvSpPr>
        <p:spPr>
          <a:xfrm>
            <a:off x="679559" y="2408761"/>
            <a:ext cx="61012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latin typeface="Arial Nova Cond" panose="020B0506020202020204" pitchFamily="34" charset="0"/>
              </a:rPr>
              <a:t>Діагностика відбувається за 5 напрямками:</a:t>
            </a:r>
            <a:endParaRPr lang="ru-RU" sz="2000" b="1" dirty="0">
              <a:latin typeface="Arial Nova Cond" panose="020B0506020202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F2CF68F-6678-B16D-03CD-CBBA5B2ACD52}"/>
              </a:ext>
            </a:extLst>
          </p:cNvPr>
          <p:cNvSpPr/>
          <p:nvPr/>
        </p:nvSpPr>
        <p:spPr>
          <a:xfrm>
            <a:off x="695324" y="2963038"/>
            <a:ext cx="3708000" cy="1042225"/>
          </a:xfrm>
          <a:prstGeom prst="round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BC5E5B8-5105-D34F-4935-E40B84364C60}"/>
              </a:ext>
            </a:extLst>
          </p:cNvPr>
          <p:cNvSpPr/>
          <p:nvPr/>
        </p:nvSpPr>
        <p:spPr>
          <a:xfrm>
            <a:off x="4588634" y="2963038"/>
            <a:ext cx="3708000" cy="1042225"/>
          </a:xfrm>
          <a:prstGeom prst="round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0D72A35-CC6B-2F86-1A5B-219102E91D46}"/>
              </a:ext>
            </a:extLst>
          </p:cNvPr>
          <p:cNvSpPr/>
          <p:nvPr/>
        </p:nvSpPr>
        <p:spPr>
          <a:xfrm>
            <a:off x="695324" y="4176142"/>
            <a:ext cx="3708000" cy="1042225"/>
          </a:xfrm>
          <a:prstGeom prst="round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8FBA57A-AD55-92F7-2BDF-DBC49B169A46}"/>
              </a:ext>
            </a:extLst>
          </p:cNvPr>
          <p:cNvSpPr/>
          <p:nvPr/>
        </p:nvSpPr>
        <p:spPr>
          <a:xfrm>
            <a:off x="4578562" y="4212718"/>
            <a:ext cx="3708000" cy="1042225"/>
          </a:xfrm>
          <a:prstGeom prst="round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52DA9A-18CB-2355-DD20-A5ACFA22AD0A}"/>
              </a:ext>
            </a:extLst>
          </p:cNvPr>
          <p:cNvSpPr txBox="1"/>
          <p:nvPr/>
        </p:nvSpPr>
        <p:spPr>
          <a:xfrm>
            <a:off x="1401230" y="3132667"/>
            <a:ext cx="28659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latin typeface="Arial Nova Cond" panose="020B0506020202020204" pitchFamily="34" charset="0"/>
              </a:rPr>
              <a:t>психологічна та медична підтримка</a:t>
            </a:r>
            <a:endParaRPr lang="ru-RU" sz="2000" dirty="0">
              <a:latin typeface="Arial Nova Cond" panose="020B0506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547FA1-FCEB-56B8-904B-EB3C56A4FB4D}"/>
              </a:ext>
            </a:extLst>
          </p:cNvPr>
          <p:cNvSpPr txBox="1"/>
          <p:nvPr/>
        </p:nvSpPr>
        <p:spPr>
          <a:xfrm>
            <a:off x="5346697" y="3142347"/>
            <a:ext cx="28802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latin typeface="Arial Nova Cond" panose="020B0506020202020204" pitchFamily="34" charset="0"/>
              </a:rPr>
              <a:t>навантаження, баланс </a:t>
            </a:r>
            <a:br>
              <a:rPr lang="uk-UA" sz="2000" dirty="0">
                <a:latin typeface="Arial Nova Cond" panose="020B0506020202020204" pitchFamily="34" charset="0"/>
              </a:rPr>
            </a:br>
            <a:r>
              <a:rPr lang="uk-UA" sz="2000" dirty="0">
                <a:latin typeface="Arial Nova Cond" panose="020B0506020202020204" pitchFamily="34" charset="0"/>
              </a:rPr>
              <a:t>і профілактика вигорання</a:t>
            </a:r>
            <a:endParaRPr lang="ru-RU" sz="2000" dirty="0">
              <a:latin typeface="Arial Nova Cond" panose="020B0506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A9048A-63AE-F807-8AC3-3F509CFCA80B}"/>
              </a:ext>
            </a:extLst>
          </p:cNvPr>
          <p:cNvSpPr txBox="1"/>
          <p:nvPr/>
        </p:nvSpPr>
        <p:spPr>
          <a:xfrm>
            <a:off x="1401233" y="4335532"/>
            <a:ext cx="26627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latin typeface="Arial Nova Cond" panose="020B0506020202020204" pitchFamily="34" charset="0"/>
              </a:rPr>
              <a:t>безпека та кризове реагування</a:t>
            </a:r>
            <a:endParaRPr lang="ru-RU" sz="2000" dirty="0">
              <a:latin typeface="Arial Nova Cond" panose="020B0506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0D92433-F92B-1895-0468-351B0762A2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25" y="5404238"/>
            <a:ext cx="612000" cy="612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6FBA709-36C4-FE14-54D9-25B90028E7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8" y="4419475"/>
            <a:ext cx="540000" cy="540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BE3BF4B-D978-5DDE-D17A-E8197D42F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472" y="3196580"/>
            <a:ext cx="612000" cy="612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16818E2-5AF4-C5F9-773E-7742002EE7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90" y="3195513"/>
            <a:ext cx="540000" cy="5400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85927B5-C676-26C7-6583-A6BA910ADB6D}"/>
              </a:ext>
            </a:extLst>
          </p:cNvPr>
          <p:cNvSpPr txBox="1"/>
          <p:nvPr/>
        </p:nvSpPr>
        <p:spPr>
          <a:xfrm>
            <a:off x="5342468" y="4335532"/>
            <a:ext cx="2463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latin typeface="Arial Nova Cond" panose="020B0506020202020204" pitchFamily="34" charset="0"/>
              </a:rPr>
              <a:t>ветеранські політики й </a:t>
            </a:r>
            <a:r>
              <a:rPr lang="uk-UA" sz="2000" dirty="0" err="1">
                <a:latin typeface="Arial Nova Cond" panose="020B0506020202020204" pitchFamily="34" charset="0"/>
              </a:rPr>
              <a:t>безбар’єрність</a:t>
            </a:r>
            <a:endParaRPr lang="ru-RU" sz="2000" dirty="0">
              <a:latin typeface="Arial Nova Cond" panose="020B0506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ECC582-465D-0749-F5BD-B88E3C4ED771}"/>
              </a:ext>
            </a:extLst>
          </p:cNvPr>
          <p:cNvGrpSpPr/>
          <p:nvPr/>
        </p:nvGrpSpPr>
        <p:grpSpPr>
          <a:xfrm>
            <a:off x="4744015" y="4417804"/>
            <a:ext cx="558402" cy="516068"/>
            <a:chOff x="64923" y="4419475"/>
            <a:chExt cx="558402" cy="516068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76AFDC0-AB7E-EBF4-E999-56193BAC6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25" y="4419475"/>
              <a:ext cx="468000" cy="468000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1F1837B-15F1-0BA0-940F-C2F5EE30F541}"/>
                </a:ext>
              </a:extLst>
            </p:cNvPr>
            <p:cNvSpPr/>
            <p:nvPr/>
          </p:nvSpPr>
          <p:spPr>
            <a:xfrm>
              <a:off x="90616" y="4607097"/>
              <a:ext cx="238897" cy="319130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8AF81FD-BEFD-7D88-9BBF-88D21C3E9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23" y="4585917"/>
              <a:ext cx="349626" cy="349626"/>
            </a:xfrm>
            <a:prstGeom prst="rect">
              <a:avLst/>
            </a:prstGeom>
          </p:spPr>
        </p:pic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94863BB3-AC10-BED8-610A-EFD1B94B7A00}"/>
              </a:ext>
            </a:extLst>
          </p:cNvPr>
          <p:cNvSpPr txBox="1"/>
          <p:nvPr/>
        </p:nvSpPr>
        <p:spPr>
          <a:xfrm>
            <a:off x="8593138" y="5446683"/>
            <a:ext cx="27352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Arial Nova Cond" panose="020B0506020202020204" pitchFamily="34" charset="0"/>
              </a:rPr>
              <a:t>Скануйте, щоб пройти експрес-оцінку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4393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4">
            <a:extLst>
              <a:ext uri="{FF2B5EF4-FFF2-40B4-BE49-F238E27FC236}">
                <a16:creationId xmlns:a16="http://schemas.microsoft.com/office/drawing/2014/main" id="{DA3D1294-CD8A-272E-315C-DA66B857DEEA}"/>
              </a:ext>
            </a:extLst>
          </p:cNvPr>
          <p:cNvSpPr/>
          <p:nvPr/>
        </p:nvSpPr>
        <p:spPr>
          <a:xfrm>
            <a:off x="1350993" y="3140015"/>
            <a:ext cx="5392707" cy="3519579"/>
          </a:xfrm>
          <a:custGeom>
            <a:avLst/>
            <a:gdLst/>
            <a:ahLst/>
            <a:cxnLst/>
            <a:rect l="l" t="t" r="r" b="b"/>
            <a:pathLst>
              <a:path w="2149116" h="1836468">
                <a:moveTo>
                  <a:pt x="76642" y="0"/>
                </a:moveTo>
                <a:lnTo>
                  <a:pt x="2072473" y="0"/>
                </a:lnTo>
                <a:cubicBezTo>
                  <a:pt x="2092800" y="0"/>
                  <a:pt x="2112294" y="8075"/>
                  <a:pt x="2126667" y="22448"/>
                </a:cubicBezTo>
                <a:cubicBezTo>
                  <a:pt x="2141041" y="36821"/>
                  <a:pt x="2149116" y="56316"/>
                  <a:pt x="2149116" y="76642"/>
                </a:cubicBezTo>
                <a:lnTo>
                  <a:pt x="2149116" y="1759825"/>
                </a:lnTo>
                <a:cubicBezTo>
                  <a:pt x="2149116" y="1802154"/>
                  <a:pt x="2114802" y="1836468"/>
                  <a:pt x="2072473" y="1836468"/>
                </a:cubicBezTo>
                <a:lnTo>
                  <a:pt x="76642" y="1836468"/>
                </a:lnTo>
                <a:cubicBezTo>
                  <a:pt x="34314" y="1836468"/>
                  <a:pt x="0" y="1802154"/>
                  <a:pt x="0" y="1759825"/>
                </a:cubicBezTo>
                <a:lnTo>
                  <a:pt x="0" y="76642"/>
                </a:lnTo>
                <a:cubicBezTo>
                  <a:pt x="0" y="34314"/>
                  <a:pt x="34314" y="0"/>
                  <a:pt x="76642" y="0"/>
                </a:cubicBezTo>
                <a:close/>
              </a:path>
            </a:pathLst>
          </a:custGeom>
          <a:solidFill>
            <a:srgbClr val="33B17C">
              <a:alpha val="10000"/>
            </a:srgbClr>
          </a:solidFill>
          <a:ln cap="rnd">
            <a:noFill/>
            <a:prstDash val="solid"/>
            <a:round/>
          </a:ln>
        </p:spPr>
        <p:txBody>
          <a:bodyPr/>
          <a:lstStyle/>
          <a:p>
            <a:pPr defTabSz="914377"/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64977" y="382150"/>
            <a:ext cx="1515543" cy="34406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defTabSz="609570" hangingPunct="0">
              <a:lnSpc>
                <a:spcPct val="107000"/>
              </a:lnSpc>
            </a:pPr>
            <a:endParaRPr lang="en-US" sz="1600" kern="0" dirty="0">
              <a:solidFill>
                <a:srgbClr val="000000"/>
              </a:solidFill>
              <a:latin typeface="BravoRG" panose="02000506000000020004" pitchFamily="50" charset="0"/>
              <a:ea typeface="Calibri" panose="020F0502020204030204" pitchFamily="34" charset="0"/>
              <a:cs typeface="Calibri Light" panose="020F0302020204030204" pitchFamily="34" charset="0"/>
              <a:sym typeface="Calibri" panose="020F0502020204030204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1205D43-6843-6683-E106-0CE1FA7C0834}"/>
              </a:ext>
            </a:extLst>
          </p:cNvPr>
          <p:cNvGrpSpPr/>
          <p:nvPr/>
        </p:nvGrpSpPr>
        <p:grpSpPr>
          <a:xfrm>
            <a:off x="7959425" y="3624171"/>
            <a:ext cx="2444032" cy="2621355"/>
            <a:chOff x="7717886" y="3555157"/>
            <a:chExt cx="2444032" cy="262135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5EA923-92EF-8914-CC32-DDFFB6181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2294" y="4014265"/>
              <a:ext cx="2162246" cy="2162246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DF17785-AEFD-136D-F34A-354F5560345D}"/>
                </a:ext>
              </a:extLst>
            </p:cNvPr>
            <p:cNvGrpSpPr/>
            <p:nvPr/>
          </p:nvGrpSpPr>
          <p:grpSpPr>
            <a:xfrm>
              <a:off x="7717886" y="3555157"/>
              <a:ext cx="2444032" cy="430847"/>
              <a:chOff x="1092200" y="3493327"/>
              <a:chExt cx="2805616" cy="494589"/>
            </a:xfrm>
          </p:grpSpPr>
          <p:sp>
            <p:nvSpPr>
              <p:cNvPr id="689" name="Google Shape;689;p22"/>
              <p:cNvSpPr txBox="1"/>
              <p:nvPr/>
            </p:nvSpPr>
            <p:spPr>
              <a:xfrm>
                <a:off x="1462693" y="3493327"/>
                <a:ext cx="2435123" cy="4945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defTabSz="609570" hangingPunct="0"/>
                <a:r>
                  <a:rPr lang="uk-UA" sz="2200" b="1" kern="0" dirty="0" err="1">
                    <a:solidFill>
                      <a:prstClr val="black"/>
                    </a:solidFill>
                    <a:latin typeface="Arial Nova Cond" panose="020B0506020202020204" pitchFamily="34" charset="0"/>
                    <a:cs typeface="Calibri"/>
                    <a:sym typeface="Calibri" panose="020F0502020204030204"/>
                  </a:rPr>
                  <a:t>wellbeing.vision</a:t>
                </a:r>
                <a:r>
                  <a:rPr lang="en-US" sz="2200" b="1" kern="0" dirty="0">
                    <a:solidFill>
                      <a:prstClr val="black"/>
                    </a:solidFill>
                    <a:latin typeface="Arial Nova Cond" panose="020B0506020202020204" pitchFamily="34" charset="0"/>
                    <a:cs typeface="Calibri"/>
                    <a:sym typeface="Calibri" panose="020F0502020204030204"/>
                  </a:rPr>
                  <a:t> </a:t>
                </a:r>
                <a:endParaRPr sz="2200" b="1" kern="0" dirty="0">
                  <a:solidFill>
                    <a:prstClr val="black"/>
                  </a:solidFill>
                  <a:latin typeface="Arial Nova Cond" panose="020B0506020202020204" pitchFamily="34" charset="0"/>
                  <a:cs typeface="Calibri"/>
                  <a:sym typeface="Calibri" panose="020F0502020204030204"/>
                </a:endParaRPr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ECC3DB38-8C82-7AB9-D990-FDE6561B3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092200" y="3601527"/>
                <a:ext cx="360000" cy="360000"/>
              </a:xfrm>
              <a:prstGeom prst="rect">
                <a:avLst/>
              </a:prstGeom>
            </p:spPr>
          </p:pic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160FE4-6793-8FC9-DEB7-F6CF0E085F89}"/>
              </a:ext>
            </a:extLst>
          </p:cNvPr>
          <p:cNvGrpSpPr/>
          <p:nvPr/>
        </p:nvGrpSpPr>
        <p:grpSpPr>
          <a:xfrm>
            <a:off x="1333742" y="883359"/>
            <a:ext cx="7957847" cy="1118325"/>
            <a:chOff x="1092200" y="1177831"/>
            <a:chExt cx="7957847" cy="111832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34023E8-FCD8-8687-0AC0-876623320525}"/>
                </a:ext>
              </a:extLst>
            </p:cNvPr>
            <p:cNvSpPr txBox="1"/>
            <p:nvPr/>
          </p:nvSpPr>
          <p:spPr>
            <a:xfrm>
              <a:off x="1092200" y="1177831"/>
              <a:ext cx="7957847" cy="10797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533"/>
                </a:spcAft>
              </a:pPr>
              <a:r>
                <a:rPr lang="en-US" sz="3000" b="1" kern="0" dirty="0" err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Ви</a:t>
              </a:r>
              <a:r>
                <a:rPr lang="en-US" sz="3000" b="1" kern="0" dirty="0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не</a:t>
              </a:r>
              <a:r>
                <a:rPr lang="en-US" sz="3000" b="1" kern="0" dirty="0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можете</a:t>
              </a:r>
              <a:r>
                <a:rPr lang="en-US" sz="3000" b="1" kern="0" dirty="0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управляти</a:t>
              </a:r>
              <a:r>
                <a:rPr lang="en-US" sz="3000" b="1" kern="0" dirty="0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тим</a:t>
              </a:r>
              <a:r>
                <a:rPr lang="en-US" sz="3000" b="1" kern="0" dirty="0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, </a:t>
              </a:r>
              <a:r>
                <a:rPr lang="en-US" sz="3000" b="1" kern="0" dirty="0" err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чого</a:t>
              </a:r>
              <a:r>
                <a:rPr lang="en-US" sz="3000" b="1" kern="0" dirty="0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не</a:t>
              </a:r>
              <a:r>
                <a:rPr lang="en-US" sz="3000" b="1" kern="0" dirty="0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  <a:r>
                <a:rPr lang="en-US" sz="3000" b="1" kern="0" dirty="0" err="1">
                  <a:solidFill>
                    <a:srgbClr val="000000"/>
                  </a:solidFill>
                  <a:latin typeface="Arial Nova Cond" panose="020B0506020202020204" pitchFamily="34" charset="0"/>
                  <a:cs typeface="Calibri"/>
                </a:rPr>
                <a:t>бачите</a:t>
              </a:r>
              <a:endParaRPr lang="ru-RU" sz="3000" b="1" kern="0" dirty="0">
                <a:solidFill>
                  <a:srgbClr val="000000"/>
                </a:solidFill>
                <a:latin typeface="Arial Nova Cond" panose="020B0506020202020204" pitchFamily="34" charset="0"/>
                <a:cs typeface="Calibri"/>
              </a:endParaRPr>
            </a:p>
            <a:p>
              <a:pPr defTabSz="914377">
                <a:spcAft>
                  <a:spcPts val="533"/>
                </a:spcAft>
              </a:pPr>
              <a:r>
                <a:rPr lang="en-US" sz="3000" b="1" kern="0" dirty="0" err="1">
                  <a:solidFill>
                    <a:srgbClr val="33B17C"/>
                  </a:solidFill>
                  <a:latin typeface="Arial Nova Cond" panose="020B0506020202020204" pitchFamily="34" charset="0"/>
                  <a:cs typeface="Calibri"/>
                </a:rPr>
                <a:t>Але</a:t>
              </a:r>
              <a:r>
                <a:rPr lang="en-US" sz="3000" b="1" kern="0" dirty="0">
                  <a:solidFill>
                    <a:srgbClr val="33B17C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  <a:r>
                <a:rPr lang="en-US" sz="3000" b="1" kern="0" dirty="0" err="1">
                  <a:solidFill>
                    <a:srgbClr val="33B17C"/>
                  </a:solidFill>
                  <a:latin typeface="Arial Nova Cond" panose="020B0506020202020204" pitchFamily="34" charset="0"/>
                  <a:cs typeface="Calibri"/>
                </a:rPr>
                <a:t>тепер</a:t>
              </a:r>
              <a:r>
                <a:rPr lang="en-US" sz="3000" b="1" kern="0" dirty="0">
                  <a:solidFill>
                    <a:srgbClr val="33B17C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  <a:r>
                <a:rPr lang="en-US" sz="3000" b="1" kern="0" dirty="0" err="1">
                  <a:solidFill>
                    <a:srgbClr val="33B17C"/>
                  </a:solidFill>
                  <a:latin typeface="Arial Nova Cond" panose="020B0506020202020204" pitchFamily="34" charset="0"/>
                  <a:cs typeface="Calibri"/>
                </a:rPr>
                <a:t>невидиме</a:t>
              </a:r>
              <a:r>
                <a:rPr lang="en-US" sz="3000" b="1" kern="0" dirty="0">
                  <a:solidFill>
                    <a:srgbClr val="33B17C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  <a:r>
                <a:rPr lang="en-US" sz="3000" b="1" kern="0" dirty="0" err="1">
                  <a:solidFill>
                    <a:srgbClr val="33B17C"/>
                  </a:solidFill>
                  <a:latin typeface="Arial Nova Cond" panose="020B0506020202020204" pitchFamily="34" charset="0"/>
                  <a:cs typeface="Calibri"/>
                </a:rPr>
                <a:t>можна</a:t>
              </a:r>
              <a:r>
                <a:rPr lang="en-US" sz="3000" b="1" kern="0" dirty="0">
                  <a:solidFill>
                    <a:srgbClr val="33B17C"/>
                  </a:solidFill>
                  <a:latin typeface="Arial Nova Cond" panose="020B0506020202020204" pitchFamily="34" charset="0"/>
                  <a:cs typeface="Calibri"/>
                </a:rPr>
                <a:t> </a:t>
              </a:r>
              <a:r>
                <a:rPr lang="en-US" sz="3000" b="1" kern="0" dirty="0" err="1">
                  <a:solidFill>
                    <a:srgbClr val="33B17C"/>
                  </a:solidFill>
                  <a:latin typeface="Arial Nova Cond" panose="020B0506020202020204" pitchFamily="34" charset="0"/>
                  <a:cs typeface="Calibri"/>
                </a:rPr>
                <a:t>виміряти</a:t>
              </a:r>
              <a:endParaRPr lang="en-GB" sz="3000" b="1" kern="0" dirty="0">
                <a:solidFill>
                  <a:srgbClr val="33B17C"/>
                </a:solidFill>
                <a:latin typeface="Arial Nova Cond" panose="020B0506020202020204" pitchFamily="34" charset="0"/>
                <a:cs typeface="Calibri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8AD1508-0EA8-9E00-6590-0E83A05FA1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9572" r="49821"/>
            <a:stretch/>
          </p:blipFill>
          <p:spPr>
            <a:xfrm>
              <a:off x="7552043" y="1754973"/>
              <a:ext cx="538517" cy="541184"/>
            </a:xfrm>
            <a:prstGeom prst="rect">
              <a:avLst/>
            </a:prstGeom>
          </p:spPr>
        </p:pic>
      </p:grpSp>
      <p:sp>
        <p:nvSpPr>
          <p:cNvPr id="19" name="TextBox 5">
            <a:extLst>
              <a:ext uri="{FF2B5EF4-FFF2-40B4-BE49-F238E27FC236}">
                <a16:creationId xmlns:a16="http://schemas.microsoft.com/office/drawing/2014/main" id="{4CBFC951-8510-DF2F-E07B-E538C0435156}"/>
              </a:ext>
            </a:extLst>
          </p:cNvPr>
          <p:cNvSpPr txBox="1"/>
          <p:nvPr/>
        </p:nvSpPr>
        <p:spPr>
          <a:xfrm>
            <a:off x="1810058" y="4802324"/>
            <a:ext cx="6666887" cy="590384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 defTabSz="914377">
              <a:lnSpc>
                <a:spcPts val="2379"/>
              </a:lnSpc>
            </a:pPr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94" name="Google Shape;694;p22"/>
          <p:cNvSpPr txBox="1"/>
          <p:nvPr/>
        </p:nvSpPr>
        <p:spPr>
          <a:xfrm>
            <a:off x="1706888" y="4345115"/>
            <a:ext cx="4254237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609570" hangingPunct="0"/>
            <a:r>
              <a:rPr lang="uk-UA" sz="2200" b="1" kern="0" dirty="0">
                <a:solidFill>
                  <a:srgbClr val="33B17C"/>
                </a:solidFill>
                <a:latin typeface="Arial Nova Cond" panose="020B0506020202020204" pitchFamily="34" charset="0"/>
                <a:cs typeface="Calibri"/>
              </a:rPr>
              <a:t>Катерина </a:t>
            </a:r>
            <a:r>
              <a:rPr lang="uk-UA" sz="2200" b="1" kern="0" dirty="0" err="1">
                <a:solidFill>
                  <a:srgbClr val="33B17C"/>
                </a:solidFill>
                <a:latin typeface="Arial Nova Cond" panose="020B0506020202020204" pitchFamily="34" charset="0"/>
                <a:cs typeface="Calibri"/>
              </a:rPr>
              <a:t>Агапос</a:t>
            </a:r>
            <a:r>
              <a:rPr lang="uk-UA" sz="2200" b="1" kern="0" dirty="0">
                <a:solidFill>
                  <a:srgbClr val="33B17C"/>
                </a:solidFill>
                <a:latin typeface="Arial Nova Cond" panose="020B0506020202020204" pitchFamily="34" charset="0"/>
                <a:cs typeface="Calibri"/>
              </a:rPr>
              <a:t> (Кондратюк)</a:t>
            </a:r>
          </a:p>
          <a:p>
            <a:pPr defTabSz="609570" hangingPunct="0"/>
            <a:r>
              <a:rPr lang="en-US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Business Development Partner Wellbeing Company </a:t>
            </a:r>
            <a:r>
              <a:rPr lang="ru-RU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  <a:sym typeface="Arial" panose="020B0604020202020204"/>
              </a:rPr>
              <a:t> </a:t>
            </a:r>
            <a:endParaRPr lang="en-US" sz="2200" b="1" kern="0" dirty="0">
              <a:solidFill>
                <a:prstClr val="black"/>
              </a:solidFill>
              <a:latin typeface="Arial Nova Cond" panose="020B0506020202020204" pitchFamily="34" charset="0"/>
              <a:cs typeface="Calibri"/>
              <a:sym typeface="Arial" panose="020B0604020202020204"/>
            </a:endParaRPr>
          </a:p>
          <a:p>
            <a:pPr defTabSz="609570" hangingPunct="0"/>
            <a:r>
              <a:rPr lang="en-US" sz="10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  <a:sym typeface="Arial" panose="020B0604020202020204"/>
              </a:rPr>
              <a:t> </a:t>
            </a:r>
            <a:endParaRPr lang="ru-RU" sz="1000" b="1" kern="0" dirty="0">
              <a:solidFill>
                <a:prstClr val="black"/>
              </a:solidFill>
              <a:latin typeface="Arial Nova Cond" panose="020B0506020202020204" pitchFamily="34" charset="0"/>
              <a:cs typeface="Calibri"/>
              <a:sym typeface="Arial" panose="020B0604020202020204"/>
            </a:endParaRPr>
          </a:p>
          <a:p>
            <a:pPr indent="533387" defTabSz="609570" hangingPunct="0"/>
            <a:r>
              <a:rPr lang="en-US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+38</a:t>
            </a:r>
            <a:r>
              <a:rPr lang="ru-RU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 </a:t>
            </a:r>
            <a:r>
              <a:rPr lang="en-US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093</a:t>
            </a:r>
            <a:r>
              <a:rPr lang="ru-RU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 </a:t>
            </a:r>
            <a:r>
              <a:rPr lang="en-US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630</a:t>
            </a:r>
            <a:r>
              <a:rPr lang="ru-RU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 </a:t>
            </a:r>
            <a:r>
              <a:rPr lang="en-US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31</a:t>
            </a:r>
            <a:r>
              <a:rPr lang="ru-RU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 </a:t>
            </a:r>
            <a:r>
              <a:rPr lang="en-US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72</a:t>
            </a:r>
            <a:endParaRPr lang="en-US" sz="2200" b="1" kern="0" dirty="0">
              <a:solidFill>
                <a:prstClr val="black"/>
              </a:solidFill>
              <a:latin typeface="Arial Nova Cond" panose="020B0506020202020204" pitchFamily="34" charset="0"/>
              <a:cs typeface="Calibri"/>
              <a:sym typeface="Calibri" panose="020F0502020204030204"/>
            </a:endParaRPr>
          </a:p>
          <a:p>
            <a:pPr indent="496876" defTabSz="609570" hangingPunct="0"/>
            <a:r>
              <a:rPr lang="en-US" sz="10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  <a:sym typeface="Calibri" panose="020F0502020204030204"/>
              </a:rPr>
              <a:t> </a:t>
            </a:r>
          </a:p>
          <a:p>
            <a:pPr algn="ctr" defTabSz="914377"/>
            <a:r>
              <a:rPr lang="en-US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      </a:t>
            </a:r>
            <a:r>
              <a:rPr lang="en-US" sz="2200" b="1" kern="0" dirty="0" err="1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K.Kondratiuk@wellbeing.vision</a:t>
            </a:r>
            <a:r>
              <a:rPr lang="en-US" sz="2200" b="1" kern="0" dirty="0">
                <a:solidFill>
                  <a:prstClr val="black"/>
                </a:solidFill>
                <a:latin typeface="Arial Nova Cond" panose="020B0506020202020204" pitchFamily="34" charset="0"/>
                <a:cs typeface="Calibri"/>
              </a:rPr>
              <a:t> </a:t>
            </a:r>
          </a:p>
        </p:txBody>
      </p:sp>
      <p:pic>
        <p:nvPicPr>
          <p:cNvPr id="35" name="Рисунок 72">
            <a:extLst>
              <a:ext uri="{FF2B5EF4-FFF2-40B4-BE49-F238E27FC236}">
                <a16:creationId xmlns:a16="http://schemas.microsoft.com/office/drawing/2014/main" id="{3647A3B4-1886-EBDE-4D45-17458C432B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5109" y="72424"/>
            <a:ext cx="1428395" cy="803472"/>
          </a:xfrm>
          <a:prstGeom prst="rect">
            <a:avLst/>
          </a:prstGeom>
        </p:spPr>
      </p:pic>
      <p:pic>
        <p:nvPicPr>
          <p:cNvPr id="6" name="Graphic 5" descr="Speaker phone with solid fill">
            <a:extLst>
              <a:ext uri="{FF2B5EF4-FFF2-40B4-BE49-F238E27FC236}">
                <a16:creationId xmlns:a16="http://schemas.microsoft.com/office/drawing/2014/main" id="{03FAC353-4416-2831-F3C1-EABB13726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74041" y="5475972"/>
            <a:ext cx="432000" cy="432000"/>
          </a:xfrm>
          <a:prstGeom prst="rect">
            <a:avLst/>
          </a:prstGeom>
        </p:spPr>
      </p:pic>
      <p:pic>
        <p:nvPicPr>
          <p:cNvPr id="8" name="Graphic 7" descr="Email with solid fill">
            <a:extLst>
              <a:ext uri="{FF2B5EF4-FFF2-40B4-BE49-F238E27FC236}">
                <a16:creationId xmlns:a16="http://schemas.microsoft.com/office/drawing/2014/main" id="{2D6A07D3-F606-DB8A-74F0-99A0DAD420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01849" y="5971780"/>
            <a:ext cx="360000" cy="360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8CB730-95A0-8EC1-5A3A-A0FE3C44BBA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6" t="20200" r="10223" b="45110"/>
          <a:stretch>
            <a:fillRect/>
          </a:stretch>
        </p:blipFill>
        <p:spPr>
          <a:xfrm>
            <a:off x="2891363" y="1996440"/>
            <a:ext cx="2304000" cy="2304000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</TotalTime>
  <Words>1194</Words>
  <Application>Microsoft Office PowerPoint</Application>
  <PresentationFormat>Широкий екран</PresentationFormat>
  <Paragraphs>214</Paragraphs>
  <Slides>16</Slides>
  <Notes>12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6" baseType="lpstr">
      <vt:lpstr>Arial</vt:lpstr>
      <vt:lpstr>Arial Narrow</vt:lpstr>
      <vt:lpstr>Arial Nova Cond</vt:lpstr>
      <vt:lpstr>BravoRG</vt:lpstr>
      <vt:lpstr>Calibri</vt:lpstr>
      <vt:lpstr>Calibri Light</vt:lpstr>
      <vt:lpstr>Helvetica Neue</vt:lpstr>
      <vt:lpstr>Verdana</vt:lpstr>
      <vt:lpstr>Wingdings</vt:lpstr>
      <vt:lpstr>Тема Office</vt:lpstr>
      <vt:lpstr>Втрата реальності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Kateryna Agapos</dc:creator>
  <cp:lastModifiedBy>Kateryna Agapos</cp:lastModifiedBy>
  <cp:revision>35</cp:revision>
  <dcterms:created xsi:type="dcterms:W3CDTF">2026-09-28T12:14:08Z</dcterms:created>
  <dcterms:modified xsi:type="dcterms:W3CDTF">2026-10-01T16:32:32Z</dcterms:modified>
</cp:coreProperties>
</file>