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3A0AC5-5ECB-47A9-B5A9-F651E9A77543}" v="8" dt="2026-10-01T06:54:52.466"/>
    <p1510:client id="{EDDBA6A5-19EB-4C5E-B2F4-75F50B58597A}" v="8" dt="2026-09-29T14:45:57.05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E1956-620F-4DB5-BA7D-6A05B3E5BC69}" type="datetimeFigureOut"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BDFA-A958-486B-AE44-B96CE2B191C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73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Я </a:t>
            </a:r>
            <a:r>
              <a:rPr lang="en-US" dirty="0" err="1"/>
              <a:t>багато</a:t>
            </a:r>
            <a:r>
              <a:rPr lang="en-US" dirty="0"/>
              <a:t> </a:t>
            </a:r>
            <a:r>
              <a:rPr lang="en-US" dirty="0" err="1"/>
              <a:t>років</a:t>
            </a:r>
            <a:r>
              <a:rPr lang="en-US" dirty="0"/>
              <a:t> </a:t>
            </a:r>
            <a:r>
              <a:rPr lang="en-US" dirty="0" err="1"/>
              <a:t>працюю</a:t>
            </a:r>
            <a:r>
              <a:rPr lang="en-US" dirty="0"/>
              <a:t> з </a:t>
            </a:r>
            <a:r>
              <a:rPr lang="en-US" dirty="0" err="1"/>
              <a:t>наймом</a:t>
            </a:r>
            <a:r>
              <a:rPr lang="en-US" dirty="0"/>
              <a:t>. І </a:t>
            </a:r>
            <a:r>
              <a:rPr lang="en-US" dirty="0" err="1"/>
              <a:t>останнім</a:t>
            </a:r>
            <a:r>
              <a:rPr lang="en-US" dirty="0"/>
              <a:t> </a:t>
            </a:r>
            <a:r>
              <a:rPr lang="en-US" dirty="0" err="1"/>
              <a:t>часом</a:t>
            </a:r>
            <a:r>
              <a:rPr lang="en-US" dirty="0"/>
              <a:t> у </a:t>
            </a:r>
            <a:r>
              <a:rPr lang="en-US" dirty="0" err="1"/>
              <a:t>мене</a:t>
            </a:r>
            <a:r>
              <a:rPr lang="en-US" dirty="0"/>
              <a:t>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частіше</a:t>
            </a:r>
            <a:r>
              <a:rPr lang="en-US" dirty="0"/>
              <a:t> </a:t>
            </a:r>
            <a:r>
              <a:rPr lang="en-US" dirty="0" err="1"/>
              <a:t>виникає</a:t>
            </a:r>
            <a:r>
              <a:rPr lang="en-US" dirty="0"/>
              <a:t> </a:t>
            </a:r>
            <a:r>
              <a:rPr lang="en-US" dirty="0" err="1"/>
              <a:t>відчуття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намагаємося</a:t>
            </a:r>
            <a:r>
              <a:rPr lang="en-US" dirty="0"/>
              <a:t> </a:t>
            </a:r>
            <a:r>
              <a:rPr lang="en-US" dirty="0" err="1"/>
              <a:t>вирішити</a:t>
            </a:r>
            <a:r>
              <a:rPr lang="en-US" dirty="0"/>
              <a:t> </a:t>
            </a:r>
            <a:r>
              <a:rPr lang="en-US" dirty="0" err="1"/>
              <a:t>нову</a:t>
            </a:r>
            <a:r>
              <a:rPr lang="en-US" dirty="0"/>
              <a:t> </a:t>
            </a:r>
            <a:r>
              <a:rPr lang="en-US" dirty="0" err="1"/>
              <a:t>проблему</a:t>
            </a:r>
            <a:r>
              <a:rPr lang="en-US" dirty="0"/>
              <a:t> </a:t>
            </a:r>
            <a:r>
              <a:rPr lang="en-US" dirty="0" err="1"/>
              <a:t>старими</a:t>
            </a:r>
            <a:r>
              <a:rPr lang="en-US" dirty="0"/>
              <a:t> </a:t>
            </a:r>
            <a:r>
              <a:rPr lang="en-US" dirty="0" err="1"/>
              <a:t>способами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Ринок </a:t>
            </a:r>
            <a:r>
              <a:rPr lang="en-US" dirty="0" err="1"/>
              <a:t>праці</a:t>
            </a:r>
            <a:r>
              <a:rPr lang="en-US" dirty="0"/>
              <a:t> </a:t>
            </a:r>
            <a:r>
              <a:rPr lang="en-US" dirty="0" err="1"/>
              <a:t>змінився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швидко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А </a:t>
            </a:r>
            <a:r>
              <a:rPr lang="en-US" dirty="0" err="1"/>
              <a:t>багато</a:t>
            </a:r>
            <a:r>
              <a:rPr lang="en-US" dirty="0"/>
              <a:t> </a:t>
            </a:r>
            <a:r>
              <a:rPr lang="en-US" dirty="0" err="1"/>
              <a:t>наших</a:t>
            </a:r>
            <a:r>
              <a:rPr lang="en-US" dirty="0"/>
              <a:t> </a:t>
            </a:r>
            <a:r>
              <a:rPr lang="en-US" dirty="0" err="1"/>
              <a:t>уявлень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те</a:t>
            </a:r>
            <a:r>
              <a:rPr lang="en-US" dirty="0"/>
              <a:t>,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виглядати</a:t>
            </a:r>
            <a:r>
              <a:rPr lang="en-US" dirty="0"/>
              <a:t> "</a:t>
            </a:r>
            <a:r>
              <a:rPr lang="en-US" dirty="0" err="1"/>
              <a:t>хороший</a:t>
            </a:r>
            <a:r>
              <a:rPr lang="en-US" dirty="0"/>
              <a:t> </a:t>
            </a:r>
            <a:r>
              <a:rPr lang="en-US" dirty="0" err="1"/>
              <a:t>кандидат</a:t>
            </a:r>
            <a:r>
              <a:rPr lang="en-US" dirty="0"/>
              <a:t>", </a:t>
            </a:r>
            <a:r>
              <a:rPr lang="en-US" dirty="0" err="1"/>
              <a:t>скільки</a:t>
            </a:r>
            <a:r>
              <a:rPr lang="en-US" dirty="0"/>
              <a:t> </a:t>
            </a:r>
            <a:r>
              <a:rPr lang="en-US" dirty="0" err="1"/>
              <a:t>він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чекати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умови</a:t>
            </a:r>
            <a:r>
              <a:rPr lang="en-US" dirty="0"/>
              <a:t> </a:t>
            </a:r>
            <a:r>
              <a:rPr lang="en-US" dirty="0" err="1"/>
              <a:t>погоджуватися</a:t>
            </a:r>
            <a:r>
              <a:rPr lang="en-US" dirty="0"/>
              <a:t> і </a:t>
            </a:r>
            <a:r>
              <a:rPr lang="en-US" dirty="0" err="1"/>
              <a:t>наскільки</a:t>
            </a:r>
            <a:r>
              <a:rPr lang="en-US" dirty="0"/>
              <a:t> </a:t>
            </a:r>
            <a:r>
              <a:rPr lang="en-US" dirty="0" err="1"/>
              <a:t>сильно</a:t>
            </a:r>
            <a:r>
              <a:rPr lang="en-US" dirty="0"/>
              <a:t> </a:t>
            </a:r>
            <a:r>
              <a:rPr lang="en-US" dirty="0" err="1"/>
              <a:t>хотіти</a:t>
            </a:r>
            <a:r>
              <a:rPr lang="en-US" dirty="0"/>
              <a:t> </a:t>
            </a:r>
            <a:r>
              <a:rPr lang="en-US" dirty="0" err="1"/>
              <a:t>працювати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в </a:t>
            </a:r>
            <a:r>
              <a:rPr lang="en-US" dirty="0" err="1"/>
              <a:t>нашій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, </a:t>
            </a:r>
            <a:r>
              <a:rPr lang="en-US" dirty="0" err="1"/>
              <a:t>залишилися</a:t>
            </a:r>
            <a:r>
              <a:rPr lang="en-US" dirty="0"/>
              <a:t> </a:t>
            </a:r>
            <a:r>
              <a:rPr lang="en-US" dirty="0" err="1"/>
              <a:t>майже</a:t>
            </a:r>
            <a:r>
              <a:rPr lang="en-US" dirty="0"/>
              <a:t> </a:t>
            </a:r>
            <a:r>
              <a:rPr lang="en-US" dirty="0" err="1"/>
              <a:t>незмінними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І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коштує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 </a:t>
            </a:r>
            <a:r>
              <a:rPr lang="en-US" dirty="0" err="1"/>
              <a:t>грошей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Бо</a:t>
            </a:r>
            <a:r>
              <a:rPr lang="en-US" dirty="0"/>
              <a:t> </a:t>
            </a:r>
            <a:r>
              <a:rPr lang="en-US" dirty="0" err="1"/>
              <a:t>незакрита</a:t>
            </a:r>
            <a:r>
              <a:rPr lang="en-US" dirty="0"/>
              <a:t> </a:t>
            </a:r>
            <a:r>
              <a:rPr lang="en-US" dirty="0" err="1"/>
              <a:t>вакансія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проблема</a:t>
            </a:r>
            <a:r>
              <a:rPr lang="en-US" dirty="0"/>
              <a:t> HR.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продажі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відбулися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Замовлення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виконуються</a:t>
            </a:r>
            <a:r>
              <a:rPr lang="en-US" dirty="0"/>
              <a:t> </a:t>
            </a:r>
            <a:r>
              <a:rPr lang="en-US" dirty="0" err="1"/>
              <a:t>довше</a:t>
            </a:r>
            <a:r>
              <a:rPr lang="en-US" dirty="0"/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/>
              <a:t>Керівник</a:t>
            </a:r>
            <a:r>
              <a:rPr lang="en-US" dirty="0"/>
              <a:t>, </a:t>
            </a:r>
            <a:r>
              <a:rPr lang="en-US" dirty="0" err="1"/>
              <a:t>який</a:t>
            </a:r>
            <a:r>
              <a:rPr lang="en-US" dirty="0"/>
              <a:t> </a:t>
            </a:r>
            <a:r>
              <a:rPr lang="en-US" dirty="0" err="1"/>
              <a:t>закриває</a:t>
            </a:r>
            <a:r>
              <a:rPr lang="en-US" dirty="0"/>
              <a:t> </a:t>
            </a:r>
            <a:r>
              <a:rPr lang="en-US" dirty="0" err="1"/>
              <a:t>операційні</a:t>
            </a:r>
            <a:r>
              <a:rPr lang="en-US" dirty="0"/>
              <a:t> </a:t>
            </a:r>
            <a:r>
              <a:rPr lang="en-US" dirty="0" err="1"/>
              <a:t>задачі</a:t>
            </a:r>
            <a:r>
              <a:rPr lang="en-US" dirty="0"/>
              <a:t> </a:t>
            </a:r>
            <a:r>
              <a:rPr lang="en-US" dirty="0" err="1"/>
              <a:t>замість</a:t>
            </a:r>
            <a:r>
              <a:rPr lang="en-US" dirty="0"/>
              <a:t> </a:t>
            </a:r>
            <a:r>
              <a:rPr lang="en-US" dirty="0" err="1"/>
              <a:t>своїх</a:t>
            </a:r>
            <a:r>
              <a:rPr lang="en-US" dirty="0"/>
              <a:t>.</a:t>
            </a:r>
          </a:p>
          <a:p>
            <a:r>
              <a:rPr lang="en-US" dirty="0" err="1"/>
              <a:t>Команда</a:t>
            </a:r>
            <a:r>
              <a:rPr lang="en-US" dirty="0"/>
              <a:t>, </a:t>
            </a:r>
            <a:r>
              <a:rPr lang="en-US" dirty="0" err="1"/>
              <a:t>яка</a:t>
            </a:r>
            <a:r>
              <a:rPr lang="en-US" dirty="0"/>
              <a:t> </a:t>
            </a:r>
            <a:r>
              <a:rPr lang="en-US" dirty="0" err="1"/>
              <a:t>працює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двох</a:t>
            </a:r>
            <a:r>
              <a:rPr lang="en-US" dirty="0"/>
              <a:t>.</a:t>
            </a:r>
          </a:p>
          <a:p>
            <a:r>
              <a:rPr lang="en-US" dirty="0"/>
              <a:t>І </a:t>
            </a:r>
            <a:r>
              <a:rPr lang="en-US" dirty="0" err="1"/>
              <a:t>клієнт</a:t>
            </a:r>
            <a:r>
              <a:rPr lang="en-US" dirty="0"/>
              <a:t>, </a:t>
            </a:r>
            <a:r>
              <a:rPr lang="en-US" dirty="0" err="1"/>
              <a:t>якому</a:t>
            </a:r>
            <a:r>
              <a:rPr lang="en-US" dirty="0"/>
              <a:t> в </a:t>
            </a:r>
            <a:r>
              <a:rPr lang="en-US" dirty="0" err="1"/>
              <a:t>якийсь</a:t>
            </a:r>
            <a:r>
              <a:rPr lang="en-US" dirty="0"/>
              <a:t> </a:t>
            </a:r>
            <a:r>
              <a:rPr lang="en-US" dirty="0" err="1"/>
              <a:t>момент</a:t>
            </a:r>
            <a:r>
              <a:rPr lang="en-US" dirty="0"/>
              <a:t> </a:t>
            </a:r>
            <a:r>
              <a:rPr lang="en-US" dirty="0" err="1"/>
              <a:t>стає</a:t>
            </a:r>
            <a:r>
              <a:rPr lang="en-US" dirty="0"/>
              <a:t> </a:t>
            </a:r>
            <a:r>
              <a:rPr lang="en-US" dirty="0" err="1"/>
              <a:t>простіше</a:t>
            </a:r>
            <a:r>
              <a:rPr lang="en-US" dirty="0"/>
              <a:t> </a:t>
            </a:r>
            <a:r>
              <a:rPr lang="en-US" dirty="0" err="1"/>
              <a:t>піти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іншої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.</a:t>
            </a:r>
          </a:p>
          <a:p>
            <a:r>
              <a:rPr lang="en-US" dirty="0"/>
              <a:t>Тому </a:t>
            </a:r>
            <a:r>
              <a:rPr lang="en-US" dirty="0" err="1"/>
              <a:t>сьогодні</a:t>
            </a:r>
            <a:r>
              <a:rPr lang="en-US" dirty="0"/>
              <a:t> я </a:t>
            </a:r>
            <a:r>
              <a:rPr lang="en-US" dirty="0" err="1"/>
              <a:t>хочу</a:t>
            </a:r>
            <a:r>
              <a:rPr lang="en-US" dirty="0"/>
              <a:t> </a:t>
            </a:r>
            <a:r>
              <a:rPr lang="en-US" dirty="0" err="1"/>
              <a:t>запропонувати</a:t>
            </a:r>
            <a:r>
              <a:rPr lang="en-US" dirty="0"/>
              <a:t> </a:t>
            </a:r>
            <a:r>
              <a:rPr lang="en-US" dirty="0" err="1"/>
              <a:t>подивитися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кадровий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трохи</a:t>
            </a:r>
            <a:r>
              <a:rPr lang="en-US" dirty="0"/>
              <a:t> з </a:t>
            </a:r>
            <a:r>
              <a:rPr lang="en-US" dirty="0" err="1"/>
              <a:t>іншого</a:t>
            </a:r>
            <a:r>
              <a:rPr lang="en-US" dirty="0"/>
              <a:t> </a:t>
            </a:r>
            <a:r>
              <a:rPr lang="en-US" dirty="0" err="1"/>
              <a:t>боку</a:t>
            </a:r>
            <a:r>
              <a:rPr lang="en-US" dirty="0"/>
              <a:t>.</a:t>
            </a:r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запитати</a:t>
            </a:r>
            <a:r>
              <a:rPr lang="en-US" dirty="0"/>
              <a:t>: "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взяти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?"</a:t>
            </a:r>
          </a:p>
          <a:p>
            <a:r>
              <a:rPr lang="en-US" dirty="0"/>
              <a:t>А </a:t>
            </a:r>
            <a:r>
              <a:rPr lang="en-US" dirty="0" err="1"/>
              <a:t>поставити</a:t>
            </a:r>
            <a:r>
              <a:rPr lang="en-US" dirty="0"/>
              <a:t> </a:t>
            </a:r>
            <a:r>
              <a:rPr lang="en-US" dirty="0" err="1"/>
              <a:t>складніше</a:t>
            </a:r>
            <a:r>
              <a:rPr lang="en-US" dirty="0"/>
              <a:t> </a:t>
            </a:r>
            <a:r>
              <a:rPr lang="en-US" dirty="0" err="1"/>
              <a:t>питання</a:t>
            </a:r>
            <a:r>
              <a:rPr lang="en-US" dirty="0"/>
              <a:t>:</a:t>
            </a:r>
          </a:p>
          <a:p>
            <a:r>
              <a:rPr lang="en-US" dirty="0"/>
              <a:t>"</a:t>
            </a:r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наші</a:t>
            </a:r>
            <a:r>
              <a:rPr lang="en-US" dirty="0"/>
              <a:t> </a:t>
            </a:r>
            <a:r>
              <a:rPr lang="en-US" dirty="0" err="1"/>
              <a:t>проблеми</a:t>
            </a:r>
            <a:r>
              <a:rPr lang="en-US" dirty="0"/>
              <a:t> з </a:t>
            </a:r>
            <a:r>
              <a:rPr lang="en-US" dirty="0" err="1"/>
              <a:t>наймом</a:t>
            </a:r>
            <a:r>
              <a:rPr lang="en-US" dirty="0"/>
              <a:t> </a:t>
            </a:r>
            <a:r>
              <a:rPr lang="en-US" dirty="0" err="1"/>
              <a:t>справді</a:t>
            </a:r>
            <a:r>
              <a:rPr lang="en-US" dirty="0"/>
              <a:t> </a:t>
            </a:r>
            <a:r>
              <a:rPr lang="en-US" dirty="0" err="1"/>
              <a:t>починаються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</a:t>
            </a:r>
            <a:r>
              <a:rPr lang="en-US" dirty="0" err="1"/>
              <a:t>праці</a:t>
            </a:r>
            <a:r>
              <a:rPr lang="en-US" dirty="0"/>
              <a:t>?"</a:t>
            </a:r>
          </a:p>
          <a:p>
            <a:r>
              <a:rPr lang="en-US" dirty="0" err="1"/>
              <a:t>Бо</a:t>
            </a:r>
            <a:r>
              <a:rPr lang="en-US" dirty="0"/>
              <a:t> </a:t>
            </a:r>
            <a:r>
              <a:rPr lang="en-US" dirty="0" err="1"/>
              <a:t>частина</a:t>
            </a:r>
            <a:r>
              <a:rPr lang="en-US" dirty="0"/>
              <a:t> з </a:t>
            </a:r>
            <a:r>
              <a:rPr lang="en-US" dirty="0" err="1"/>
              <a:t>них</a:t>
            </a:r>
            <a:r>
              <a:rPr lang="en-US" dirty="0"/>
              <a:t>, </a:t>
            </a:r>
            <a:r>
              <a:rPr lang="en-US" dirty="0" err="1"/>
              <a:t>можливо</a:t>
            </a:r>
            <a:r>
              <a:rPr lang="en-US" dirty="0"/>
              <a:t>, </a:t>
            </a:r>
            <a:r>
              <a:rPr lang="en-US" dirty="0" err="1"/>
              <a:t>починається</a:t>
            </a:r>
            <a:r>
              <a:rPr lang="en-US" dirty="0"/>
              <a:t> </a:t>
            </a:r>
            <a:r>
              <a:rPr lang="en-US" dirty="0" err="1"/>
              <a:t>всередині</a:t>
            </a:r>
            <a:r>
              <a:rPr lang="en-US" dirty="0"/>
              <a:t> </a:t>
            </a:r>
            <a:r>
              <a:rPr lang="en-US" dirty="0" err="1"/>
              <a:t>самої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.</a:t>
            </a:r>
          </a:p>
          <a:p>
            <a:endParaRPr lang="en-US" dirty="0">
              <a:ea typeface="Calibri"/>
              <a:cs typeface="+mn-lt"/>
            </a:endParaRPr>
          </a:p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27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>
                <a:cs typeface="+mn-lt"/>
              </a:rPr>
            </a:br>
            <a:r>
              <a:rPr lang="en-US" dirty="0"/>
              <a:t>Я </a:t>
            </a:r>
            <a:r>
              <a:rPr lang="en-US" dirty="0" err="1"/>
              <a:t>хочу</a:t>
            </a:r>
            <a:r>
              <a:rPr lang="en-US" dirty="0"/>
              <a:t> </a:t>
            </a:r>
            <a:r>
              <a:rPr lang="en-US" dirty="0" err="1"/>
              <a:t>почати</a:t>
            </a:r>
            <a:r>
              <a:rPr lang="en-US" dirty="0"/>
              <a:t> з </a:t>
            </a:r>
            <a:r>
              <a:rPr lang="en-US" dirty="0" err="1"/>
              <a:t>фрази</a:t>
            </a:r>
            <a:r>
              <a:rPr lang="en-US" dirty="0"/>
              <a:t>, </a:t>
            </a:r>
            <a:r>
              <a:rPr lang="en-US" dirty="0" err="1"/>
              <a:t>яку</a:t>
            </a:r>
            <a:r>
              <a:rPr lang="en-US" dirty="0"/>
              <a:t> </a:t>
            </a:r>
            <a:r>
              <a:rPr lang="en-US" dirty="0" err="1"/>
              <a:t>останні</a:t>
            </a:r>
            <a:r>
              <a:rPr lang="en-US" dirty="0"/>
              <a:t> </a:t>
            </a:r>
            <a:r>
              <a:rPr lang="en-US" dirty="0" err="1"/>
              <a:t>кілька</a:t>
            </a:r>
            <a:r>
              <a:rPr lang="en-US" dirty="0"/>
              <a:t> </a:t>
            </a:r>
            <a:r>
              <a:rPr lang="en-US" dirty="0" err="1"/>
              <a:t>років</a:t>
            </a:r>
            <a:r>
              <a:rPr lang="en-US" dirty="0"/>
              <a:t> </a:t>
            </a:r>
            <a:r>
              <a:rPr lang="en-US" dirty="0" err="1"/>
              <a:t>чую</a:t>
            </a:r>
            <a:r>
              <a:rPr lang="en-US" dirty="0"/>
              <a:t> </a:t>
            </a:r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en-US" dirty="0" err="1"/>
              <a:t>роботодавців</a:t>
            </a:r>
            <a:r>
              <a:rPr lang="en-US" dirty="0"/>
              <a:t> </a:t>
            </a:r>
            <a:r>
              <a:rPr lang="en-US" dirty="0" err="1"/>
              <a:t>практично</a:t>
            </a:r>
            <a:r>
              <a:rPr lang="en-US" dirty="0"/>
              <a:t> </a:t>
            </a:r>
            <a:r>
              <a:rPr lang="en-US" dirty="0" err="1"/>
              <a:t>щодня</a:t>
            </a:r>
            <a:r>
              <a:rPr lang="en-US" dirty="0"/>
              <a:t>:</a:t>
            </a:r>
            <a:endParaRPr lang="ru-RU" dirty="0">
              <a:solidFill>
                <a:srgbClr val="444444"/>
              </a:solidFill>
            </a:endParaRPr>
          </a:p>
          <a:p>
            <a:r>
              <a:rPr lang="en-US" dirty="0"/>
              <a:t>"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".</a:t>
            </a:r>
            <a:endParaRPr lang="en-US" dirty="0">
              <a:cs typeface="+mn-lt"/>
            </a:endParaRPr>
          </a:p>
          <a:p>
            <a:r>
              <a:rPr lang="en-US" dirty="0"/>
              <a:t>Немає </a:t>
            </a:r>
            <a:r>
              <a:rPr lang="en-US" dirty="0" err="1"/>
              <a:t>менеджерів</a:t>
            </a:r>
            <a:r>
              <a:rPr lang="en-US" dirty="0"/>
              <a:t> з </a:t>
            </a:r>
            <a:r>
              <a:rPr lang="en-US" dirty="0" err="1"/>
              <a:t>продажу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Немає </a:t>
            </a:r>
            <a:r>
              <a:rPr lang="en-US" dirty="0" err="1"/>
              <a:t>інженерів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Немає </a:t>
            </a:r>
            <a:r>
              <a:rPr lang="en-US" dirty="0" err="1"/>
              <a:t>механіків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Немає </a:t>
            </a:r>
            <a:r>
              <a:rPr lang="en-US" dirty="0" err="1"/>
              <a:t>бухгалтерів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Немає </a:t>
            </a:r>
            <a:r>
              <a:rPr lang="en-US" dirty="0" err="1"/>
              <a:t>керівників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молодих</a:t>
            </a:r>
            <a:r>
              <a:rPr lang="en-US" dirty="0"/>
              <a:t>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досвідчених</a:t>
            </a:r>
            <a:r>
              <a:rPr lang="en-US" dirty="0"/>
              <a:t>.</a:t>
            </a:r>
            <a:br>
              <a:rPr lang="en-US" dirty="0">
                <a:cs typeface="+mn-lt"/>
              </a:rPr>
            </a:b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І </a:t>
            </a:r>
            <a:r>
              <a:rPr lang="en-US" dirty="0" err="1"/>
              <a:t>знаєте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цікаво</a:t>
            </a:r>
            <a:r>
              <a:rPr lang="en-US" dirty="0"/>
              <a:t>?</a:t>
            </a:r>
            <a:br>
              <a:rPr lang="en-US" dirty="0">
                <a:cs typeface="+mn-lt"/>
              </a:rPr>
            </a:br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У </a:t>
            </a:r>
            <a:r>
              <a:rPr lang="en-US" dirty="0" err="1"/>
              <a:t>цей</a:t>
            </a:r>
            <a:r>
              <a:rPr lang="en-US" dirty="0"/>
              <a:t> </a:t>
            </a:r>
            <a:r>
              <a:rPr lang="en-US" dirty="0" err="1"/>
              <a:t>самий</a:t>
            </a:r>
            <a:r>
              <a:rPr lang="en-US" dirty="0"/>
              <a:t> </a:t>
            </a:r>
            <a:r>
              <a:rPr lang="en-US" dirty="0" err="1"/>
              <a:t>час</a:t>
            </a:r>
            <a:r>
              <a:rPr lang="en-US" dirty="0"/>
              <a:t> </a:t>
            </a:r>
            <a:r>
              <a:rPr lang="en-US" dirty="0" err="1"/>
              <a:t>кандидати</a:t>
            </a:r>
            <a:r>
              <a:rPr lang="en-US" dirty="0"/>
              <a:t> </a:t>
            </a:r>
            <a:r>
              <a:rPr lang="en-US" dirty="0" err="1"/>
              <a:t>говорять</a:t>
            </a:r>
            <a:r>
              <a:rPr lang="en-US" dirty="0"/>
              <a:t> </a:t>
            </a:r>
            <a:r>
              <a:rPr lang="en-US" dirty="0" err="1"/>
              <a:t>мені</a:t>
            </a:r>
            <a:r>
              <a:rPr lang="en-US" dirty="0"/>
              <a:t>:</a:t>
            </a:r>
            <a:endParaRPr lang="en-US" dirty="0">
              <a:solidFill>
                <a:srgbClr val="444444"/>
              </a:solidFill>
            </a:endParaRPr>
          </a:p>
          <a:p>
            <a:endParaRPr lang="en-US" dirty="0">
              <a:solidFill>
                <a:srgbClr val="444444"/>
              </a:solidFill>
            </a:endParaRPr>
          </a:p>
          <a:p>
            <a:r>
              <a:rPr lang="en-US" dirty="0"/>
              <a:t>"Я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кілька</a:t>
            </a:r>
            <a:r>
              <a:rPr lang="en-US" dirty="0"/>
              <a:t> </a:t>
            </a:r>
            <a:r>
              <a:rPr lang="en-US" dirty="0" err="1"/>
              <a:t>місяців</a:t>
            </a:r>
            <a:r>
              <a:rPr lang="en-US" dirty="0"/>
              <a:t> </a:t>
            </a:r>
            <a:r>
              <a:rPr lang="en-US" dirty="0" err="1"/>
              <a:t>шукаю</a:t>
            </a:r>
            <a:r>
              <a:rPr lang="en-US" dirty="0"/>
              <a:t> </a:t>
            </a:r>
            <a:r>
              <a:rPr lang="en-US" dirty="0" err="1"/>
              <a:t>роботу</a:t>
            </a:r>
            <a:r>
              <a:rPr lang="en-US" dirty="0"/>
              <a:t>".</a:t>
            </a:r>
            <a:endParaRPr lang="en-US" dirty="0">
              <a:solidFill>
                <a:srgbClr val="444444"/>
              </a:solidFill>
            </a:endParaRPr>
          </a:p>
          <a:p>
            <a:endParaRPr lang="en-US" dirty="0">
              <a:cs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01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Подивіться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ці</a:t>
            </a:r>
            <a:r>
              <a:rPr lang="en-US" dirty="0"/>
              <a:t> </a:t>
            </a:r>
            <a:r>
              <a:rPr lang="en-US" dirty="0" err="1"/>
              <a:t>цифри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Лише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одній</a:t>
            </a:r>
            <a:r>
              <a:rPr lang="en-US" dirty="0"/>
              <a:t> </a:t>
            </a:r>
            <a:r>
              <a:rPr lang="en-US" dirty="0" err="1"/>
              <a:t>із</a:t>
            </a:r>
            <a:r>
              <a:rPr lang="en-US" dirty="0"/>
              <a:t> </a:t>
            </a:r>
            <a:r>
              <a:rPr lang="en-US" dirty="0" err="1"/>
              <a:t>найбільших</a:t>
            </a:r>
            <a:r>
              <a:rPr lang="en-US" dirty="0"/>
              <a:t> </a:t>
            </a:r>
            <a:r>
              <a:rPr lang="en-US" dirty="0" err="1"/>
              <a:t>платформ</a:t>
            </a:r>
            <a:r>
              <a:rPr lang="en-US" dirty="0"/>
              <a:t> </a:t>
            </a:r>
            <a:r>
              <a:rPr lang="en-US" dirty="0" err="1"/>
              <a:t>пошуку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 в </a:t>
            </a:r>
            <a:r>
              <a:rPr lang="en-US" dirty="0" err="1"/>
              <a:t>Україні</a:t>
            </a:r>
            <a:r>
              <a:rPr lang="en-US" dirty="0"/>
              <a:t> у </a:t>
            </a:r>
            <a:r>
              <a:rPr lang="en-US" dirty="0" err="1"/>
              <a:t>другому</a:t>
            </a:r>
            <a:r>
              <a:rPr lang="en-US" dirty="0"/>
              <a:t> </a:t>
            </a:r>
            <a:r>
              <a:rPr lang="en-US" dirty="0" err="1"/>
              <a:t>кварталі</a:t>
            </a:r>
            <a:r>
              <a:rPr lang="en-US" dirty="0"/>
              <a:t> 2026 </a:t>
            </a:r>
            <a:r>
              <a:rPr lang="en-US" dirty="0" err="1"/>
              <a:t>року</a:t>
            </a:r>
            <a:r>
              <a:rPr lang="en-US" dirty="0"/>
              <a:t> </a:t>
            </a:r>
            <a:r>
              <a:rPr lang="en-US" dirty="0" err="1"/>
              <a:t>було</a:t>
            </a:r>
            <a:r>
              <a:rPr lang="en-US" dirty="0"/>
              <a:t> </a:t>
            </a:r>
            <a:r>
              <a:rPr lang="en-US" dirty="0" err="1"/>
              <a:t>понад</a:t>
            </a:r>
            <a:r>
              <a:rPr lang="en-US" dirty="0"/>
              <a:t> 656 </a:t>
            </a:r>
            <a:r>
              <a:rPr lang="en-US" dirty="0" err="1"/>
              <a:t>тисяч</a:t>
            </a:r>
            <a:r>
              <a:rPr lang="en-US" dirty="0"/>
              <a:t> </a:t>
            </a:r>
            <a:r>
              <a:rPr lang="en-US" dirty="0" err="1"/>
              <a:t>активних</a:t>
            </a:r>
            <a:r>
              <a:rPr lang="en-US" dirty="0"/>
              <a:t> </a:t>
            </a:r>
            <a:r>
              <a:rPr lang="en-US" dirty="0" err="1"/>
              <a:t>пошукачів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цей</a:t>
            </a:r>
            <a:r>
              <a:rPr lang="en-US" dirty="0"/>
              <a:t> </a:t>
            </a:r>
            <a:r>
              <a:rPr lang="en-US" dirty="0" err="1"/>
              <a:t>же</a:t>
            </a:r>
            <a:r>
              <a:rPr lang="en-US" dirty="0"/>
              <a:t> </a:t>
            </a:r>
            <a:r>
              <a:rPr lang="en-US" dirty="0" err="1"/>
              <a:t>квартал</a:t>
            </a:r>
            <a:r>
              <a:rPr lang="en-US" dirty="0"/>
              <a:t> </a:t>
            </a:r>
            <a:r>
              <a:rPr lang="en-US" dirty="0" err="1"/>
              <a:t>було</a:t>
            </a:r>
            <a:r>
              <a:rPr lang="en-US" dirty="0"/>
              <a:t> </a:t>
            </a:r>
            <a:r>
              <a:rPr lang="en-US" dirty="0" err="1"/>
              <a:t>опубліковано</a:t>
            </a:r>
            <a:r>
              <a:rPr lang="en-US" dirty="0"/>
              <a:t> </a:t>
            </a:r>
            <a:r>
              <a:rPr lang="en-US" dirty="0" err="1"/>
              <a:t>понад</a:t>
            </a:r>
            <a:r>
              <a:rPr lang="en-US" dirty="0"/>
              <a:t> 337 </a:t>
            </a:r>
            <a:r>
              <a:rPr lang="en-US" dirty="0" err="1"/>
              <a:t>тисяч</a:t>
            </a:r>
            <a:r>
              <a:rPr lang="en-US" dirty="0"/>
              <a:t> </a:t>
            </a:r>
            <a:r>
              <a:rPr lang="en-US" dirty="0" err="1"/>
              <a:t>вакансій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Майже</a:t>
            </a:r>
            <a:r>
              <a:rPr lang="en-US" dirty="0"/>
              <a:t> 59 </a:t>
            </a:r>
            <a:r>
              <a:rPr lang="en-US" dirty="0" err="1"/>
              <a:t>тисяч</a:t>
            </a:r>
            <a:r>
              <a:rPr lang="en-US" dirty="0"/>
              <a:t> </a:t>
            </a:r>
            <a:r>
              <a:rPr lang="en-US" dirty="0" err="1"/>
              <a:t>компаній</a:t>
            </a:r>
            <a:r>
              <a:rPr lang="en-US" dirty="0"/>
              <a:t> </a:t>
            </a:r>
            <a:r>
              <a:rPr lang="en-US" dirty="0" err="1"/>
              <a:t>активно</a:t>
            </a:r>
            <a:r>
              <a:rPr lang="en-US" dirty="0"/>
              <a:t> </a:t>
            </a:r>
            <a:r>
              <a:rPr lang="en-US" dirty="0" err="1"/>
              <a:t>наймали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я </a:t>
            </a:r>
            <a:r>
              <a:rPr lang="en-US" dirty="0" err="1"/>
              <a:t>спеціально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ділю</a:t>
            </a:r>
            <a:r>
              <a:rPr lang="en-US" dirty="0"/>
              <a:t> </a:t>
            </a:r>
            <a:r>
              <a:rPr lang="en-US" dirty="0" err="1"/>
              <a:t>одну</a:t>
            </a:r>
            <a:r>
              <a:rPr lang="en-US" dirty="0"/>
              <a:t> </a:t>
            </a:r>
            <a:r>
              <a:rPr lang="en-US" dirty="0" err="1"/>
              <a:t>цифру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іншу</a:t>
            </a:r>
            <a:r>
              <a:rPr lang="en-US" dirty="0"/>
              <a:t> і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кажу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кожну</a:t>
            </a:r>
            <a:r>
              <a:rPr lang="en-US" dirty="0"/>
              <a:t> </a:t>
            </a:r>
            <a:r>
              <a:rPr lang="en-US" dirty="0" err="1"/>
              <a:t>вакансію</a:t>
            </a:r>
            <a:r>
              <a:rPr lang="en-US" dirty="0"/>
              <a:t> </a:t>
            </a:r>
            <a:r>
              <a:rPr lang="en-US" dirty="0" err="1"/>
              <a:t>припадає</a:t>
            </a:r>
            <a:r>
              <a:rPr lang="en-US" dirty="0"/>
              <a:t> </a:t>
            </a:r>
            <a:r>
              <a:rPr lang="en-US" dirty="0" err="1"/>
              <a:t>стільки-то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.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різні</a:t>
            </a:r>
            <a:r>
              <a:rPr lang="en-US" dirty="0"/>
              <a:t> </a:t>
            </a:r>
            <a:r>
              <a:rPr lang="en-US" dirty="0" err="1"/>
              <a:t>показники</a:t>
            </a:r>
            <a:r>
              <a:rPr lang="en-US" dirty="0"/>
              <a:t>, і </a:t>
            </a:r>
            <a:r>
              <a:rPr lang="en-US" dirty="0" err="1"/>
              <a:t>таке</a:t>
            </a:r>
            <a:r>
              <a:rPr lang="en-US" dirty="0"/>
              <a:t> </a:t>
            </a:r>
            <a:r>
              <a:rPr lang="en-US" dirty="0" err="1"/>
              <a:t>порівняння</a:t>
            </a:r>
            <a:r>
              <a:rPr lang="en-US" dirty="0"/>
              <a:t> </a:t>
            </a:r>
            <a:r>
              <a:rPr lang="en-US" dirty="0" err="1"/>
              <a:t>було</a:t>
            </a:r>
            <a:r>
              <a:rPr lang="en-US" dirty="0"/>
              <a:t> б </a:t>
            </a:r>
            <a:r>
              <a:rPr lang="en-US" dirty="0" err="1"/>
              <a:t>некоректним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вони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добре</a:t>
            </a:r>
            <a:r>
              <a:rPr lang="en-US" dirty="0"/>
              <a:t> </a:t>
            </a:r>
            <a:r>
              <a:rPr lang="en-US" dirty="0" err="1"/>
              <a:t>показують</a:t>
            </a:r>
            <a:r>
              <a:rPr lang="en-US" dirty="0"/>
              <a:t> </a:t>
            </a:r>
            <a:r>
              <a:rPr lang="en-US" dirty="0" err="1"/>
              <a:t>інше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</a:t>
            </a:r>
            <a:r>
              <a:rPr lang="en-US" dirty="0" err="1"/>
              <a:t>одночасно</a:t>
            </a:r>
            <a:r>
              <a:rPr lang="en-US" dirty="0"/>
              <a:t> є </a:t>
            </a:r>
            <a:r>
              <a:rPr lang="en-US" dirty="0" err="1"/>
              <a:t>величезний</a:t>
            </a:r>
            <a:r>
              <a:rPr lang="en-US" dirty="0"/>
              <a:t> </a:t>
            </a:r>
            <a:r>
              <a:rPr lang="en-US" dirty="0" err="1"/>
              <a:t>попит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і </a:t>
            </a:r>
            <a:r>
              <a:rPr lang="en-US" dirty="0" err="1"/>
              <a:t>величезна</a:t>
            </a:r>
            <a:r>
              <a:rPr lang="en-US" dirty="0"/>
              <a:t> </a:t>
            </a:r>
            <a:r>
              <a:rPr lang="en-US" dirty="0" err="1"/>
              <a:t>кількість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шукають</a:t>
            </a:r>
            <a:r>
              <a:rPr lang="en-US" dirty="0"/>
              <a:t> </a:t>
            </a:r>
            <a:r>
              <a:rPr lang="en-US" dirty="0" err="1"/>
              <a:t>роботу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Роботодавці </a:t>
            </a:r>
            <a:r>
              <a:rPr lang="en-US" dirty="0" err="1"/>
              <a:t>говорять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знайти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Кандидати </a:t>
            </a:r>
            <a:r>
              <a:rPr lang="en-US" dirty="0" err="1"/>
              <a:t>говорять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знайти</a:t>
            </a:r>
            <a:r>
              <a:rPr lang="en-US" dirty="0"/>
              <a:t> </a:t>
            </a:r>
            <a:r>
              <a:rPr lang="en-US" dirty="0" err="1"/>
              <a:t>роботу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всі</a:t>
            </a:r>
            <a:r>
              <a:rPr lang="en-US" dirty="0"/>
              <a:t> </a:t>
            </a:r>
            <a:r>
              <a:rPr lang="en-US" dirty="0" err="1"/>
              <a:t>вони</a:t>
            </a:r>
            <a:r>
              <a:rPr lang="en-US" dirty="0"/>
              <a:t> </a:t>
            </a:r>
            <a:r>
              <a:rPr lang="en-US" dirty="0" err="1"/>
              <a:t>знаходяться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одному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Тому </a:t>
            </a:r>
            <a:r>
              <a:rPr lang="en-US" dirty="0" err="1"/>
              <a:t>питання</a:t>
            </a:r>
            <a:r>
              <a:rPr lang="en-US" dirty="0"/>
              <a:t>, </a:t>
            </a:r>
            <a:r>
              <a:rPr lang="en-US" dirty="0" err="1"/>
              <a:t>яке</a:t>
            </a:r>
            <a:r>
              <a:rPr lang="en-US" dirty="0"/>
              <a:t> </a:t>
            </a:r>
            <a:r>
              <a:rPr lang="en-US" dirty="0" err="1"/>
              <a:t>мене</a:t>
            </a:r>
            <a:r>
              <a:rPr lang="en-US" dirty="0"/>
              <a:t> </a:t>
            </a:r>
            <a:r>
              <a:rPr lang="en-US" dirty="0" err="1"/>
              <a:t>цікавить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вони</a:t>
            </a:r>
            <a:r>
              <a:rPr lang="en-US" dirty="0"/>
              <a:t> </a:t>
            </a:r>
            <a:r>
              <a:rPr lang="en-US" dirty="0" err="1"/>
              <a:t>розминаються</a:t>
            </a:r>
            <a:r>
              <a:rPr lang="en-US" dirty="0"/>
              <a:t>?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63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 </a:t>
            </a:r>
            <a:r>
              <a:rPr lang="en-US" dirty="0" err="1"/>
              <a:t>тут</a:t>
            </a:r>
            <a:r>
              <a:rPr lang="en-US" dirty="0"/>
              <a:t> я </a:t>
            </a:r>
            <a:r>
              <a:rPr lang="en-US" dirty="0" err="1"/>
              <a:t>хочу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чітко</a:t>
            </a:r>
            <a:r>
              <a:rPr lang="en-US" dirty="0"/>
              <a:t> </a:t>
            </a:r>
            <a:r>
              <a:rPr lang="en-US" dirty="0" err="1"/>
              <a:t>сказати</a:t>
            </a:r>
            <a:r>
              <a:rPr lang="en-US" dirty="0"/>
              <a:t> </a:t>
            </a:r>
            <a:r>
              <a:rPr lang="en-US" dirty="0" err="1"/>
              <a:t>одну</a:t>
            </a:r>
            <a:r>
              <a:rPr lang="en-US" dirty="0"/>
              <a:t> </a:t>
            </a:r>
            <a:r>
              <a:rPr lang="en-US" dirty="0" err="1"/>
              <a:t>річ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Я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буду</a:t>
            </a:r>
            <a:r>
              <a:rPr lang="en-US" dirty="0"/>
              <a:t> </a:t>
            </a:r>
            <a:r>
              <a:rPr lang="en-US" dirty="0" err="1"/>
              <a:t>сьогодні</a:t>
            </a:r>
            <a:r>
              <a:rPr lang="en-US" dirty="0"/>
              <a:t> </a:t>
            </a:r>
            <a:r>
              <a:rPr lang="en-US" dirty="0" err="1"/>
              <a:t>переконувати</a:t>
            </a:r>
            <a:r>
              <a:rPr lang="en-US" dirty="0"/>
              <a:t> </a:t>
            </a:r>
            <a:r>
              <a:rPr lang="en-US" dirty="0" err="1"/>
              <a:t>вас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кадрового</a:t>
            </a:r>
            <a:r>
              <a:rPr lang="en-US" dirty="0"/>
              <a:t> </a:t>
            </a:r>
            <a:r>
              <a:rPr lang="en-US" dirty="0" err="1"/>
              <a:t>дефіциту</a:t>
            </a:r>
            <a:r>
              <a:rPr lang="en-US" dirty="0"/>
              <a:t> в Україні </a:t>
            </a:r>
            <a:r>
              <a:rPr lang="en-US" dirty="0" err="1"/>
              <a:t>немає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Він</a:t>
            </a:r>
            <a:r>
              <a:rPr lang="en-US" dirty="0"/>
              <a:t> є.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він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серйозний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оцінками</a:t>
            </a:r>
            <a:r>
              <a:rPr lang="en-US" dirty="0"/>
              <a:t> Міжнародної </a:t>
            </a:r>
            <a:r>
              <a:rPr lang="en-US" dirty="0" err="1"/>
              <a:t>організації</a:t>
            </a:r>
            <a:r>
              <a:rPr lang="en-US" dirty="0"/>
              <a:t> з </a:t>
            </a:r>
            <a:r>
              <a:rPr lang="en-US" dirty="0" err="1"/>
              <a:t>міграції</a:t>
            </a:r>
            <a:r>
              <a:rPr lang="en-US" dirty="0"/>
              <a:t>, Україні </a:t>
            </a:r>
            <a:r>
              <a:rPr lang="en-US" dirty="0" err="1"/>
              <a:t>протягом</a:t>
            </a:r>
            <a:r>
              <a:rPr lang="en-US" dirty="0"/>
              <a:t> </a:t>
            </a:r>
            <a:r>
              <a:rPr lang="en-US" dirty="0" err="1"/>
              <a:t>наступного</a:t>
            </a:r>
            <a:r>
              <a:rPr lang="en-US" dirty="0"/>
              <a:t> </a:t>
            </a:r>
            <a:r>
              <a:rPr lang="en-US" dirty="0" err="1"/>
              <a:t>десятиліття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знадобитися</a:t>
            </a:r>
            <a:r>
              <a:rPr lang="en-US" dirty="0"/>
              <a:t> </a:t>
            </a:r>
            <a:r>
              <a:rPr lang="en-US" dirty="0" err="1"/>
              <a:t>додатково</a:t>
            </a:r>
            <a:r>
              <a:rPr lang="en-US" dirty="0"/>
              <a:t> </a:t>
            </a:r>
            <a:r>
              <a:rPr lang="en-US" dirty="0" err="1"/>
              <a:t>від</a:t>
            </a:r>
            <a:r>
              <a:rPr lang="en-US" dirty="0"/>
              <a:t> 4,5 </a:t>
            </a:r>
            <a:r>
              <a:rPr lang="en-US" dirty="0" err="1"/>
              <a:t>до</a:t>
            </a:r>
            <a:r>
              <a:rPr lang="en-US" dirty="0"/>
              <a:t> 8,6 </a:t>
            </a:r>
            <a:r>
              <a:rPr lang="en-US" dirty="0" err="1"/>
              <a:t>мільйона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досягнення</a:t>
            </a:r>
            <a:r>
              <a:rPr lang="en-US" dirty="0"/>
              <a:t> </a:t>
            </a:r>
            <a:r>
              <a:rPr lang="en-US" dirty="0" err="1"/>
              <a:t>цільових</a:t>
            </a:r>
            <a:r>
              <a:rPr lang="en-US" dirty="0"/>
              <a:t> </a:t>
            </a:r>
            <a:r>
              <a:rPr lang="en-US" dirty="0" err="1"/>
              <a:t>темпів</a:t>
            </a:r>
            <a:r>
              <a:rPr lang="en-US" dirty="0"/>
              <a:t> </a:t>
            </a:r>
            <a:r>
              <a:rPr lang="en-US" dirty="0" err="1"/>
              <a:t>економічного</a:t>
            </a:r>
            <a:r>
              <a:rPr lang="en-US" dirty="0"/>
              <a:t> </a:t>
            </a:r>
            <a:r>
              <a:rPr lang="en-US" dirty="0" err="1"/>
              <a:t>зростання</a:t>
            </a:r>
            <a:r>
              <a:rPr lang="en-US" dirty="0"/>
              <a:t>.</a:t>
            </a:r>
            <a:endParaRPr lang="ru-RU">
              <a:ea typeface="Calibri"/>
              <a:cs typeface="Calibri"/>
            </a:endParaRPr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величезний</a:t>
            </a:r>
            <a:r>
              <a:rPr lang="en-US" dirty="0"/>
              <a:t> </a:t>
            </a:r>
            <a:r>
              <a:rPr lang="en-US" dirty="0" err="1"/>
              <a:t>структурний</a:t>
            </a:r>
            <a:r>
              <a:rPr lang="en-US" dirty="0"/>
              <a:t> </a:t>
            </a:r>
            <a:r>
              <a:rPr lang="en-US" dirty="0" err="1"/>
              <a:t>виклик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маємо</a:t>
            </a:r>
            <a:r>
              <a:rPr lang="en-US" dirty="0"/>
              <a:t> </a:t>
            </a:r>
            <a:r>
              <a:rPr lang="en-US" dirty="0" err="1"/>
              <a:t>війну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Мобілізацію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Мільйони </a:t>
            </a:r>
            <a:r>
              <a:rPr lang="en-US" dirty="0" err="1"/>
              <a:t>українців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кордоном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Внутрішню </a:t>
            </a:r>
            <a:r>
              <a:rPr lang="en-US" dirty="0" err="1"/>
              <a:t>міграцію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Демографічну </a:t>
            </a:r>
            <a:r>
              <a:rPr lang="en-US" dirty="0" err="1"/>
              <a:t>кризу</a:t>
            </a:r>
            <a:r>
              <a:rPr lang="en-US" dirty="0"/>
              <a:t>, </a:t>
            </a:r>
            <a:r>
              <a:rPr lang="en-US" dirty="0" err="1"/>
              <a:t>яка</a:t>
            </a:r>
            <a:r>
              <a:rPr lang="en-US" dirty="0"/>
              <a:t> </a:t>
            </a:r>
            <a:r>
              <a:rPr lang="en-US" dirty="0" err="1"/>
              <a:t>почалася</a:t>
            </a:r>
            <a:r>
              <a:rPr lang="en-US" dirty="0"/>
              <a:t> </a:t>
            </a:r>
            <a:r>
              <a:rPr lang="en-US" dirty="0" err="1"/>
              <a:t>задовго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2022 </a:t>
            </a:r>
            <a:r>
              <a:rPr lang="en-US" dirty="0" err="1"/>
              <a:t>року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Зміну </a:t>
            </a:r>
            <a:r>
              <a:rPr lang="en-US" dirty="0" err="1"/>
              <a:t>професійної</a:t>
            </a:r>
            <a:r>
              <a:rPr lang="en-US" dirty="0"/>
              <a:t> </a:t>
            </a:r>
            <a:r>
              <a:rPr lang="en-US" dirty="0" err="1"/>
              <a:t>структури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Є </a:t>
            </a:r>
            <a:r>
              <a:rPr lang="en-US" dirty="0" err="1"/>
              <a:t>регіони</a:t>
            </a:r>
            <a:r>
              <a:rPr lang="en-US" dirty="0"/>
              <a:t> й </a:t>
            </a:r>
            <a:r>
              <a:rPr lang="en-US" dirty="0" err="1"/>
              <a:t>професії</a:t>
            </a:r>
            <a:r>
              <a:rPr lang="en-US" dirty="0"/>
              <a:t>, 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фізично</a:t>
            </a:r>
            <a:r>
              <a:rPr lang="en-US" dirty="0"/>
              <a:t> </a:t>
            </a:r>
            <a:r>
              <a:rPr lang="en-US" dirty="0" err="1"/>
              <a:t>стало</a:t>
            </a:r>
            <a:r>
              <a:rPr lang="en-US" dirty="0"/>
              <a:t> </a:t>
            </a:r>
            <a:r>
              <a:rPr lang="en-US" dirty="0" err="1"/>
              <a:t>значно</a:t>
            </a:r>
            <a:r>
              <a:rPr lang="en-US" dirty="0"/>
              <a:t> </a:t>
            </a:r>
            <a:r>
              <a:rPr lang="en-US" dirty="0" err="1"/>
              <a:t>менше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Тому </a:t>
            </a:r>
            <a:r>
              <a:rPr lang="en-US" dirty="0" err="1"/>
              <a:t>кадровий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реальність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Але</a:t>
            </a:r>
            <a:r>
              <a:rPr lang="en-US" dirty="0"/>
              <a:t> я </a:t>
            </a:r>
            <a:r>
              <a:rPr lang="en-US" dirty="0" err="1"/>
              <a:t>хочу</a:t>
            </a:r>
            <a:r>
              <a:rPr lang="en-US" dirty="0"/>
              <a:t> </a:t>
            </a:r>
            <a:r>
              <a:rPr lang="en-US" dirty="0" err="1"/>
              <a:t>сьогодні</a:t>
            </a:r>
            <a:r>
              <a:rPr lang="en-US" dirty="0"/>
              <a:t> </a:t>
            </a:r>
            <a:r>
              <a:rPr lang="en-US" dirty="0" err="1"/>
              <a:t>поговорити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іншу</a:t>
            </a:r>
            <a:r>
              <a:rPr lang="en-US" dirty="0"/>
              <a:t> </a:t>
            </a:r>
            <a:r>
              <a:rPr lang="en-US" dirty="0" err="1"/>
              <a:t>його</a:t>
            </a:r>
            <a:r>
              <a:rPr lang="en-US" dirty="0"/>
              <a:t> </a:t>
            </a:r>
            <a:r>
              <a:rPr lang="en-US" dirty="0" err="1"/>
              <a:t>частину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ту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яку</a:t>
            </a:r>
            <a:r>
              <a:rPr lang="en-US" dirty="0"/>
              <a:t> </a:t>
            </a:r>
            <a:r>
              <a:rPr lang="en-US" dirty="0" err="1"/>
              <a:t>бізнес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впливати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36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фраза</a:t>
            </a:r>
            <a:r>
              <a:rPr lang="en-US" dirty="0"/>
              <a:t> "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"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часто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продовження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нашу</a:t>
            </a:r>
            <a:r>
              <a:rPr lang="en-US" dirty="0"/>
              <a:t> </a:t>
            </a:r>
            <a:r>
              <a:rPr lang="en-US" dirty="0" err="1"/>
              <a:t>зарплату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 у </a:t>
            </a:r>
            <a:r>
              <a:rPr lang="en-US" dirty="0" err="1"/>
              <a:t>нашу</a:t>
            </a:r>
            <a:r>
              <a:rPr lang="en-US" dirty="0"/>
              <a:t> </a:t>
            </a:r>
            <a:r>
              <a:rPr lang="en-US" dirty="0" err="1"/>
              <a:t>локацію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наш</a:t>
            </a:r>
            <a:r>
              <a:rPr lang="en-US" dirty="0"/>
              <a:t> </a:t>
            </a:r>
            <a:r>
              <a:rPr lang="en-US" dirty="0" err="1"/>
              <a:t>графік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із</a:t>
            </a:r>
            <a:r>
              <a:rPr lang="en-US" dirty="0"/>
              <a:t> </a:t>
            </a:r>
            <a:r>
              <a:rPr lang="en-US" dirty="0" err="1"/>
              <a:t>нашим</a:t>
            </a:r>
            <a:r>
              <a:rPr lang="en-US" dirty="0"/>
              <a:t> </a:t>
            </a:r>
            <a:r>
              <a:rPr lang="en-US" dirty="0" err="1"/>
              <a:t>списком</a:t>
            </a:r>
            <a:r>
              <a:rPr lang="en-US" dirty="0"/>
              <a:t> </a:t>
            </a:r>
            <a:r>
              <a:rPr lang="en-US" dirty="0" err="1"/>
              <a:t>вимог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, </a:t>
            </a:r>
            <a:r>
              <a:rPr lang="en-US" dirty="0" err="1"/>
              <a:t>готових</a:t>
            </a:r>
            <a:r>
              <a:rPr lang="en-US" dirty="0"/>
              <a:t> </a:t>
            </a:r>
            <a:r>
              <a:rPr lang="en-US" dirty="0" err="1"/>
              <a:t>пройти</a:t>
            </a:r>
            <a:r>
              <a:rPr lang="en-US" dirty="0"/>
              <a:t> </a:t>
            </a:r>
            <a:r>
              <a:rPr lang="en-US" dirty="0" err="1"/>
              <a:t>чотири</a:t>
            </a:r>
            <a:r>
              <a:rPr lang="en-US" dirty="0"/>
              <a:t> </a:t>
            </a:r>
            <a:r>
              <a:rPr lang="en-US" dirty="0" err="1"/>
              <a:t>етапи</a:t>
            </a:r>
            <a:r>
              <a:rPr lang="en-US" dirty="0"/>
              <a:t> </a:t>
            </a:r>
            <a:r>
              <a:rPr lang="en-US" dirty="0" err="1"/>
              <a:t>співбесід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Немає </a:t>
            </a:r>
            <a:r>
              <a:rPr lang="en-US" dirty="0" err="1"/>
              <a:t>людей</a:t>
            </a:r>
            <a:r>
              <a:rPr lang="en-US" dirty="0"/>
              <a:t>, </a:t>
            </a:r>
            <a:r>
              <a:rPr lang="en-US" dirty="0" err="1"/>
              <a:t>готових</a:t>
            </a:r>
            <a:r>
              <a:rPr lang="en-US" dirty="0"/>
              <a:t> </a:t>
            </a:r>
            <a:r>
              <a:rPr lang="en-US" dirty="0" err="1"/>
              <a:t>чекати</a:t>
            </a:r>
            <a:r>
              <a:rPr lang="en-US" dirty="0"/>
              <a:t> </a:t>
            </a:r>
            <a:r>
              <a:rPr lang="en-US" dirty="0" err="1"/>
              <a:t>два</a:t>
            </a:r>
            <a:r>
              <a:rPr lang="en-US" dirty="0"/>
              <a:t> </a:t>
            </a:r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тижні</a:t>
            </a:r>
            <a:r>
              <a:rPr lang="en-US" dirty="0"/>
              <a:t>, </a:t>
            </a:r>
            <a:r>
              <a:rPr lang="en-US" dirty="0" err="1"/>
              <a:t>поки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приймемо</a:t>
            </a:r>
            <a:r>
              <a:rPr lang="en-US" dirty="0"/>
              <a:t> </a:t>
            </a:r>
            <a:r>
              <a:rPr lang="en-US" dirty="0" err="1"/>
              <a:t>рішення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Для </a:t>
            </a:r>
            <a:r>
              <a:rPr lang="en-US" dirty="0" err="1"/>
              <a:t>частини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 </a:t>
            </a:r>
            <a:r>
              <a:rPr lang="en-US" dirty="0" err="1"/>
              <a:t>критичним</a:t>
            </a:r>
            <a:r>
              <a:rPr lang="en-US" dirty="0"/>
              <a:t> </a:t>
            </a:r>
            <a:r>
              <a:rPr lang="en-US" dirty="0" err="1"/>
              <a:t>питанням</a:t>
            </a:r>
            <a:r>
              <a:rPr lang="en-US" dirty="0"/>
              <a:t> </a:t>
            </a:r>
            <a:r>
              <a:rPr lang="en-US" dirty="0" err="1"/>
              <a:t>сьогодні</a:t>
            </a:r>
            <a:r>
              <a:rPr lang="en-US" dirty="0"/>
              <a:t> є </a:t>
            </a:r>
            <a:r>
              <a:rPr lang="en-US" dirty="0" err="1"/>
              <a:t>можливість</a:t>
            </a:r>
            <a:r>
              <a:rPr lang="en-US" dirty="0"/>
              <a:t> </a:t>
            </a:r>
            <a:r>
              <a:rPr lang="en-US" dirty="0" err="1"/>
              <a:t>бронювання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тоді</a:t>
            </a:r>
            <a:r>
              <a:rPr lang="en-US" dirty="0"/>
              <a:t> </a:t>
            </a:r>
            <a:r>
              <a:rPr lang="en-US" dirty="0" err="1"/>
              <a:t>питання</a:t>
            </a:r>
            <a:r>
              <a:rPr lang="en-US" dirty="0"/>
              <a:t> </a:t>
            </a:r>
            <a:r>
              <a:rPr lang="en-US" dirty="0" err="1"/>
              <a:t>звучить</a:t>
            </a:r>
            <a:r>
              <a:rPr lang="en-US" dirty="0"/>
              <a:t> </a:t>
            </a:r>
            <a:r>
              <a:rPr lang="en-US" dirty="0" err="1"/>
              <a:t>уже</a:t>
            </a:r>
            <a:r>
              <a:rPr lang="en-US" dirty="0"/>
              <a:t> </a:t>
            </a:r>
            <a:r>
              <a:rPr lang="en-US" dirty="0" err="1"/>
              <a:t>зовсім</a:t>
            </a:r>
            <a:r>
              <a:rPr lang="en-US" dirty="0"/>
              <a:t> </a:t>
            </a:r>
            <a:r>
              <a:rPr lang="en-US" dirty="0" err="1"/>
              <a:t>інакше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Людей </a:t>
            </a:r>
            <a:r>
              <a:rPr lang="en-US" dirty="0" err="1"/>
              <a:t>немає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, </a:t>
            </a:r>
            <a:r>
              <a:rPr lang="en-US" dirty="0" err="1"/>
              <a:t>готових</a:t>
            </a:r>
            <a:r>
              <a:rPr lang="en-US" dirty="0"/>
              <a:t> </a:t>
            </a:r>
            <a:r>
              <a:rPr lang="en-US" dirty="0" err="1"/>
              <a:t>працювати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наших</a:t>
            </a:r>
            <a:r>
              <a:rPr lang="en-US" dirty="0"/>
              <a:t> </a:t>
            </a:r>
            <a:r>
              <a:rPr lang="en-US" dirty="0" err="1"/>
              <a:t>умовах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різні</a:t>
            </a:r>
            <a:r>
              <a:rPr lang="en-US" dirty="0"/>
              <a:t> </a:t>
            </a:r>
            <a:r>
              <a:rPr lang="en-US" dirty="0" err="1"/>
              <a:t>проблеми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першу</a:t>
            </a:r>
            <a:r>
              <a:rPr lang="en-US" dirty="0"/>
              <a:t> </a:t>
            </a:r>
            <a:r>
              <a:rPr lang="en-US" dirty="0" err="1"/>
              <a:t>окрема</a:t>
            </a:r>
            <a:r>
              <a:rPr lang="en-US" dirty="0"/>
              <a:t> </a:t>
            </a:r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вирішити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другу</a:t>
            </a:r>
            <a:r>
              <a:rPr lang="en-US" dirty="0"/>
              <a:t> - </a:t>
            </a:r>
            <a:r>
              <a:rPr lang="en-US" dirty="0" err="1"/>
              <a:t>часто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83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Наведу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типовий</a:t>
            </a:r>
            <a:r>
              <a:rPr lang="en-US" dirty="0"/>
              <a:t> </a:t>
            </a:r>
            <a:r>
              <a:rPr lang="en-US" dirty="0" err="1"/>
              <a:t>приклад</a:t>
            </a:r>
            <a:r>
              <a:rPr lang="en-US" dirty="0"/>
              <a:t> </a:t>
            </a:r>
            <a:r>
              <a:rPr lang="en-US" dirty="0" err="1"/>
              <a:t>зі</a:t>
            </a:r>
            <a:r>
              <a:rPr lang="en-US" dirty="0"/>
              <a:t> </a:t>
            </a:r>
            <a:r>
              <a:rPr lang="en-US" dirty="0" err="1"/>
              <a:t>своєї</a:t>
            </a:r>
            <a:r>
              <a:rPr lang="en-US" dirty="0"/>
              <a:t> </a:t>
            </a:r>
            <a:r>
              <a:rPr lang="en-US" dirty="0" err="1"/>
              <a:t>практики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Компанія </a:t>
            </a:r>
            <a:r>
              <a:rPr lang="en-US" dirty="0" err="1"/>
              <a:t>приходить</a:t>
            </a:r>
            <a:r>
              <a:rPr lang="en-US" dirty="0"/>
              <a:t> і </a:t>
            </a:r>
            <a:r>
              <a:rPr lang="en-US" dirty="0" err="1"/>
              <a:t>говорить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Тамаро</a:t>
            </a:r>
            <a:r>
              <a:rPr lang="en-US" dirty="0"/>
              <a:t>,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потрібен</a:t>
            </a:r>
            <a:r>
              <a:rPr lang="en-US" dirty="0"/>
              <a:t> </a:t>
            </a:r>
            <a:r>
              <a:rPr lang="en-US" dirty="0" err="1"/>
              <a:t>сильний</a:t>
            </a:r>
            <a:r>
              <a:rPr lang="en-US" dirty="0"/>
              <a:t> </a:t>
            </a:r>
            <a:r>
              <a:rPr lang="en-US" dirty="0" err="1"/>
              <a:t>менеджер</a:t>
            </a:r>
            <a:r>
              <a:rPr lang="en-US" dirty="0"/>
              <a:t> з </a:t>
            </a:r>
            <a:r>
              <a:rPr lang="en-US" dirty="0" err="1"/>
              <a:t>продажу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 err="1"/>
              <a:t>Добре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Починаємо </a:t>
            </a:r>
            <a:r>
              <a:rPr lang="en-US" dirty="0" err="1"/>
              <a:t>формувати</a:t>
            </a:r>
            <a:r>
              <a:rPr lang="en-US" dirty="0"/>
              <a:t> </a:t>
            </a:r>
            <a:r>
              <a:rPr lang="en-US" dirty="0" err="1"/>
              <a:t>профіль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Досвід </a:t>
            </a:r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en-US" dirty="0" err="1"/>
              <a:t>п'яти</a:t>
            </a:r>
            <a:r>
              <a:rPr lang="en-US" dirty="0"/>
              <a:t> </a:t>
            </a:r>
            <a:r>
              <a:rPr lang="en-US" dirty="0" err="1"/>
              <a:t>років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Бажано </a:t>
            </a:r>
            <a:r>
              <a:rPr lang="en-US" dirty="0" err="1"/>
              <a:t>саме</a:t>
            </a:r>
            <a:r>
              <a:rPr lang="en-US" dirty="0"/>
              <a:t> в </a:t>
            </a:r>
            <a:r>
              <a:rPr lang="en-US" dirty="0" err="1"/>
              <a:t>нашій</a:t>
            </a:r>
            <a:r>
              <a:rPr lang="en-US" dirty="0"/>
              <a:t> </a:t>
            </a:r>
            <a:r>
              <a:rPr lang="en-US" dirty="0" err="1"/>
              <a:t>галузі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Бажано </a:t>
            </a:r>
            <a:r>
              <a:rPr lang="en-US" dirty="0" err="1"/>
              <a:t>саме</a:t>
            </a:r>
            <a:r>
              <a:rPr lang="en-US" dirty="0"/>
              <a:t> з </a:t>
            </a:r>
            <a:r>
              <a:rPr lang="en-US" dirty="0" err="1"/>
              <a:t>нашим</a:t>
            </a:r>
            <a:r>
              <a:rPr lang="en-US" dirty="0"/>
              <a:t> </a:t>
            </a:r>
            <a:r>
              <a:rPr lang="en-US" dirty="0" err="1"/>
              <a:t>продуктом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краще</a:t>
            </a:r>
            <a:r>
              <a:rPr lang="en-US" dirty="0"/>
              <a:t> - у </a:t>
            </a:r>
            <a:r>
              <a:rPr lang="en-US" dirty="0" err="1"/>
              <a:t>прямого</a:t>
            </a:r>
            <a:r>
              <a:rPr lang="en-US" dirty="0"/>
              <a:t> </a:t>
            </a:r>
            <a:r>
              <a:rPr lang="en-US" dirty="0" err="1"/>
              <a:t>конкурента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Щоб </a:t>
            </a:r>
            <a:r>
              <a:rPr lang="en-US" dirty="0" err="1"/>
              <a:t>знав</a:t>
            </a:r>
            <a:r>
              <a:rPr lang="en-US" dirty="0"/>
              <a:t> </a:t>
            </a:r>
            <a:r>
              <a:rPr lang="en-US" dirty="0" err="1"/>
              <a:t>клієнтів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Бажано </a:t>
            </a:r>
            <a:r>
              <a:rPr lang="en-US" dirty="0" err="1"/>
              <a:t>мав</a:t>
            </a:r>
            <a:r>
              <a:rPr lang="en-US" dirty="0"/>
              <a:t> </a:t>
            </a:r>
            <a:r>
              <a:rPr lang="en-US" dirty="0" err="1"/>
              <a:t>свою</a:t>
            </a:r>
            <a:r>
              <a:rPr lang="en-US" dirty="0"/>
              <a:t> </a:t>
            </a:r>
            <a:r>
              <a:rPr lang="en-US" dirty="0" err="1"/>
              <a:t>базу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CRM.</a:t>
            </a:r>
            <a:endParaRPr lang="ru-RU" dirty="0"/>
          </a:p>
          <a:p>
            <a:r>
              <a:rPr lang="en-US" dirty="0" err="1"/>
              <a:t>Англійська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Готовність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відряджень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Самостійний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керований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Амбітний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настільки</a:t>
            </a:r>
            <a:r>
              <a:rPr lang="en-US" dirty="0"/>
              <a:t>, </a:t>
            </a:r>
            <a:r>
              <a:rPr lang="en-US" dirty="0" err="1"/>
              <a:t>щоб</a:t>
            </a:r>
            <a:r>
              <a:rPr lang="en-US" dirty="0"/>
              <a:t>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рік</a:t>
            </a:r>
            <a:r>
              <a:rPr lang="en-US" dirty="0"/>
              <a:t> </a:t>
            </a:r>
            <a:r>
              <a:rPr lang="en-US" dirty="0" err="1"/>
              <a:t>захотів</a:t>
            </a:r>
            <a:r>
              <a:rPr lang="en-US" dirty="0"/>
              <a:t> </a:t>
            </a:r>
            <a:r>
              <a:rPr lang="en-US" dirty="0" err="1"/>
              <a:t>зайняти</a:t>
            </a:r>
            <a:r>
              <a:rPr lang="en-US" dirty="0"/>
              <a:t> </a:t>
            </a:r>
            <a:r>
              <a:rPr lang="en-US" dirty="0" err="1"/>
              <a:t>місце</a:t>
            </a:r>
            <a:r>
              <a:rPr lang="en-US" dirty="0"/>
              <a:t> </a:t>
            </a:r>
            <a:r>
              <a:rPr lang="en-US" dirty="0" err="1"/>
              <a:t>керівника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бажано</a:t>
            </a:r>
            <a:r>
              <a:rPr lang="en-US" dirty="0"/>
              <a:t>, </a:t>
            </a:r>
            <a:r>
              <a:rPr lang="en-US" dirty="0" err="1"/>
              <a:t>щоб</a:t>
            </a:r>
            <a:r>
              <a:rPr lang="en-US" dirty="0"/>
              <a:t> </a:t>
            </a:r>
            <a:r>
              <a:rPr lang="en-US" dirty="0" err="1"/>
              <a:t>зарплатні</a:t>
            </a:r>
            <a:r>
              <a:rPr lang="en-US" dirty="0"/>
              <a:t> </a:t>
            </a:r>
            <a:r>
              <a:rPr lang="en-US" dirty="0" err="1"/>
              <a:t>очікування</a:t>
            </a:r>
            <a:r>
              <a:rPr lang="en-US" dirty="0"/>
              <a:t> </a:t>
            </a:r>
            <a:r>
              <a:rPr lang="en-US" dirty="0" err="1"/>
              <a:t>були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помірними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я </a:t>
            </a:r>
            <a:r>
              <a:rPr lang="en-US" dirty="0" err="1"/>
              <a:t>іноді</a:t>
            </a:r>
            <a:r>
              <a:rPr lang="en-US" dirty="0"/>
              <a:t> </a:t>
            </a:r>
            <a:r>
              <a:rPr lang="en-US" dirty="0" err="1"/>
              <a:t>дивлюся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цей</a:t>
            </a:r>
            <a:r>
              <a:rPr lang="en-US" dirty="0"/>
              <a:t> </a:t>
            </a:r>
            <a:r>
              <a:rPr lang="en-US" dirty="0" err="1"/>
              <a:t>профіль</a:t>
            </a:r>
            <a:r>
              <a:rPr lang="en-US" dirty="0"/>
              <a:t> і </a:t>
            </a:r>
            <a:r>
              <a:rPr lang="en-US" dirty="0" err="1"/>
              <a:t>думаю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зараз</a:t>
            </a:r>
            <a:r>
              <a:rPr lang="en-US" dirty="0"/>
              <a:t> </a:t>
            </a:r>
            <a:r>
              <a:rPr lang="en-US" dirty="0" err="1"/>
              <a:t>людину</a:t>
            </a:r>
            <a:r>
              <a:rPr lang="en-US" dirty="0"/>
              <a:t> </a:t>
            </a:r>
            <a:r>
              <a:rPr lang="en-US" dirty="0" err="1"/>
              <a:t>шукаємо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збираємо</a:t>
            </a:r>
            <a:r>
              <a:rPr lang="en-US" dirty="0"/>
              <a:t> </a:t>
            </a:r>
            <a:r>
              <a:rPr lang="en-US" dirty="0" err="1"/>
              <a:t>персонажа</a:t>
            </a:r>
            <a:r>
              <a:rPr lang="en-US" dirty="0"/>
              <a:t> в </a:t>
            </a:r>
            <a:r>
              <a:rPr lang="en-US" dirty="0" err="1"/>
              <a:t>конструкторі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бізнес</a:t>
            </a:r>
            <a:r>
              <a:rPr lang="en-US" dirty="0"/>
              <a:t> </a:t>
            </a:r>
            <a:r>
              <a:rPr lang="en-US" dirty="0" err="1"/>
              <a:t>хоче</a:t>
            </a:r>
            <a:r>
              <a:rPr lang="en-US" dirty="0"/>
              <a:t> </a:t>
            </a:r>
            <a:r>
              <a:rPr lang="en-US" dirty="0" err="1"/>
              <a:t>кандидата</a:t>
            </a:r>
            <a:r>
              <a:rPr lang="en-US" dirty="0"/>
              <a:t> 2026 </a:t>
            </a:r>
            <a:r>
              <a:rPr lang="en-US" dirty="0" err="1"/>
              <a:t>року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умови</a:t>
            </a:r>
            <a:r>
              <a:rPr lang="en-US" dirty="0"/>
              <a:t> </a:t>
            </a:r>
            <a:r>
              <a:rPr lang="en-US" dirty="0" err="1"/>
              <a:t>іноді</a:t>
            </a:r>
            <a:r>
              <a:rPr lang="en-US" dirty="0"/>
              <a:t> </a:t>
            </a:r>
            <a:r>
              <a:rPr lang="en-US" dirty="0" err="1"/>
              <a:t>пропонує</a:t>
            </a:r>
            <a:r>
              <a:rPr lang="en-US" dirty="0"/>
              <a:t> з </a:t>
            </a:r>
            <a:r>
              <a:rPr lang="en-US" dirty="0" err="1"/>
              <a:t>ринку</a:t>
            </a:r>
            <a:r>
              <a:rPr lang="en-US" dirty="0"/>
              <a:t>, </a:t>
            </a:r>
            <a:r>
              <a:rPr lang="en-US" dirty="0" err="1"/>
              <a:t>якого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давно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09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 </a:t>
            </a:r>
            <a:r>
              <a:rPr lang="en-US" dirty="0" err="1"/>
              <a:t>далі</a:t>
            </a:r>
            <a:r>
              <a:rPr lang="en-US" dirty="0"/>
              <a:t> </a:t>
            </a:r>
            <a:r>
              <a:rPr lang="en-US" dirty="0" err="1"/>
              <a:t>починається</a:t>
            </a:r>
            <a:r>
              <a:rPr lang="en-US" dirty="0"/>
              <a:t> </a:t>
            </a:r>
            <a:r>
              <a:rPr lang="en-US" dirty="0" err="1"/>
              <a:t>найцікавіше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виходимо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ринок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Кандидати</a:t>
            </a:r>
            <a:r>
              <a:rPr lang="en-US" dirty="0"/>
              <a:t> є.</a:t>
            </a:r>
            <a:endParaRPr lang="ru-RU" dirty="0"/>
          </a:p>
          <a:p>
            <a:r>
              <a:rPr lang="en-US" dirty="0" err="1"/>
              <a:t>Першому</a:t>
            </a:r>
            <a:r>
              <a:rPr lang="en-US" dirty="0"/>
              <a:t> 52 </a:t>
            </a:r>
            <a:r>
              <a:rPr lang="en-US" dirty="0" err="1"/>
              <a:t>роки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"Давайте </a:t>
            </a:r>
            <a:r>
              <a:rPr lang="en-US" dirty="0" err="1"/>
              <a:t>когось</a:t>
            </a:r>
            <a:r>
              <a:rPr lang="en-US" dirty="0"/>
              <a:t> </a:t>
            </a:r>
            <a:r>
              <a:rPr lang="en-US" dirty="0" err="1"/>
              <a:t>молодшого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 err="1"/>
              <a:t>Другий</a:t>
            </a:r>
            <a:r>
              <a:rPr lang="en-US" dirty="0"/>
              <a:t> </a:t>
            </a:r>
            <a:r>
              <a:rPr lang="en-US" dirty="0" err="1"/>
              <a:t>сильний</a:t>
            </a:r>
            <a:r>
              <a:rPr lang="en-US" dirty="0"/>
              <a:t> у </a:t>
            </a:r>
            <a:r>
              <a:rPr lang="en-US" dirty="0" err="1"/>
              <a:t>продажах</a:t>
            </a:r>
            <a:r>
              <a:rPr lang="en-US" dirty="0"/>
              <a:t>, </a:t>
            </a:r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працював</a:t>
            </a:r>
            <a:r>
              <a:rPr lang="en-US" dirty="0"/>
              <a:t> в </a:t>
            </a:r>
            <a:r>
              <a:rPr lang="en-US" dirty="0" err="1"/>
              <a:t>іншій</a:t>
            </a:r>
            <a:r>
              <a:rPr lang="en-US" dirty="0"/>
              <a:t> </a:t>
            </a:r>
            <a:r>
              <a:rPr lang="en-US" dirty="0" err="1"/>
              <a:t>галузі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потрібен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</a:t>
            </a:r>
            <a:r>
              <a:rPr lang="en-US" dirty="0" err="1"/>
              <a:t>наш</a:t>
            </a:r>
            <a:r>
              <a:rPr lang="en-US" dirty="0"/>
              <a:t> </a:t>
            </a:r>
            <a:r>
              <a:rPr lang="en-US" dirty="0" err="1"/>
              <a:t>ринок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Третій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хорошу</a:t>
            </a:r>
            <a:r>
              <a:rPr lang="en-US" dirty="0"/>
              <a:t> </a:t>
            </a:r>
            <a:r>
              <a:rPr lang="en-US" dirty="0" err="1"/>
              <a:t>базу</a:t>
            </a:r>
            <a:r>
              <a:rPr lang="en-US" dirty="0"/>
              <a:t>, </a:t>
            </a:r>
            <a:r>
              <a:rPr lang="en-US" dirty="0" err="1"/>
              <a:t>хороший</a:t>
            </a:r>
            <a:r>
              <a:rPr lang="en-US" dirty="0"/>
              <a:t> </a:t>
            </a:r>
            <a:r>
              <a:rPr lang="en-US" dirty="0" err="1"/>
              <a:t>потенціал</a:t>
            </a:r>
            <a:r>
              <a:rPr lang="en-US" dirty="0"/>
              <a:t>, </a:t>
            </a:r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його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місяці</a:t>
            </a:r>
            <a:r>
              <a:rPr lang="en-US" dirty="0"/>
              <a:t> </a:t>
            </a:r>
            <a:r>
              <a:rPr lang="en-US" dirty="0" err="1"/>
              <a:t>навчати</a:t>
            </a:r>
            <a:r>
              <a:rPr lang="en-US" dirty="0"/>
              <a:t> </a:t>
            </a:r>
            <a:r>
              <a:rPr lang="en-US" dirty="0" err="1"/>
              <a:t>продукту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"У </a:t>
            </a:r>
            <a:r>
              <a:rPr lang="en-US" dirty="0" err="1"/>
              <a:t>нас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часу</a:t>
            </a:r>
            <a:r>
              <a:rPr lang="en-US" dirty="0"/>
              <a:t> </a:t>
            </a:r>
            <a:r>
              <a:rPr lang="en-US" dirty="0" err="1"/>
              <a:t>навчати</a:t>
            </a:r>
            <a:r>
              <a:rPr lang="en-US" dirty="0"/>
              <a:t>".</a:t>
            </a:r>
            <a:endParaRPr lang="ru-RU"/>
          </a:p>
          <a:p>
            <a:r>
              <a:rPr lang="en-US" dirty="0" err="1"/>
              <a:t>Четвертий</a:t>
            </a:r>
            <a:r>
              <a:rPr lang="en-US" dirty="0"/>
              <a:t> </a:t>
            </a:r>
            <a:r>
              <a:rPr lang="en-US" dirty="0" err="1"/>
              <a:t>практично</a:t>
            </a:r>
            <a:r>
              <a:rPr lang="en-US" dirty="0"/>
              <a:t> </a:t>
            </a:r>
            <a:r>
              <a:rPr lang="en-US" dirty="0" err="1"/>
              <a:t>ідеально</a:t>
            </a:r>
            <a:r>
              <a:rPr lang="en-US" dirty="0"/>
              <a:t> </a:t>
            </a:r>
            <a:r>
              <a:rPr lang="en-US" dirty="0" err="1"/>
              <a:t>підходить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хоче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15 </a:t>
            </a:r>
            <a:r>
              <a:rPr lang="en-US" dirty="0" err="1"/>
              <a:t>тисяч</a:t>
            </a:r>
            <a:r>
              <a:rPr lang="en-US" dirty="0"/>
              <a:t> </a:t>
            </a:r>
            <a:r>
              <a:rPr lang="en-US" dirty="0" err="1"/>
              <a:t>гривень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Дорого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П'ятому </a:t>
            </a:r>
            <a:r>
              <a:rPr lang="en-US" dirty="0" err="1"/>
              <a:t>потрібне</a:t>
            </a:r>
            <a:r>
              <a:rPr lang="en-US" dirty="0"/>
              <a:t> </a:t>
            </a:r>
            <a:r>
              <a:rPr lang="en-US" dirty="0" err="1"/>
              <a:t>бронювання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його</a:t>
            </a:r>
            <a:r>
              <a:rPr lang="en-US" dirty="0"/>
              <a:t> </a:t>
            </a:r>
            <a:r>
              <a:rPr lang="en-US" dirty="0" err="1"/>
              <a:t>запропонувати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Шостий </a:t>
            </a:r>
            <a:r>
              <a:rPr lang="en-US" dirty="0" err="1"/>
              <a:t>живе</a:t>
            </a:r>
            <a:r>
              <a:rPr lang="en-US" dirty="0"/>
              <a:t> </a:t>
            </a:r>
            <a:r>
              <a:rPr lang="en-US" dirty="0" err="1"/>
              <a:t>далеко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Напевно</a:t>
            </a:r>
            <a:r>
              <a:rPr lang="en-US" dirty="0"/>
              <a:t>, </a:t>
            </a:r>
            <a:r>
              <a:rPr lang="en-US" dirty="0" err="1"/>
              <a:t>довго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пропрацює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відбувається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Було </a:t>
            </a:r>
            <a:r>
              <a:rPr lang="en-US" dirty="0" err="1"/>
              <a:t>шість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Залишилося </a:t>
            </a:r>
            <a:r>
              <a:rPr lang="en-US" dirty="0" err="1"/>
              <a:t>нуль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говоримо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Ну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. </a:t>
            </a:r>
            <a:r>
              <a:rPr lang="en-US" dirty="0" err="1"/>
              <a:t>Ми</a:t>
            </a:r>
            <a:r>
              <a:rPr lang="en-US" dirty="0"/>
              <a:t> ж </a:t>
            </a:r>
            <a:r>
              <a:rPr lang="en-US" dirty="0" err="1"/>
              <a:t>казали</a:t>
            </a:r>
            <a:r>
              <a:rPr lang="en-US" dirty="0"/>
              <a:t>.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Але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були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їх</a:t>
            </a:r>
            <a:r>
              <a:rPr lang="en-US" dirty="0"/>
              <a:t> </a:t>
            </a:r>
            <a:r>
              <a:rPr lang="en-US" dirty="0" err="1"/>
              <a:t>самі</a:t>
            </a:r>
            <a:r>
              <a:rPr lang="en-US" dirty="0"/>
              <a:t> </a:t>
            </a:r>
            <a:r>
              <a:rPr lang="en-US" dirty="0" err="1"/>
              <a:t>відсіяли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01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Ось</a:t>
            </a:r>
            <a:r>
              <a:rPr lang="en-US" dirty="0"/>
              <a:t> </a:t>
            </a:r>
            <a:r>
              <a:rPr lang="en-US" dirty="0" err="1"/>
              <a:t>ця</a:t>
            </a:r>
            <a:r>
              <a:rPr lang="en-US" dirty="0"/>
              <a:t> </a:t>
            </a:r>
            <a:r>
              <a:rPr lang="en-US" dirty="0" err="1"/>
              <a:t>думка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мене</a:t>
            </a:r>
            <a:r>
              <a:rPr lang="en-US" dirty="0"/>
              <a:t> </a:t>
            </a:r>
            <a:r>
              <a:rPr lang="en-US" dirty="0" err="1"/>
              <a:t>одна</a:t>
            </a:r>
            <a:r>
              <a:rPr lang="en-US" dirty="0"/>
              <a:t> з </a:t>
            </a:r>
            <a:r>
              <a:rPr lang="en-US" dirty="0" err="1"/>
              <a:t>найважливіших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Люди </a:t>
            </a:r>
            <a:r>
              <a:rPr lang="en-US" dirty="0" err="1"/>
              <a:t>були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самі</a:t>
            </a:r>
            <a:r>
              <a:rPr lang="en-US" dirty="0"/>
              <a:t> </a:t>
            </a:r>
            <a:r>
              <a:rPr lang="en-US" dirty="0" err="1"/>
              <a:t>їх</a:t>
            </a:r>
            <a:r>
              <a:rPr lang="en-US" dirty="0"/>
              <a:t> </a:t>
            </a:r>
            <a:r>
              <a:rPr lang="en-US" dirty="0" err="1"/>
              <a:t>відсіяли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Я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кажу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наймати</a:t>
            </a:r>
            <a:r>
              <a:rPr lang="en-US" dirty="0"/>
              <a:t> </a:t>
            </a:r>
            <a:r>
              <a:rPr lang="en-US" dirty="0" err="1"/>
              <a:t>будь-кого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точно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закликаю</a:t>
            </a:r>
            <a:r>
              <a:rPr lang="en-US" dirty="0"/>
              <a:t> </a:t>
            </a:r>
            <a:r>
              <a:rPr lang="en-US" dirty="0" err="1"/>
              <a:t>знижувати</a:t>
            </a:r>
            <a:r>
              <a:rPr lang="en-US" dirty="0"/>
              <a:t> </a:t>
            </a:r>
            <a:r>
              <a:rPr lang="en-US" dirty="0" err="1"/>
              <a:t>планку</a:t>
            </a:r>
            <a:r>
              <a:rPr lang="en-US" dirty="0"/>
              <a:t> </a:t>
            </a:r>
            <a:r>
              <a:rPr lang="en-US" dirty="0" err="1"/>
              <a:t>якості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Я </a:t>
            </a:r>
            <a:r>
              <a:rPr lang="en-US" dirty="0" err="1"/>
              <a:t>говорю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інше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іноді</a:t>
            </a:r>
            <a:r>
              <a:rPr lang="en-US" dirty="0"/>
              <a:t> </a:t>
            </a:r>
            <a:r>
              <a:rPr lang="en-US" dirty="0" err="1"/>
              <a:t>створюємо</a:t>
            </a:r>
            <a:r>
              <a:rPr lang="en-US" dirty="0"/>
              <a:t> </a:t>
            </a:r>
            <a:r>
              <a:rPr lang="en-US" dirty="0" err="1"/>
              <a:t>настільки</a:t>
            </a:r>
            <a:r>
              <a:rPr lang="en-US" dirty="0"/>
              <a:t> </a:t>
            </a:r>
            <a:r>
              <a:rPr lang="en-US" dirty="0" err="1"/>
              <a:t>вузький</a:t>
            </a:r>
            <a:r>
              <a:rPr lang="en-US" dirty="0"/>
              <a:t> </a:t>
            </a:r>
            <a:r>
              <a:rPr lang="en-US" dirty="0" err="1"/>
              <a:t>коридор</a:t>
            </a:r>
            <a:r>
              <a:rPr lang="en-US" dirty="0"/>
              <a:t> </a:t>
            </a:r>
            <a:r>
              <a:rPr lang="en-US" dirty="0" err="1"/>
              <a:t>вимог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нього</a:t>
            </a:r>
            <a:r>
              <a:rPr lang="en-US" dirty="0"/>
              <a:t> </a:t>
            </a:r>
            <a:r>
              <a:rPr lang="en-US" dirty="0" err="1"/>
              <a:t>фізично</a:t>
            </a:r>
            <a:r>
              <a:rPr lang="en-US" dirty="0"/>
              <a:t> </a:t>
            </a:r>
            <a:r>
              <a:rPr lang="en-US" dirty="0" err="1"/>
              <a:t>майже</a:t>
            </a:r>
            <a:r>
              <a:rPr lang="en-US" dirty="0"/>
              <a:t> </a:t>
            </a:r>
            <a:r>
              <a:rPr lang="en-US" dirty="0" err="1"/>
              <a:t>ніхто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пройти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потім</a:t>
            </a:r>
            <a:r>
              <a:rPr lang="en-US" dirty="0"/>
              <a:t> </a:t>
            </a:r>
            <a:r>
              <a:rPr lang="en-US" dirty="0" err="1"/>
              <a:t>називаємо</a:t>
            </a:r>
            <a:r>
              <a:rPr lang="en-US" dirty="0"/>
              <a:t> </a:t>
            </a:r>
            <a:r>
              <a:rPr lang="en-US" dirty="0" err="1"/>
              <a:t>результат</a:t>
            </a:r>
            <a:r>
              <a:rPr lang="en-US" dirty="0"/>
              <a:t> </a:t>
            </a:r>
            <a:r>
              <a:rPr lang="en-US" dirty="0" err="1"/>
              <a:t>кадровим</a:t>
            </a:r>
            <a:r>
              <a:rPr lang="en-US" dirty="0"/>
              <a:t> </a:t>
            </a:r>
            <a:r>
              <a:rPr lang="en-US" dirty="0" err="1"/>
              <a:t>дефіцитом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Тому </a:t>
            </a:r>
            <a:r>
              <a:rPr lang="en-US" dirty="0" err="1"/>
              <a:t>сьогодні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важливо</a:t>
            </a:r>
            <a:r>
              <a:rPr lang="en-US" dirty="0"/>
              <a:t> </a:t>
            </a:r>
            <a:r>
              <a:rPr lang="en-US" dirty="0" err="1"/>
              <a:t>чесно</a:t>
            </a:r>
            <a:r>
              <a:rPr lang="en-US" dirty="0"/>
              <a:t> </a:t>
            </a:r>
            <a:r>
              <a:rPr lang="en-US" dirty="0" err="1"/>
              <a:t>подивитися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кожну</a:t>
            </a:r>
            <a:r>
              <a:rPr lang="en-US" dirty="0"/>
              <a:t> </a:t>
            </a:r>
            <a:r>
              <a:rPr lang="en-US" dirty="0" err="1"/>
              <a:t>вимогу</a:t>
            </a:r>
            <a:r>
              <a:rPr lang="en-US" dirty="0"/>
              <a:t> у </a:t>
            </a:r>
            <a:r>
              <a:rPr lang="en-US" dirty="0" err="1"/>
              <a:t>вакансії</a:t>
            </a:r>
            <a:r>
              <a:rPr lang="en-US" dirty="0"/>
              <a:t> й </a:t>
            </a:r>
            <a:r>
              <a:rPr lang="en-US" dirty="0" err="1"/>
              <a:t>запитати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справді</a:t>
            </a:r>
            <a:r>
              <a:rPr lang="en-US" dirty="0"/>
              <a:t> </a:t>
            </a:r>
            <a:r>
              <a:rPr lang="en-US" dirty="0" err="1"/>
              <a:t>необхідно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виконання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просто</a:t>
            </a:r>
            <a:r>
              <a:rPr lang="en-US" dirty="0"/>
              <a:t> </a:t>
            </a:r>
            <a:r>
              <a:rPr lang="en-US" dirty="0" err="1"/>
              <a:t>так</a:t>
            </a:r>
            <a:r>
              <a:rPr lang="en-US" dirty="0"/>
              <a:t> </a:t>
            </a:r>
            <a:r>
              <a:rPr lang="en-US" dirty="0" err="1"/>
              <a:t>зручніше</a:t>
            </a:r>
            <a:r>
              <a:rPr lang="en-US" dirty="0"/>
              <a:t> </a:t>
            </a:r>
            <a:r>
              <a:rPr lang="en-US" dirty="0" err="1"/>
              <a:t>шукати</a:t>
            </a:r>
            <a:r>
              <a:rPr lang="en-US" dirty="0"/>
              <a:t>?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0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 </a:t>
            </a:r>
            <a:r>
              <a:rPr lang="en-US" dirty="0" err="1"/>
              <a:t>ось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хороший</a:t>
            </a:r>
            <a:r>
              <a:rPr lang="en-US" dirty="0"/>
              <a:t> </a:t>
            </a:r>
            <a:r>
              <a:rPr lang="en-US" dirty="0" err="1"/>
              <a:t>приклад</a:t>
            </a:r>
            <a:r>
              <a:rPr lang="en-US" dirty="0"/>
              <a:t> </a:t>
            </a:r>
            <a:r>
              <a:rPr lang="en-US" dirty="0" err="1"/>
              <a:t>того</a:t>
            </a:r>
            <a:r>
              <a:rPr lang="en-US" dirty="0"/>
              <a:t>,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працює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рівні</a:t>
            </a:r>
            <a:r>
              <a:rPr lang="en-US" dirty="0"/>
              <a:t> </a:t>
            </a:r>
            <a:r>
              <a:rPr lang="en-US" dirty="0" err="1"/>
              <a:t>цілого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Будівництво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Галузь</a:t>
            </a:r>
            <a:r>
              <a:rPr lang="en-US" dirty="0"/>
              <a:t>, 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серйозний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даними</a:t>
            </a:r>
            <a:r>
              <a:rPr lang="en-US" dirty="0"/>
              <a:t> Work.ua, </a:t>
            </a:r>
            <a:r>
              <a:rPr lang="en-US" dirty="0" err="1"/>
              <a:t>конкуренція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 у </a:t>
            </a:r>
            <a:r>
              <a:rPr lang="en-US" dirty="0" err="1"/>
              <a:t>будівництві</a:t>
            </a:r>
            <a:r>
              <a:rPr lang="en-US" dirty="0"/>
              <a:t> </a:t>
            </a:r>
            <a:r>
              <a:rPr lang="en-US" dirty="0" err="1"/>
              <a:t>приблизно</a:t>
            </a:r>
            <a:r>
              <a:rPr lang="en-US" dirty="0"/>
              <a:t> </a:t>
            </a:r>
            <a:r>
              <a:rPr lang="en-US" dirty="0" err="1"/>
              <a:t>вдвічі</a:t>
            </a:r>
            <a:r>
              <a:rPr lang="en-US" dirty="0"/>
              <a:t> </a:t>
            </a:r>
            <a:r>
              <a:rPr lang="en-US" dirty="0" err="1"/>
              <a:t>нижча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середню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Тобто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реально</a:t>
            </a:r>
            <a:r>
              <a:rPr lang="en-US" dirty="0"/>
              <a:t> </a:t>
            </a:r>
            <a:r>
              <a:rPr lang="en-US" dirty="0" err="1"/>
              <a:t>бракує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Здавалося</a:t>
            </a:r>
            <a:r>
              <a:rPr lang="en-US" dirty="0"/>
              <a:t> б, </a:t>
            </a:r>
            <a:r>
              <a:rPr lang="en-US" dirty="0" err="1"/>
              <a:t>логічна</a:t>
            </a:r>
            <a:r>
              <a:rPr lang="en-US" dirty="0"/>
              <a:t> </a:t>
            </a:r>
            <a:r>
              <a:rPr lang="en-US" dirty="0" err="1"/>
              <a:t>реакція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 - </a:t>
            </a:r>
            <a:r>
              <a:rPr lang="en-US" dirty="0" err="1"/>
              <a:t>розширювати</a:t>
            </a:r>
            <a:r>
              <a:rPr lang="en-US" dirty="0"/>
              <a:t> </a:t>
            </a:r>
            <a:r>
              <a:rPr lang="en-US" dirty="0" err="1"/>
              <a:t>вхід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Брати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Навчати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Перекваліфіковувати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лише</a:t>
            </a:r>
            <a:r>
              <a:rPr lang="en-US" dirty="0"/>
              <a:t> 22% </a:t>
            </a:r>
            <a:r>
              <a:rPr lang="en-US" dirty="0" err="1"/>
              <a:t>вакансій</a:t>
            </a:r>
            <a:r>
              <a:rPr lang="en-US" dirty="0"/>
              <a:t> у </a:t>
            </a:r>
            <a:r>
              <a:rPr lang="en-US" dirty="0" err="1"/>
              <a:t>будівництві</a:t>
            </a:r>
            <a:r>
              <a:rPr lang="en-US" dirty="0"/>
              <a:t> </a:t>
            </a:r>
            <a:r>
              <a:rPr lang="en-US" dirty="0" err="1"/>
              <a:t>готові</a:t>
            </a:r>
            <a:r>
              <a:rPr lang="en-US" dirty="0"/>
              <a:t> </a:t>
            </a:r>
            <a:r>
              <a:rPr lang="en-US" dirty="0" err="1"/>
              <a:t>розглядати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</a:t>
            </a:r>
            <a:r>
              <a:rPr lang="en-US" dirty="0" err="1"/>
              <a:t>загалом</a:t>
            </a:r>
            <a:r>
              <a:rPr lang="en-US" dirty="0"/>
              <a:t> </a:t>
            </a:r>
            <a:r>
              <a:rPr lang="en-US" dirty="0" err="1"/>
              <a:t>таких</a:t>
            </a:r>
            <a:r>
              <a:rPr lang="en-US" dirty="0"/>
              <a:t> </a:t>
            </a:r>
            <a:r>
              <a:rPr lang="en-US" dirty="0" err="1"/>
              <a:t>вакансій</a:t>
            </a:r>
            <a:r>
              <a:rPr lang="en-US" dirty="0"/>
              <a:t> 44%.</a:t>
            </a:r>
            <a:endParaRPr lang="ru-RU"/>
          </a:p>
          <a:p>
            <a:r>
              <a:rPr lang="en-US" dirty="0" err="1"/>
              <a:t>Тобто</a:t>
            </a:r>
            <a:r>
              <a:rPr lang="en-US" dirty="0"/>
              <a:t> в </a:t>
            </a:r>
            <a:r>
              <a:rPr lang="en-US" dirty="0" err="1"/>
              <a:t>галузі</a:t>
            </a:r>
            <a:r>
              <a:rPr lang="en-US" dirty="0"/>
              <a:t>, 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бракує</a:t>
            </a:r>
            <a:r>
              <a:rPr lang="en-US" dirty="0"/>
              <a:t> </a:t>
            </a:r>
            <a:r>
              <a:rPr lang="en-US" dirty="0" err="1"/>
              <a:t>особливо</a:t>
            </a:r>
            <a:r>
              <a:rPr lang="en-US" dirty="0"/>
              <a:t> </a:t>
            </a:r>
            <a:r>
              <a:rPr lang="en-US" dirty="0" err="1"/>
              <a:t>гостро</a:t>
            </a:r>
            <a:r>
              <a:rPr lang="en-US" dirty="0"/>
              <a:t>, </a:t>
            </a:r>
            <a:r>
              <a:rPr lang="en-US" dirty="0" err="1"/>
              <a:t>роботодавці</a:t>
            </a:r>
            <a:r>
              <a:rPr lang="en-US" dirty="0"/>
              <a:t> </a:t>
            </a:r>
            <a:r>
              <a:rPr lang="en-US" dirty="0" err="1"/>
              <a:t>вдвічі</a:t>
            </a:r>
            <a:r>
              <a:rPr lang="en-US" dirty="0"/>
              <a:t> </a:t>
            </a:r>
            <a:r>
              <a:rPr lang="en-US" dirty="0" err="1"/>
              <a:t>рідше</a:t>
            </a:r>
            <a:r>
              <a:rPr lang="en-US" dirty="0"/>
              <a:t> </a:t>
            </a:r>
            <a:r>
              <a:rPr lang="en-US" dirty="0" err="1"/>
              <a:t>готові</a:t>
            </a:r>
            <a:r>
              <a:rPr lang="en-US" dirty="0"/>
              <a:t> </a:t>
            </a:r>
            <a:r>
              <a:rPr lang="en-US" dirty="0" err="1"/>
              <a:t>брати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тут</a:t>
            </a:r>
            <a:r>
              <a:rPr lang="en-US" dirty="0"/>
              <a:t> </a:t>
            </a:r>
            <a:r>
              <a:rPr lang="en-US" dirty="0" err="1"/>
              <a:t>виникає</a:t>
            </a:r>
            <a:r>
              <a:rPr lang="en-US" dirty="0"/>
              <a:t> </a:t>
            </a:r>
            <a:r>
              <a:rPr lang="en-US" dirty="0" err="1"/>
              <a:t>парадокс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одночасно</a:t>
            </a:r>
            <a:r>
              <a:rPr lang="en-US" dirty="0"/>
              <a:t> </a:t>
            </a:r>
            <a:r>
              <a:rPr lang="en-US" dirty="0" err="1"/>
              <a:t>говоримо</a:t>
            </a:r>
            <a:r>
              <a:rPr lang="en-US" dirty="0"/>
              <a:t>:</a:t>
            </a:r>
            <a:endParaRPr lang="ru-RU"/>
          </a:p>
          <a:p>
            <a:r>
              <a:rPr lang="en-US" dirty="0"/>
              <a:t>"У </a:t>
            </a:r>
            <a:r>
              <a:rPr lang="en-US" dirty="0" err="1"/>
              <a:t>нас</a:t>
            </a:r>
            <a:r>
              <a:rPr lang="en-US" dirty="0"/>
              <a:t> </a:t>
            </a:r>
            <a:r>
              <a:rPr lang="en-US" dirty="0" err="1"/>
              <a:t>критично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І: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приходьте</a:t>
            </a:r>
            <a:r>
              <a:rPr lang="en-US" dirty="0"/>
              <a:t>".</a:t>
            </a:r>
            <a:endParaRPr lang="ru-RU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рішень</a:t>
            </a:r>
            <a:r>
              <a:rPr lang="en-US" dirty="0"/>
              <a:t>.</a:t>
            </a:r>
            <a:endParaRPr lang="ru-RU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700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Є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одна</a:t>
            </a:r>
            <a:r>
              <a:rPr lang="en-US" dirty="0"/>
              <a:t> </a:t>
            </a:r>
            <a:r>
              <a:rPr lang="en-US" dirty="0" err="1"/>
              <a:t>фраза</a:t>
            </a:r>
            <a:r>
              <a:rPr lang="en-US" dirty="0"/>
              <a:t>, </a:t>
            </a:r>
            <a:r>
              <a:rPr lang="en-US" dirty="0" err="1"/>
              <a:t>яку</a:t>
            </a:r>
            <a:r>
              <a:rPr lang="en-US" dirty="0"/>
              <a:t> я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часто</a:t>
            </a:r>
            <a:r>
              <a:rPr lang="en-US" dirty="0"/>
              <a:t> </a:t>
            </a:r>
            <a:r>
              <a:rPr lang="en-US" dirty="0" err="1"/>
              <a:t>чую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"У </a:t>
            </a:r>
            <a:r>
              <a:rPr lang="en-US" dirty="0" err="1"/>
              <a:t>нас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часу</a:t>
            </a:r>
            <a:r>
              <a:rPr lang="en-US" dirty="0"/>
              <a:t> </a:t>
            </a:r>
            <a:r>
              <a:rPr lang="en-US" dirty="0" err="1"/>
              <a:t>навчати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Я </a:t>
            </a:r>
            <a:r>
              <a:rPr lang="en-US" dirty="0" err="1"/>
              <a:t>прекрасно</a:t>
            </a:r>
            <a:r>
              <a:rPr lang="en-US" dirty="0"/>
              <a:t> </a:t>
            </a:r>
            <a:r>
              <a:rPr lang="en-US" dirty="0" err="1"/>
              <a:t>розумію</a:t>
            </a:r>
            <a:r>
              <a:rPr lang="en-US" dirty="0"/>
              <a:t> </a:t>
            </a:r>
            <a:r>
              <a:rPr lang="en-US" dirty="0" err="1"/>
              <a:t>бізнес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Навчання </a:t>
            </a:r>
            <a:r>
              <a:rPr lang="en-US" dirty="0" err="1"/>
              <a:t>коштує</a:t>
            </a:r>
            <a:r>
              <a:rPr lang="en-US" dirty="0"/>
              <a:t> </a:t>
            </a:r>
            <a:r>
              <a:rPr lang="en-US" dirty="0" err="1"/>
              <a:t>грошей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Потрібен</a:t>
            </a:r>
            <a:r>
              <a:rPr lang="en-US" dirty="0"/>
              <a:t> </a:t>
            </a:r>
            <a:r>
              <a:rPr lang="en-US" dirty="0" err="1"/>
              <a:t>наставник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Потрібен </a:t>
            </a:r>
            <a:r>
              <a:rPr lang="en-US" dirty="0" err="1"/>
              <a:t>час</a:t>
            </a:r>
            <a:r>
              <a:rPr lang="en-US" dirty="0"/>
              <a:t> </a:t>
            </a:r>
            <a:r>
              <a:rPr lang="en-US" dirty="0" err="1"/>
              <a:t>керівника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дає</a:t>
            </a:r>
            <a:r>
              <a:rPr lang="en-US" dirty="0"/>
              <a:t> </a:t>
            </a:r>
            <a:r>
              <a:rPr lang="en-US" dirty="0" err="1"/>
              <a:t>повної</a:t>
            </a:r>
            <a:r>
              <a:rPr lang="en-US" dirty="0"/>
              <a:t> </a:t>
            </a:r>
            <a:r>
              <a:rPr lang="en-US" dirty="0" err="1"/>
              <a:t>продуктивності</a:t>
            </a:r>
            <a:r>
              <a:rPr lang="en-US" dirty="0"/>
              <a:t> з </a:t>
            </a:r>
            <a:r>
              <a:rPr lang="en-US" dirty="0" err="1"/>
              <a:t>першого</a:t>
            </a:r>
            <a:r>
              <a:rPr lang="en-US" dirty="0"/>
              <a:t> </a:t>
            </a:r>
            <a:r>
              <a:rPr lang="en-US" dirty="0" err="1"/>
              <a:t>дня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потім</a:t>
            </a:r>
            <a:r>
              <a:rPr lang="en-US" dirty="0"/>
              <a:t> я </a:t>
            </a:r>
            <a:r>
              <a:rPr lang="en-US" dirty="0" err="1"/>
              <a:t>бачу</a:t>
            </a:r>
            <a:r>
              <a:rPr lang="en-US" dirty="0"/>
              <a:t> </a:t>
            </a:r>
            <a:r>
              <a:rPr lang="en-US" dirty="0" err="1"/>
              <a:t>вакансію</a:t>
            </a:r>
            <a:r>
              <a:rPr lang="en-US" dirty="0"/>
              <a:t>, </a:t>
            </a:r>
            <a:r>
              <a:rPr lang="en-US" dirty="0" err="1"/>
              <a:t>яка</a:t>
            </a:r>
            <a:r>
              <a:rPr lang="en-US" dirty="0"/>
              <a:t> </a:t>
            </a:r>
            <a:r>
              <a:rPr lang="en-US" dirty="0" err="1"/>
              <a:t>відкрита</a:t>
            </a:r>
            <a:r>
              <a:rPr lang="en-US" dirty="0"/>
              <a:t> </a:t>
            </a:r>
            <a:r>
              <a:rPr lang="en-US" dirty="0" err="1"/>
              <a:t>п'ять</a:t>
            </a:r>
            <a:r>
              <a:rPr lang="en-US" dirty="0"/>
              <a:t> </a:t>
            </a:r>
            <a:r>
              <a:rPr lang="en-US" dirty="0" err="1"/>
              <a:t>місяців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Шість </a:t>
            </a:r>
            <a:r>
              <a:rPr lang="en-US" dirty="0" err="1"/>
              <a:t>місяців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Іноді </a:t>
            </a:r>
            <a:r>
              <a:rPr lang="en-US" dirty="0" err="1"/>
              <a:t>довше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тут</a:t>
            </a:r>
            <a:r>
              <a:rPr lang="en-US" dirty="0"/>
              <a:t> у </a:t>
            </a:r>
            <a:r>
              <a:rPr lang="en-US" dirty="0" err="1"/>
              <a:t>мене</a:t>
            </a:r>
            <a:r>
              <a:rPr lang="en-US" dirty="0"/>
              <a:t> </a:t>
            </a:r>
            <a:r>
              <a:rPr lang="en-US" dirty="0" err="1"/>
              <a:t>виникає</a:t>
            </a:r>
            <a:r>
              <a:rPr lang="en-US" dirty="0"/>
              <a:t> </a:t>
            </a:r>
            <a:r>
              <a:rPr lang="en-US" dirty="0" err="1"/>
              <a:t>питання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Шість </a:t>
            </a:r>
            <a:r>
              <a:rPr lang="en-US" dirty="0" err="1"/>
              <a:t>місяців</a:t>
            </a:r>
            <a:r>
              <a:rPr lang="en-US" dirty="0"/>
              <a:t> </a:t>
            </a:r>
            <a:r>
              <a:rPr lang="en-US" dirty="0" err="1"/>
              <a:t>навчати</a:t>
            </a:r>
            <a:r>
              <a:rPr lang="en-US" dirty="0"/>
              <a:t> </a:t>
            </a:r>
            <a:r>
              <a:rPr lang="en-US" dirty="0" err="1"/>
              <a:t>людину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довго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шість</a:t>
            </a:r>
            <a:r>
              <a:rPr lang="en-US" dirty="0"/>
              <a:t> </a:t>
            </a:r>
            <a:r>
              <a:rPr lang="en-US" dirty="0" err="1"/>
              <a:t>місяців</a:t>
            </a:r>
            <a:r>
              <a:rPr lang="en-US" dirty="0"/>
              <a:t> </a:t>
            </a:r>
            <a:r>
              <a:rPr lang="en-US" dirty="0" err="1"/>
              <a:t>працювати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людини</a:t>
            </a:r>
            <a:r>
              <a:rPr lang="en-US" dirty="0"/>
              <a:t> - </a:t>
            </a:r>
            <a:r>
              <a:rPr lang="en-US" dirty="0" err="1"/>
              <a:t>нормально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/>
              <a:t>Мені </a:t>
            </a:r>
            <a:r>
              <a:rPr lang="en-US" dirty="0" err="1"/>
              <a:t>здається</a:t>
            </a:r>
            <a:r>
              <a:rPr lang="en-US" dirty="0"/>
              <a:t>, </a:t>
            </a:r>
            <a:r>
              <a:rPr lang="en-US" dirty="0" err="1"/>
              <a:t>бізнес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часто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рахує</a:t>
            </a:r>
            <a:r>
              <a:rPr lang="en-US" dirty="0"/>
              <a:t> </a:t>
            </a:r>
            <a:r>
              <a:rPr lang="en-US" dirty="0" err="1"/>
              <a:t>вартість</a:t>
            </a:r>
            <a:r>
              <a:rPr lang="en-US" dirty="0"/>
              <a:t> </a:t>
            </a:r>
            <a:r>
              <a:rPr lang="en-US" dirty="0" err="1"/>
              <a:t>незакритої</a:t>
            </a:r>
            <a:r>
              <a:rPr lang="en-US" dirty="0"/>
              <a:t> </a:t>
            </a:r>
            <a:r>
              <a:rPr lang="en-US" dirty="0" err="1"/>
              <a:t>вакансії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Скільки </a:t>
            </a:r>
            <a:r>
              <a:rPr lang="en-US" dirty="0" err="1"/>
              <a:t>коштують</a:t>
            </a:r>
            <a:r>
              <a:rPr lang="en-US" dirty="0"/>
              <a:t> </a:t>
            </a:r>
            <a:r>
              <a:rPr lang="en-US" dirty="0" err="1"/>
              <a:t>втрачені</a:t>
            </a:r>
            <a:r>
              <a:rPr lang="en-US" dirty="0"/>
              <a:t> </a:t>
            </a:r>
            <a:r>
              <a:rPr lang="en-US" dirty="0" err="1"/>
              <a:t>продажі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Перевантаження</a:t>
            </a:r>
            <a:r>
              <a:rPr lang="en-US" dirty="0"/>
              <a:t> </a:t>
            </a:r>
            <a:r>
              <a:rPr lang="en-US" dirty="0" err="1"/>
              <a:t>інших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Час</a:t>
            </a:r>
            <a:r>
              <a:rPr lang="en-US" dirty="0"/>
              <a:t> </a:t>
            </a:r>
            <a:r>
              <a:rPr lang="en-US" dirty="0" err="1"/>
              <a:t>керівника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Помилки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/>
              <a:t>Втрачені </a:t>
            </a:r>
            <a:r>
              <a:rPr lang="en-US" dirty="0" err="1"/>
              <a:t>клієнти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Вигорання</a:t>
            </a:r>
            <a:r>
              <a:rPr lang="en-US" dirty="0"/>
              <a:t> </a:t>
            </a:r>
            <a:r>
              <a:rPr lang="en-US" dirty="0" err="1"/>
              <a:t>команди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/>
              <a:t>Іноді </a:t>
            </a:r>
            <a:r>
              <a:rPr lang="en-US" dirty="0" err="1"/>
              <a:t>навчити</a:t>
            </a:r>
            <a:r>
              <a:rPr lang="en-US" dirty="0"/>
              <a:t> </a:t>
            </a:r>
            <a:r>
              <a:rPr lang="en-US" dirty="0" err="1"/>
              <a:t>людину</a:t>
            </a:r>
            <a:r>
              <a:rPr lang="en-US" dirty="0"/>
              <a:t> </a:t>
            </a:r>
            <a:r>
              <a:rPr lang="en-US" dirty="0" err="1"/>
              <a:t>набагато</a:t>
            </a:r>
            <a:r>
              <a:rPr lang="en-US" dirty="0"/>
              <a:t> </a:t>
            </a:r>
            <a:r>
              <a:rPr lang="en-US" dirty="0" err="1"/>
              <a:t>дешевше</a:t>
            </a:r>
            <a:r>
              <a:rPr lang="en-US" dirty="0"/>
              <a:t>, </a:t>
            </a:r>
            <a:r>
              <a:rPr lang="en-US" dirty="0" err="1"/>
              <a:t>ніж</a:t>
            </a:r>
            <a:r>
              <a:rPr lang="en-US" dirty="0"/>
              <a:t> </a:t>
            </a:r>
            <a:r>
              <a:rPr lang="en-US" dirty="0" err="1"/>
              <a:t>нескінченно</a:t>
            </a:r>
            <a:r>
              <a:rPr lang="en-US" dirty="0"/>
              <a:t> </a:t>
            </a:r>
            <a:r>
              <a:rPr lang="en-US" dirty="0" err="1"/>
              <a:t>шукати</a:t>
            </a:r>
            <a:r>
              <a:rPr lang="en-US" dirty="0"/>
              <a:t> </a:t>
            </a:r>
            <a:r>
              <a:rPr lang="en-US" dirty="0" err="1"/>
              <a:t>готову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46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Саме </a:t>
            </a:r>
            <a:r>
              <a:rPr lang="en-US" dirty="0" err="1"/>
              <a:t>тому</a:t>
            </a:r>
            <a:r>
              <a:rPr lang="en-US" dirty="0"/>
              <a:t> я </a:t>
            </a:r>
            <a:r>
              <a:rPr lang="en-US" dirty="0" err="1"/>
              <a:t>думаю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найближчими</a:t>
            </a:r>
            <a:r>
              <a:rPr lang="en-US" dirty="0"/>
              <a:t> </a:t>
            </a:r>
            <a:r>
              <a:rPr lang="en-US" dirty="0" err="1"/>
              <a:t>роками</a:t>
            </a:r>
            <a:r>
              <a:rPr lang="en-US" dirty="0"/>
              <a:t>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доведеться</a:t>
            </a:r>
            <a:r>
              <a:rPr lang="en-US" dirty="0"/>
              <a:t> </a:t>
            </a:r>
            <a:r>
              <a:rPr lang="en-US" dirty="0" err="1"/>
              <a:t>фундаментально</a:t>
            </a:r>
            <a:r>
              <a:rPr lang="en-US" dirty="0"/>
              <a:t> </a:t>
            </a:r>
            <a:r>
              <a:rPr lang="en-US" dirty="0" err="1"/>
              <a:t>змінити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принцип</a:t>
            </a:r>
            <a:r>
              <a:rPr lang="en-US" dirty="0"/>
              <a:t> </a:t>
            </a:r>
            <a:r>
              <a:rPr lang="en-US" dirty="0" err="1"/>
              <a:t>найму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довго</a:t>
            </a:r>
            <a:r>
              <a:rPr lang="en-US" dirty="0"/>
              <a:t> </a:t>
            </a:r>
            <a:r>
              <a:rPr lang="en-US" dirty="0" err="1"/>
              <a:t>наймали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минулим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працював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Скільки </a:t>
            </a:r>
            <a:r>
              <a:rPr lang="en-US" dirty="0" err="1"/>
              <a:t>років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якій</a:t>
            </a:r>
            <a:r>
              <a:rPr lang="en-US" dirty="0"/>
              <a:t> </a:t>
            </a:r>
            <a:r>
              <a:rPr lang="en-US" dirty="0" err="1"/>
              <a:t>посаді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У </a:t>
            </a:r>
            <a:r>
              <a:rPr lang="en-US" dirty="0" err="1"/>
              <a:t>якого</a:t>
            </a:r>
            <a:r>
              <a:rPr lang="en-US" dirty="0"/>
              <a:t> </a:t>
            </a:r>
            <a:r>
              <a:rPr lang="en-US" dirty="0" err="1"/>
              <a:t>конкурента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З </a:t>
            </a:r>
            <a:r>
              <a:rPr lang="en-US" dirty="0" err="1"/>
              <a:t>яким</a:t>
            </a:r>
            <a:r>
              <a:rPr lang="en-US" dirty="0"/>
              <a:t> </a:t>
            </a:r>
            <a:r>
              <a:rPr lang="en-US" dirty="0" err="1"/>
              <a:t>продуктом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Резюме </a:t>
            </a:r>
            <a:r>
              <a:rPr lang="en-US" dirty="0" err="1"/>
              <a:t>чудово</a:t>
            </a:r>
            <a:r>
              <a:rPr lang="en-US" dirty="0"/>
              <a:t> </a:t>
            </a:r>
            <a:r>
              <a:rPr lang="en-US" dirty="0" err="1"/>
              <a:t>показує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робила</a:t>
            </a:r>
            <a:r>
              <a:rPr lang="en-US" dirty="0"/>
              <a:t> </a:t>
            </a:r>
            <a:r>
              <a:rPr lang="en-US" dirty="0" err="1"/>
              <a:t>вчора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Але</a:t>
            </a:r>
            <a:r>
              <a:rPr lang="en-US" dirty="0"/>
              <a:t> в </a:t>
            </a:r>
            <a:r>
              <a:rPr lang="en-US" dirty="0" err="1"/>
              <a:t>умовах</a:t>
            </a:r>
            <a:r>
              <a:rPr lang="en-US" dirty="0"/>
              <a:t> </a:t>
            </a:r>
            <a:r>
              <a:rPr lang="en-US" dirty="0" err="1"/>
              <a:t>дефіциту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 </a:t>
            </a:r>
            <a:r>
              <a:rPr lang="en-US" dirty="0" err="1"/>
              <a:t>дедалі</a:t>
            </a:r>
            <a:r>
              <a:rPr lang="en-US" dirty="0"/>
              <a:t> </a:t>
            </a:r>
            <a:r>
              <a:rPr lang="en-US" dirty="0" err="1"/>
              <a:t>важливіше</a:t>
            </a:r>
            <a:r>
              <a:rPr lang="en-US" dirty="0"/>
              <a:t> </a:t>
            </a:r>
            <a:r>
              <a:rPr lang="en-US" dirty="0" err="1"/>
              <a:t>буде</a:t>
            </a:r>
            <a:r>
              <a:rPr lang="en-US" dirty="0"/>
              <a:t> </a:t>
            </a:r>
            <a:r>
              <a:rPr lang="en-US" dirty="0" err="1"/>
              <a:t>розуміти</a:t>
            </a:r>
            <a:r>
              <a:rPr lang="en-US" dirty="0"/>
              <a:t> </a:t>
            </a:r>
            <a:r>
              <a:rPr lang="en-US" dirty="0" err="1"/>
              <a:t>інше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ця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здатна</a:t>
            </a:r>
            <a:r>
              <a:rPr lang="en-US" dirty="0"/>
              <a:t> </a:t>
            </a:r>
            <a:r>
              <a:rPr lang="en-US" dirty="0" err="1"/>
              <a:t>зробити</a:t>
            </a:r>
            <a:r>
              <a:rPr lang="en-US" dirty="0"/>
              <a:t> </a:t>
            </a:r>
            <a:r>
              <a:rPr lang="en-US" dirty="0" err="1"/>
              <a:t>завтра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Наскільки</a:t>
            </a:r>
            <a:r>
              <a:rPr lang="en-US" dirty="0"/>
              <a:t> </a:t>
            </a:r>
            <a:r>
              <a:rPr lang="en-US" dirty="0" err="1"/>
              <a:t>швидко</a:t>
            </a:r>
            <a:r>
              <a:rPr lang="en-US" dirty="0"/>
              <a:t> </a:t>
            </a:r>
            <a:r>
              <a:rPr lang="en-US" dirty="0" err="1"/>
              <a:t>вона</a:t>
            </a:r>
            <a:r>
              <a:rPr lang="en-US" dirty="0"/>
              <a:t> </a:t>
            </a:r>
            <a:r>
              <a:rPr lang="en-US" dirty="0" err="1"/>
              <a:t>навчається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адаптується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приймає</a:t>
            </a:r>
            <a:r>
              <a:rPr lang="en-US" dirty="0"/>
              <a:t> </a:t>
            </a:r>
            <a:r>
              <a:rPr lang="en-US" dirty="0" err="1"/>
              <a:t>рішення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перенести</a:t>
            </a:r>
            <a:r>
              <a:rPr lang="en-US" dirty="0"/>
              <a:t> </a:t>
            </a:r>
            <a:r>
              <a:rPr lang="en-US" dirty="0" err="1"/>
              <a:t>досвід</a:t>
            </a:r>
            <a:r>
              <a:rPr lang="en-US" dirty="0"/>
              <a:t> з </a:t>
            </a:r>
            <a:r>
              <a:rPr lang="en-US" dirty="0" err="1"/>
              <a:t>іншої</a:t>
            </a:r>
            <a:r>
              <a:rPr lang="en-US" dirty="0"/>
              <a:t> </a:t>
            </a:r>
            <a:r>
              <a:rPr lang="en-US" dirty="0" err="1"/>
              <a:t>галузі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здатна</a:t>
            </a:r>
            <a:r>
              <a:rPr lang="en-US" dirty="0"/>
              <a:t> </a:t>
            </a:r>
            <a:r>
              <a:rPr lang="en-US" dirty="0" err="1"/>
              <a:t>вирости</a:t>
            </a:r>
            <a:r>
              <a:rPr lang="en-US" dirty="0"/>
              <a:t> в </a:t>
            </a:r>
            <a:r>
              <a:rPr lang="en-US" dirty="0" err="1"/>
              <a:t>роль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Тобто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поступово</a:t>
            </a:r>
            <a:r>
              <a:rPr lang="en-US" dirty="0"/>
              <a:t> </a:t>
            </a:r>
            <a:r>
              <a:rPr lang="en-US" dirty="0" err="1"/>
              <a:t>переходимо</a:t>
            </a:r>
            <a:r>
              <a:rPr lang="en-US" dirty="0"/>
              <a:t> </a:t>
            </a:r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en-US" dirty="0" err="1"/>
              <a:t>оцінки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оцінки</a:t>
            </a:r>
            <a:r>
              <a:rPr lang="en-US" dirty="0"/>
              <a:t> </a:t>
            </a:r>
            <a:r>
              <a:rPr lang="en-US" dirty="0" err="1"/>
              <a:t>потенціалу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мене</a:t>
            </a:r>
            <a:r>
              <a:rPr lang="en-US" dirty="0"/>
              <a:t>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одна</a:t>
            </a:r>
            <a:r>
              <a:rPr lang="en-US" dirty="0"/>
              <a:t> з </a:t>
            </a:r>
            <a:r>
              <a:rPr lang="en-US" dirty="0" err="1"/>
              <a:t>ключових</a:t>
            </a:r>
            <a:r>
              <a:rPr lang="en-US" dirty="0"/>
              <a:t> </a:t>
            </a:r>
            <a:r>
              <a:rPr lang="en-US" dirty="0" err="1"/>
              <a:t>змін</a:t>
            </a:r>
            <a:r>
              <a:rPr lang="en-US" dirty="0"/>
              <a:t> </a:t>
            </a:r>
            <a:r>
              <a:rPr lang="en-US" dirty="0" err="1"/>
              <a:t>майбутнього</a:t>
            </a:r>
            <a:r>
              <a:rPr lang="en-US" dirty="0"/>
              <a:t> </a:t>
            </a:r>
            <a:r>
              <a:rPr lang="en-US" dirty="0" err="1"/>
              <a:t>рекрутингу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919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 </a:t>
            </a:r>
            <a:r>
              <a:rPr lang="en-US" dirty="0" err="1"/>
              <a:t>тепер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одне</a:t>
            </a:r>
            <a:r>
              <a:rPr lang="en-US" dirty="0"/>
              <a:t> </a:t>
            </a:r>
            <a:r>
              <a:rPr lang="en-US" dirty="0" err="1"/>
              <a:t>незручне</a:t>
            </a:r>
            <a:r>
              <a:rPr lang="en-US" dirty="0"/>
              <a:t> </a:t>
            </a:r>
            <a:r>
              <a:rPr lang="en-US" dirty="0" err="1"/>
              <a:t>питання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взагалі</a:t>
            </a:r>
            <a:r>
              <a:rPr lang="en-US" dirty="0"/>
              <a:t> </a:t>
            </a:r>
            <a:r>
              <a:rPr lang="en-US" dirty="0" err="1"/>
              <a:t>вважаємо</a:t>
            </a:r>
            <a:r>
              <a:rPr lang="en-US" dirty="0"/>
              <a:t> </a:t>
            </a:r>
            <a:r>
              <a:rPr lang="en-US" dirty="0" err="1"/>
              <a:t>кандидатом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говоримо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потім</a:t>
            </a:r>
            <a:r>
              <a:rPr lang="en-US" dirty="0"/>
              <a:t> </a:t>
            </a:r>
            <a:r>
              <a:rPr lang="en-US" dirty="0" err="1"/>
              <a:t>бачимо</a:t>
            </a:r>
            <a:r>
              <a:rPr lang="en-US" dirty="0"/>
              <a:t> в </a:t>
            </a:r>
            <a:r>
              <a:rPr lang="en-US" dirty="0" err="1"/>
              <a:t>резюме</a:t>
            </a:r>
            <a:r>
              <a:rPr lang="en-US" dirty="0"/>
              <a:t> 52 </a:t>
            </a:r>
            <a:r>
              <a:rPr lang="en-US" dirty="0" err="1"/>
              <a:t>роки</a:t>
            </a:r>
            <a:r>
              <a:rPr lang="en-US" dirty="0"/>
              <a:t> і </a:t>
            </a:r>
            <a:r>
              <a:rPr lang="en-US" dirty="0" err="1"/>
              <a:t>кажемо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Давайте</a:t>
            </a:r>
            <a:r>
              <a:rPr lang="en-US" dirty="0"/>
              <a:t> </a:t>
            </a:r>
            <a:r>
              <a:rPr lang="en-US" dirty="0" err="1"/>
              <a:t>молодшого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 err="1"/>
              <a:t>Говоримо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".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після</a:t>
            </a:r>
            <a:r>
              <a:rPr lang="en-US" dirty="0"/>
              <a:t> </a:t>
            </a:r>
            <a:r>
              <a:rPr lang="en-US" dirty="0" err="1"/>
              <a:t>довгої</a:t>
            </a:r>
            <a:r>
              <a:rPr lang="en-US" dirty="0"/>
              <a:t> </a:t>
            </a:r>
            <a:r>
              <a:rPr lang="en-US" dirty="0" err="1"/>
              <a:t>кар'єрної</a:t>
            </a:r>
            <a:r>
              <a:rPr lang="en-US" dirty="0"/>
              <a:t> </a:t>
            </a:r>
            <a:r>
              <a:rPr lang="en-US" dirty="0" err="1"/>
              <a:t>паузи</a:t>
            </a:r>
            <a:r>
              <a:rPr lang="en-US" dirty="0"/>
              <a:t> - </a:t>
            </a:r>
            <a:r>
              <a:rPr lang="en-US" dirty="0" err="1"/>
              <a:t>ризиковано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З </a:t>
            </a:r>
            <a:r>
              <a:rPr lang="en-US" dirty="0" err="1"/>
              <a:t>іншої</a:t>
            </a:r>
            <a:r>
              <a:rPr lang="en-US" dirty="0"/>
              <a:t> </a:t>
            </a:r>
            <a:r>
              <a:rPr lang="en-US" dirty="0" err="1"/>
              <a:t>галузі</a:t>
            </a:r>
            <a:r>
              <a:rPr lang="en-US" dirty="0"/>
              <a:t> -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підходить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досвіду</a:t>
            </a:r>
            <a:r>
              <a:rPr lang="en-US" dirty="0"/>
              <a:t> -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готові</a:t>
            </a:r>
            <a:r>
              <a:rPr lang="en-US" dirty="0"/>
              <a:t> </a:t>
            </a:r>
            <a:r>
              <a:rPr lang="en-US" dirty="0" err="1"/>
              <a:t>навчати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паралельно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ринок</a:t>
            </a:r>
            <a:r>
              <a:rPr lang="en-US" dirty="0"/>
              <a:t> </a:t>
            </a:r>
            <a:r>
              <a:rPr lang="en-US" dirty="0" err="1"/>
              <a:t>повертаються</a:t>
            </a:r>
            <a:r>
              <a:rPr lang="en-US" dirty="0"/>
              <a:t> </a:t>
            </a:r>
            <a:r>
              <a:rPr lang="en-US" dirty="0" err="1"/>
              <a:t>ветерани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Є </a:t>
            </a:r>
            <a:r>
              <a:rPr lang="en-US" dirty="0" err="1"/>
              <a:t>люди</a:t>
            </a:r>
            <a:r>
              <a:rPr lang="en-US" dirty="0"/>
              <a:t> з </a:t>
            </a:r>
            <a:r>
              <a:rPr lang="en-US" dirty="0" err="1"/>
              <a:t>інвалідністю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Є </a:t>
            </a:r>
            <a:r>
              <a:rPr lang="en-US" dirty="0" err="1"/>
              <a:t>українці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повертаються</a:t>
            </a:r>
            <a:r>
              <a:rPr lang="en-US" dirty="0"/>
              <a:t> з-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кордону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Є </a:t>
            </a:r>
            <a:r>
              <a:rPr lang="en-US" dirty="0" err="1"/>
              <a:t>люди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війну</a:t>
            </a:r>
            <a:r>
              <a:rPr lang="en-US" dirty="0"/>
              <a:t> </a:t>
            </a:r>
            <a:r>
              <a:rPr lang="en-US" dirty="0" err="1"/>
              <a:t>втратили</a:t>
            </a:r>
            <a:r>
              <a:rPr lang="en-US" dirty="0"/>
              <a:t> </a:t>
            </a:r>
            <a:r>
              <a:rPr lang="en-US" dirty="0" err="1"/>
              <a:t>попередню</a:t>
            </a:r>
            <a:r>
              <a:rPr lang="en-US" dirty="0"/>
              <a:t> </a:t>
            </a:r>
            <a:r>
              <a:rPr lang="en-US" dirty="0" err="1"/>
              <a:t>професію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Є </a:t>
            </a:r>
            <a:r>
              <a:rPr lang="en-US" dirty="0" err="1"/>
              <a:t>величезна</a:t>
            </a:r>
            <a:r>
              <a:rPr lang="en-US" dirty="0"/>
              <a:t> </a:t>
            </a:r>
            <a:r>
              <a:rPr lang="en-US" dirty="0" err="1"/>
              <a:t>кількість</a:t>
            </a:r>
            <a:r>
              <a:rPr lang="en-US" dirty="0"/>
              <a:t> </a:t>
            </a:r>
            <a:r>
              <a:rPr lang="en-US" dirty="0" err="1"/>
              <a:t>спеціалістів</a:t>
            </a:r>
            <a:r>
              <a:rPr lang="en-US" dirty="0"/>
              <a:t> 45+ і 50+.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мені</a:t>
            </a:r>
            <a:r>
              <a:rPr lang="en-US" dirty="0"/>
              <a:t> </a:t>
            </a:r>
            <a:r>
              <a:rPr lang="en-US" dirty="0" err="1"/>
              <a:t>здається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з </a:t>
            </a:r>
            <a:r>
              <a:rPr lang="en-US" dirty="0" err="1"/>
              <a:t>дефіцитом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дозволити</a:t>
            </a:r>
            <a:r>
              <a:rPr lang="en-US" dirty="0"/>
              <a:t> </a:t>
            </a:r>
            <a:r>
              <a:rPr lang="en-US" dirty="0" err="1"/>
              <a:t>собі</a:t>
            </a:r>
            <a:r>
              <a:rPr lang="en-US" dirty="0"/>
              <a:t> </a:t>
            </a:r>
            <a:r>
              <a:rPr lang="en-US" dirty="0" err="1"/>
              <a:t>таку</a:t>
            </a:r>
            <a:r>
              <a:rPr lang="en-US" dirty="0"/>
              <a:t> </a:t>
            </a:r>
            <a:r>
              <a:rPr lang="en-US" dirty="0" err="1"/>
              <a:t>розкіш</a:t>
            </a:r>
            <a:r>
              <a:rPr lang="en-US" dirty="0"/>
              <a:t> -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бачити</a:t>
            </a:r>
            <a:r>
              <a:rPr lang="en-US" dirty="0"/>
              <a:t> </a:t>
            </a:r>
            <a:r>
              <a:rPr lang="en-US" dirty="0" err="1"/>
              <a:t>величезні</a:t>
            </a:r>
            <a:r>
              <a:rPr lang="en-US" dirty="0"/>
              <a:t> </a:t>
            </a:r>
            <a:r>
              <a:rPr lang="en-US" dirty="0" err="1"/>
              <a:t>групи</a:t>
            </a:r>
            <a:r>
              <a:rPr lang="en-US" dirty="0"/>
              <a:t> </a:t>
            </a:r>
            <a:r>
              <a:rPr lang="en-US" dirty="0" err="1"/>
              <a:t>потенційних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Можливо</a:t>
            </a:r>
            <a:r>
              <a:rPr lang="en-US" dirty="0"/>
              <a:t>,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тому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їх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Можливо</a:t>
            </a:r>
            <a:r>
              <a:rPr lang="en-US" dirty="0"/>
              <a:t>,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просто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всіх</a:t>
            </a:r>
            <a:r>
              <a:rPr lang="en-US" dirty="0"/>
              <a:t> </a:t>
            </a:r>
            <a:r>
              <a:rPr lang="en-US" dirty="0" err="1"/>
              <a:t>вважаємо</a:t>
            </a:r>
            <a:r>
              <a:rPr lang="en-US" dirty="0"/>
              <a:t> </a:t>
            </a:r>
            <a:r>
              <a:rPr lang="en-US" dirty="0" err="1"/>
              <a:t>кандидатами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266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одна</a:t>
            </a:r>
            <a:r>
              <a:rPr lang="en-US" dirty="0"/>
              <a:t> </a:t>
            </a:r>
            <a:r>
              <a:rPr lang="en-US" dirty="0" err="1"/>
              <a:t>причина</a:t>
            </a:r>
            <a:r>
              <a:rPr lang="en-US" dirty="0"/>
              <a:t>,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яку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 </a:t>
            </a:r>
            <a:r>
              <a:rPr lang="en-US" dirty="0" err="1"/>
              <a:t>втрачають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, - </a:t>
            </a:r>
            <a:r>
              <a:rPr lang="en-US" dirty="0" err="1"/>
              <a:t>швидкість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ситуація</a:t>
            </a:r>
            <a:r>
              <a:rPr lang="en-US" dirty="0"/>
              <a:t>, </a:t>
            </a:r>
            <a:r>
              <a:rPr lang="en-US" dirty="0" err="1"/>
              <a:t>яку</a:t>
            </a:r>
            <a:r>
              <a:rPr lang="en-US" dirty="0"/>
              <a:t> я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рекрутер</a:t>
            </a:r>
            <a:r>
              <a:rPr lang="en-US" dirty="0"/>
              <a:t> </a:t>
            </a:r>
            <a:r>
              <a:rPr lang="en-US" dirty="0" err="1"/>
              <a:t>бачу</a:t>
            </a:r>
            <a:r>
              <a:rPr lang="en-US" dirty="0"/>
              <a:t> </a:t>
            </a:r>
            <a:r>
              <a:rPr lang="en-US" dirty="0" err="1"/>
              <a:t>постійно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Знайшли </a:t>
            </a:r>
            <a:r>
              <a:rPr lang="en-US" dirty="0" err="1"/>
              <a:t>сильного</a:t>
            </a:r>
            <a:r>
              <a:rPr lang="en-US" dirty="0"/>
              <a:t> </a:t>
            </a:r>
            <a:r>
              <a:rPr lang="en-US" dirty="0" err="1"/>
              <a:t>кандидата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Провели </a:t>
            </a:r>
            <a:r>
              <a:rPr lang="en-US" dirty="0" err="1"/>
              <a:t>співбесіду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Сподобався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Потрібно </a:t>
            </a:r>
            <a:r>
              <a:rPr lang="en-US" dirty="0" err="1"/>
              <a:t>показати</a:t>
            </a:r>
            <a:r>
              <a:rPr lang="en-US" dirty="0"/>
              <a:t> </a:t>
            </a:r>
            <a:r>
              <a:rPr lang="en-US" dirty="0" err="1"/>
              <a:t>керівнику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Показали.</a:t>
            </a:r>
            <a:endParaRPr lang="ru-RU" dirty="0"/>
          </a:p>
          <a:p>
            <a:r>
              <a:rPr lang="en-US" dirty="0"/>
              <a:t>Тепер </a:t>
            </a:r>
            <a:r>
              <a:rPr lang="en-US" dirty="0" err="1"/>
              <a:t>директору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Директор</a:t>
            </a:r>
            <a:r>
              <a:rPr lang="en-US" dirty="0"/>
              <a:t> </a:t>
            </a:r>
            <a:r>
              <a:rPr lang="en-US" dirty="0" err="1"/>
              <a:t>зайнятий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Чекаємо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Потім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одна</a:t>
            </a:r>
            <a:r>
              <a:rPr lang="en-US" dirty="0"/>
              <a:t> </a:t>
            </a:r>
            <a:r>
              <a:rPr lang="en-US" dirty="0" err="1"/>
              <a:t>зустріч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Потім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подумати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Потім </a:t>
            </a:r>
            <a:r>
              <a:rPr lang="en-US" dirty="0" err="1"/>
              <a:t>погодити</a:t>
            </a:r>
            <a:r>
              <a:rPr lang="en-US" dirty="0"/>
              <a:t> </a:t>
            </a:r>
            <a:r>
              <a:rPr lang="en-US" dirty="0" err="1"/>
              <a:t>зарплату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Два </a:t>
            </a:r>
            <a:r>
              <a:rPr lang="en-US" dirty="0" err="1"/>
              <a:t>тижні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Три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нарешті</a:t>
            </a:r>
            <a:r>
              <a:rPr lang="en-US" dirty="0"/>
              <a:t> </a:t>
            </a:r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говорить</a:t>
            </a:r>
            <a:r>
              <a:rPr lang="en-US" dirty="0"/>
              <a:t>: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Все</a:t>
            </a:r>
            <a:r>
              <a:rPr lang="en-US" dirty="0"/>
              <a:t>.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готові</a:t>
            </a:r>
            <a:r>
              <a:rPr lang="en-US" dirty="0"/>
              <a:t> </a:t>
            </a:r>
            <a:r>
              <a:rPr lang="en-US" dirty="0" err="1"/>
              <a:t>зробити</a:t>
            </a:r>
            <a:r>
              <a:rPr lang="en-US" dirty="0"/>
              <a:t> </a:t>
            </a:r>
            <a:r>
              <a:rPr lang="en-US" dirty="0" err="1"/>
              <a:t>офер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Телефонуємо </a:t>
            </a:r>
            <a:r>
              <a:rPr lang="en-US" dirty="0" err="1"/>
              <a:t>кандидату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він</a:t>
            </a:r>
            <a:r>
              <a:rPr lang="en-US" dirty="0"/>
              <a:t> </a:t>
            </a:r>
            <a:r>
              <a:rPr lang="en-US" dirty="0" err="1"/>
              <a:t>уже</a:t>
            </a:r>
            <a:r>
              <a:rPr lang="en-US" dirty="0"/>
              <a:t> </a:t>
            </a:r>
            <a:r>
              <a:rPr lang="en-US" dirty="0" err="1"/>
              <a:t>вийшов</a:t>
            </a:r>
            <a:r>
              <a:rPr lang="en-US" dirty="0"/>
              <a:t> в </a:t>
            </a:r>
            <a:r>
              <a:rPr lang="en-US" dirty="0" err="1"/>
              <a:t>іншу</a:t>
            </a:r>
            <a:r>
              <a:rPr lang="en-US" dirty="0"/>
              <a:t> </a:t>
            </a:r>
            <a:r>
              <a:rPr lang="en-US" dirty="0" err="1"/>
              <a:t>компанію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іноді</a:t>
            </a:r>
            <a:r>
              <a:rPr lang="en-US" dirty="0"/>
              <a:t> </a:t>
            </a:r>
            <a:r>
              <a:rPr lang="en-US" dirty="0" err="1"/>
              <a:t>після</a:t>
            </a:r>
            <a:r>
              <a:rPr lang="en-US" dirty="0"/>
              <a:t> </a:t>
            </a:r>
            <a:r>
              <a:rPr lang="en-US" dirty="0" err="1"/>
              <a:t>цього</a:t>
            </a:r>
            <a:r>
              <a:rPr lang="en-US" dirty="0"/>
              <a:t> я </a:t>
            </a:r>
            <a:r>
              <a:rPr lang="en-US" dirty="0" err="1"/>
              <a:t>чую</a:t>
            </a:r>
            <a:r>
              <a:rPr lang="en-US" dirty="0"/>
              <a:t>: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бачите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зараз</a:t>
            </a:r>
            <a:r>
              <a:rPr lang="en-US" dirty="0"/>
              <a:t> </a:t>
            </a:r>
            <a:r>
              <a:rPr lang="en-US" dirty="0" err="1"/>
              <a:t>кандидати</a:t>
            </a:r>
            <a:r>
              <a:rPr lang="en-US" dirty="0"/>
              <a:t>. </a:t>
            </a:r>
            <a:r>
              <a:rPr lang="en-US" dirty="0" err="1"/>
              <a:t>Навіть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почекав</a:t>
            </a:r>
            <a:r>
              <a:rPr lang="en-US" dirty="0"/>
              <a:t>".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він</a:t>
            </a:r>
            <a:r>
              <a:rPr lang="en-US" dirty="0"/>
              <a:t> </a:t>
            </a:r>
            <a:r>
              <a:rPr lang="en-US" dirty="0" err="1"/>
              <a:t>мав</a:t>
            </a:r>
            <a:r>
              <a:rPr lang="en-US" dirty="0"/>
              <a:t> </a:t>
            </a:r>
            <a:r>
              <a:rPr lang="en-US" dirty="0" err="1"/>
              <a:t>чекати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дефіцитному</a:t>
            </a:r>
            <a:r>
              <a:rPr lang="en-US" dirty="0"/>
              <a:t> </a:t>
            </a:r>
            <a:r>
              <a:rPr lang="en-US" dirty="0" err="1"/>
              <a:t>ринку</a:t>
            </a:r>
            <a:r>
              <a:rPr lang="en-US" dirty="0"/>
              <a:t> </a:t>
            </a:r>
            <a:r>
              <a:rPr lang="en-US" dirty="0" err="1"/>
              <a:t>сильний</a:t>
            </a:r>
            <a:r>
              <a:rPr lang="en-US" dirty="0"/>
              <a:t> </a:t>
            </a:r>
            <a:r>
              <a:rPr lang="en-US" dirty="0" err="1"/>
              <a:t>кандидат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належить</a:t>
            </a:r>
            <a:r>
              <a:rPr lang="en-US" dirty="0"/>
              <a:t> </a:t>
            </a:r>
            <a:r>
              <a:rPr lang="en-US" dirty="0" err="1"/>
              <a:t>одній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Він </a:t>
            </a:r>
            <a:r>
              <a:rPr lang="en-US" dirty="0" err="1"/>
              <a:t>одночасно</a:t>
            </a:r>
            <a:r>
              <a:rPr lang="en-US" dirty="0"/>
              <a:t> </a:t>
            </a:r>
            <a:r>
              <a:rPr lang="en-US" dirty="0" err="1"/>
              <a:t>веде</a:t>
            </a:r>
            <a:r>
              <a:rPr lang="en-US" dirty="0"/>
              <a:t> </a:t>
            </a:r>
            <a:r>
              <a:rPr lang="en-US" dirty="0" err="1"/>
              <a:t>кілька</a:t>
            </a:r>
            <a:r>
              <a:rPr lang="en-US" dirty="0"/>
              <a:t> </a:t>
            </a:r>
            <a:r>
              <a:rPr lang="en-US" dirty="0" err="1"/>
              <a:t>процесів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Тому </a:t>
            </a:r>
            <a:r>
              <a:rPr lang="en-US" dirty="0" err="1"/>
              <a:t>швидкість</a:t>
            </a:r>
            <a:r>
              <a:rPr lang="en-US" dirty="0"/>
              <a:t> </a:t>
            </a:r>
            <a:r>
              <a:rPr lang="en-US" dirty="0" err="1"/>
              <a:t>прийняття</a:t>
            </a:r>
            <a:r>
              <a:rPr lang="en-US" dirty="0"/>
              <a:t> </a:t>
            </a:r>
            <a:r>
              <a:rPr lang="en-US" dirty="0" err="1"/>
              <a:t>рішення</a:t>
            </a:r>
            <a:r>
              <a:rPr lang="en-US" dirty="0"/>
              <a:t> </a:t>
            </a:r>
            <a:r>
              <a:rPr lang="en-US" dirty="0" err="1"/>
              <a:t>сьогодні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конкурентна</a:t>
            </a:r>
            <a:r>
              <a:rPr lang="en-US" dirty="0"/>
              <a:t> </a:t>
            </a:r>
            <a:r>
              <a:rPr lang="en-US" dirty="0" err="1"/>
              <a:t>перевага</a:t>
            </a:r>
            <a:r>
              <a:rPr lang="en-US" dirty="0"/>
              <a:t> </a:t>
            </a:r>
            <a:r>
              <a:rPr lang="en-US" dirty="0" err="1"/>
              <a:t>роботодавця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Кандидат </a:t>
            </a:r>
            <a:r>
              <a:rPr lang="en-US" dirty="0" err="1"/>
              <a:t>був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Рішення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було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05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Але </a:t>
            </a:r>
            <a:r>
              <a:rPr lang="en-US" dirty="0" err="1"/>
              <a:t>знайти</a:t>
            </a:r>
            <a:r>
              <a:rPr lang="en-US" dirty="0"/>
              <a:t> </a:t>
            </a:r>
            <a:r>
              <a:rPr lang="en-US" dirty="0" err="1"/>
              <a:t>людину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половина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Є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друга</a:t>
            </a:r>
            <a:r>
              <a:rPr lang="en-US" dirty="0"/>
              <a:t> </a:t>
            </a:r>
            <a:r>
              <a:rPr lang="en-US" dirty="0" err="1"/>
              <a:t>половина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Утримати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даними</a:t>
            </a:r>
            <a:r>
              <a:rPr lang="en-US" dirty="0"/>
              <a:t> Work.ua, 35% </a:t>
            </a:r>
            <a:r>
              <a:rPr lang="en-US" dirty="0" err="1"/>
              <a:t>опитаних</a:t>
            </a:r>
            <a:r>
              <a:rPr lang="en-US" dirty="0"/>
              <a:t> </a:t>
            </a:r>
            <a:r>
              <a:rPr lang="en-US" dirty="0" err="1"/>
              <a:t>роботодавців</a:t>
            </a:r>
            <a:r>
              <a:rPr lang="en-US" dirty="0"/>
              <a:t> у 2026 </a:t>
            </a:r>
            <a:r>
              <a:rPr lang="en-US" dirty="0" err="1"/>
              <a:t>році</a:t>
            </a:r>
            <a:r>
              <a:rPr lang="en-US" dirty="0"/>
              <a:t> </a:t>
            </a:r>
            <a:r>
              <a:rPr lang="en-US" dirty="0" err="1"/>
              <a:t>говорили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плинність</a:t>
            </a:r>
            <a:r>
              <a:rPr lang="en-US" dirty="0"/>
              <a:t> </a:t>
            </a:r>
            <a:r>
              <a:rPr lang="en-US" dirty="0" err="1"/>
              <a:t>кадрів</a:t>
            </a:r>
            <a:r>
              <a:rPr lang="en-US" dirty="0"/>
              <a:t> у </a:t>
            </a:r>
            <a:r>
              <a:rPr lang="en-US" dirty="0" err="1"/>
              <a:t>них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останній</a:t>
            </a:r>
            <a:r>
              <a:rPr lang="en-US" dirty="0"/>
              <a:t> </a:t>
            </a:r>
            <a:r>
              <a:rPr lang="en-US" dirty="0" err="1"/>
              <a:t>рік</a:t>
            </a:r>
            <a:r>
              <a:rPr lang="en-US" dirty="0"/>
              <a:t> </a:t>
            </a:r>
            <a:r>
              <a:rPr lang="en-US" dirty="0" err="1"/>
              <a:t>зросла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І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цьому</a:t>
            </a:r>
            <a:r>
              <a:rPr lang="en-US" dirty="0"/>
              <a:t> 25% </a:t>
            </a:r>
            <a:r>
              <a:rPr lang="en-US" dirty="0" err="1"/>
              <a:t>компаній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мають</a:t>
            </a:r>
            <a:r>
              <a:rPr lang="en-US" dirty="0"/>
              <a:t> </a:t>
            </a:r>
            <a:r>
              <a:rPr lang="en-US" dirty="0" err="1"/>
              <a:t>системної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 з </a:t>
            </a:r>
            <a:r>
              <a:rPr lang="en-US" dirty="0" err="1"/>
              <a:t>утримання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Тобто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витрачаємо</a:t>
            </a:r>
            <a:r>
              <a:rPr lang="en-US" dirty="0"/>
              <a:t> </a:t>
            </a:r>
            <a:r>
              <a:rPr lang="en-US" dirty="0" err="1"/>
              <a:t>гроші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вакансії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рекрутерів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агенції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пошук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адаптацію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Знаходимо </a:t>
            </a:r>
            <a:r>
              <a:rPr lang="en-US" dirty="0" err="1"/>
              <a:t>людину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Вона </a:t>
            </a:r>
            <a:r>
              <a:rPr lang="en-US" dirty="0" err="1"/>
              <a:t>приходить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місяці</a:t>
            </a:r>
            <a:r>
              <a:rPr lang="en-US" dirty="0"/>
              <a:t>, </a:t>
            </a:r>
            <a:r>
              <a:rPr lang="en-US" dirty="0" err="1"/>
              <a:t>пів</a:t>
            </a:r>
            <a:r>
              <a:rPr lang="en-US" dirty="0"/>
              <a:t> </a:t>
            </a:r>
            <a:r>
              <a:rPr lang="en-US" dirty="0" err="1"/>
              <a:t>року</a:t>
            </a:r>
            <a:r>
              <a:rPr lang="en-US" dirty="0"/>
              <a:t>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рік</a:t>
            </a:r>
            <a:r>
              <a:rPr lang="en-US" dirty="0"/>
              <a:t> </a:t>
            </a:r>
            <a:r>
              <a:rPr lang="en-US" dirty="0" err="1"/>
              <a:t>виходить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знову</a:t>
            </a:r>
            <a:r>
              <a:rPr lang="en-US" dirty="0"/>
              <a:t> </a:t>
            </a:r>
            <a:r>
              <a:rPr lang="en-US" dirty="0" err="1"/>
              <a:t>відкриваємо</a:t>
            </a:r>
            <a:r>
              <a:rPr lang="en-US" dirty="0"/>
              <a:t> </a:t>
            </a:r>
            <a:r>
              <a:rPr lang="en-US" dirty="0" err="1"/>
              <a:t>ту</a:t>
            </a:r>
            <a:r>
              <a:rPr lang="en-US" dirty="0"/>
              <a:t> </a:t>
            </a:r>
            <a:r>
              <a:rPr lang="en-US" dirty="0" err="1"/>
              <a:t>саму</a:t>
            </a:r>
            <a:r>
              <a:rPr lang="en-US" dirty="0"/>
              <a:t> </a:t>
            </a:r>
            <a:r>
              <a:rPr lang="en-US" dirty="0" err="1"/>
              <a:t>вакансію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потім</a:t>
            </a:r>
            <a:r>
              <a:rPr lang="en-US" dirty="0"/>
              <a:t> </a:t>
            </a:r>
            <a:r>
              <a:rPr lang="en-US" dirty="0" err="1"/>
              <a:t>говоримо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посилити</a:t>
            </a:r>
            <a:r>
              <a:rPr lang="en-US" dirty="0"/>
              <a:t> </a:t>
            </a:r>
            <a:r>
              <a:rPr lang="en-US" dirty="0" err="1"/>
              <a:t>рекрутинг</a:t>
            </a:r>
            <a:r>
              <a:rPr lang="en-US" dirty="0"/>
              <a:t>".</a:t>
            </a:r>
            <a:endParaRPr lang="ru-RU"/>
          </a:p>
          <a:p>
            <a:r>
              <a:rPr lang="en-US" dirty="0" err="1"/>
              <a:t>Можливо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можливо</a:t>
            </a:r>
            <a:r>
              <a:rPr lang="en-US" dirty="0"/>
              <a:t>, </a:t>
            </a:r>
            <a:r>
              <a:rPr lang="en-US" dirty="0" err="1"/>
              <a:t>спочатку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зрозуміти</a:t>
            </a:r>
            <a:r>
              <a:rPr lang="en-US" dirty="0"/>
              <a:t>, </a:t>
            </a:r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йдуть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101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 </a:t>
            </a:r>
            <a:r>
              <a:rPr lang="en-US" dirty="0" err="1"/>
              <a:t>тут</a:t>
            </a:r>
            <a:r>
              <a:rPr lang="en-US" dirty="0"/>
              <a:t> </a:t>
            </a:r>
            <a:r>
              <a:rPr lang="en-US" dirty="0" err="1"/>
              <a:t>теж</a:t>
            </a:r>
            <a:r>
              <a:rPr lang="en-US" dirty="0"/>
              <a:t> є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цікаві</a:t>
            </a:r>
            <a:r>
              <a:rPr lang="en-US" dirty="0"/>
              <a:t> </a:t>
            </a:r>
            <a:r>
              <a:rPr lang="en-US" dirty="0" err="1"/>
              <a:t>дані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Коли</a:t>
            </a:r>
            <a:r>
              <a:rPr lang="en-US" dirty="0"/>
              <a:t> Work.ua </a:t>
            </a:r>
            <a:r>
              <a:rPr lang="en-US" dirty="0" err="1"/>
              <a:t>запитав</a:t>
            </a:r>
            <a:r>
              <a:rPr lang="en-US" dirty="0"/>
              <a:t> </a:t>
            </a:r>
            <a:r>
              <a:rPr lang="en-US" dirty="0" err="1"/>
              <a:t>роботодавців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причини</a:t>
            </a:r>
            <a:r>
              <a:rPr lang="en-US" dirty="0"/>
              <a:t> </a:t>
            </a:r>
            <a:r>
              <a:rPr lang="en-US" dirty="0" err="1"/>
              <a:t>звільнень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першому</a:t>
            </a:r>
            <a:r>
              <a:rPr lang="en-US" dirty="0"/>
              <a:t> </a:t>
            </a:r>
            <a:r>
              <a:rPr lang="en-US" dirty="0" err="1"/>
              <a:t>місці</a:t>
            </a:r>
            <a:r>
              <a:rPr lang="en-US" dirty="0"/>
              <a:t> </a:t>
            </a:r>
            <a:r>
              <a:rPr lang="en-US" dirty="0" err="1"/>
              <a:t>була</a:t>
            </a:r>
            <a:r>
              <a:rPr lang="en-US" dirty="0"/>
              <a:t> </a:t>
            </a:r>
            <a:r>
              <a:rPr lang="en-US" dirty="0" err="1"/>
              <a:t>зарплата</a:t>
            </a:r>
            <a:r>
              <a:rPr lang="en-US" dirty="0"/>
              <a:t> - 31%.</a:t>
            </a:r>
            <a:endParaRPr lang="ru-RU"/>
          </a:p>
          <a:p>
            <a:r>
              <a:rPr lang="en-US" dirty="0"/>
              <a:t>Далі </a:t>
            </a:r>
            <a:r>
              <a:rPr lang="en-US" dirty="0" err="1"/>
              <a:t>мобілізація</a:t>
            </a:r>
            <a:r>
              <a:rPr lang="en-US" dirty="0"/>
              <a:t> - 24%.</a:t>
            </a:r>
            <a:endParaRPr lang="ru-RU"/>
          </a:p>
          <a:p>
            <a:r>
              <a:rPr lang="en-US" dirty="0" err="1"/>
              <a:t>Вигорання</a:t>
            </a:r>
            <a:r>
              <a:rPr lang="en-US" dirty="0"/>
              <a:t> - 16%.</a:t>
            </a:r>
            <a:endParaRPr lang="ru-RU"/>
          </a:p>
          <a:p>
            <a:r>
              <a:rPr lang="en-US" dirty="0" err="1"/>
              <a:t>Війна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небезпека</a:t>
            </a:r>
            <a:r>
              <a:rPr lang="en-US" dirty="0"/>
              <a:t> - 13%.</a:t>
            </a:r>
            <a:endParaRPr lang="ru-RU"/>
          </a:p>
          <a:p>
            <a:r>
              <a:rPr lang="en-US" dirty="0" err="1"/>
              <a:t>Релокація</a:t>
            </a:r>
            <a:r>
              <a:rPr lang="en-US" dirty="0"/>
              <a:t> - 9%.</a:t>
            </a:r>
            <a:endParaRPr lang="ru-RU"/>
          </a:p>
          <a:p>
            <a:r>
              <a:rPr lang="en-US" dirty="0"/>
              <a:t>Зверніть </a:t>
            </a:r>
            <a:r>
              <a:rPr lang="en-US" dirty="0" err="1"/>
              <a:t>увагу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Частина </a:t>
            </a:r>
            <a:r>
              <a:rPr lang="en-US" dirty="0" err="1"/>
              <a:t>причин</a:t>
            </a:r>
            <a:r>
              <a:rPr lang="en-US" dirty="0"/>
              <a:t> </a:t>
            </a:r>
            <a:r>
              <a:rPr lang="en-US" dirty="0" err="1"/>
              <a:t>справді</a:t>
            </a:r>
            <a:r>
              <a:rPr lang="en-US" dirty="0"/>
              <a:t> </a:t>
            </a:r>
            <a:r>
              <a:rPr lang="en-US" dirty="0" err="1"/>
              <a:t>знаходиться</a:t>
            </a:r>
            <a:r>
              <a:rPr lang="en-US" dirty="0"/>
              <a:t> </a:t>
            </a:r>
            <a:r>
              <a:rPr lang="en-US" dirty="0" err="1"/>
              <a:t>поза</a:t>
            </a:r>
            <a:r>
              <a:rPr lang="en-US" dirty="0"/>
              <a:t> </a:t>
            </a:r>
            <a:r>
              <a:rPr lang="en-US" dirty="0" err="1"/>
              <a:t>контролем</a:t>
            </a:r>
            <a:r>
              <a:rPr lang="en-US" dirty="0"/>
              <a:t> </a:t>
            </a:r>
            <a:r>
              <a:rPr lang="en-US" dirty="0" err="1"/>
              <a:t>роботодавця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скасувати</a:t>
            </a:r>
            <a:r>
              <a:rPr lang="en-US" dirty="0"/>
              <a:t> </a:t>
            </a:r>
            <a:r>
              <a:rPr lang="en-US" dirty="0" err="1"/>
              <a:t>мобілізацію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завершити</a:t>
            </a:r>
            <a:r>
              <a:rPr lang="en-US" dirty="0"/>
              <a:t> </a:t>
            </a:r>
            <a:r>
              <a:rPr lang="en-US" dirty="0" err="1"/>
              <a:t>війну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завжди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вплинути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релокацію</a:t>
            </a:r>
            <a:r>
              <a:rPr lang="en-US" dirty="0"/>
              <a:t> </a:t>
            </a:r>
            <a:r>
              <a:rPr lang="en-US" dirty="0" err="1"/>
              <a:t>людини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Але</a:t>
            </a:r>
            <a:r>
              <a:rPr lang="en-US" dirty="0"/>
              <a:t> </a:t>
            </a:r>
            <a:r>
              <a:rPr lang="en-US" dirty="0" err="1"/>
              <a:t>зарплата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Вигорання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Навантаження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Якість</a:t>
            </a:r>
            <a:r>
              <a:rPr lang="en-US" dirty="0"/>
              <a:t> </a:t>
            </a:r>
            <a:r>
              <a:rPr lang="en-US" dirty="0" err="1"/>
              <a:t>менеджменту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зона</a:t>
            </a:r>
            <a:r>
              <a:rPr lang="en-US" dirty="0"/>
              <a:t> </a:t>
            </a:r>
            <a:r>
              <a:rPr lang="en-US" dirty="0" err="1"/>
              <a:t>впливу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Тому </a:t>
            </a:r>
            <a:r>
              <a:rPr lang="en-US" dirty="0" err="1"/>
              <a:t>коли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говоримо</a:t>
            </a:r>
            <a:r>
              <a:rPr lang="en-US" dirty="0"/>
              <a:t> 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, </a:t>
            </a:r>
            <a:r>
              <a:rPr lang="en-US" dirty="0" err="1"/>
              <a:t>важливо</a:t>
            </a:r>
            <a:r>
              <a:rPr lang="en-US" dirty="0"/>
              <a:t> </a:t>
            </a:r>
            <a:r>
              <a:rPr lang="en-US" dirty="0" err="1"/>
              <a:t>рахувати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тих</a:t>
            </a:r>
            <a:r>
              <a:rPr lang="en-US" dirty="0"/>
              <a:t>, </a:t>
            </a:r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знайти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й </a:t>
            </a:r>
            <a:r>
              <a:rPr lang="en-US" dirty="0" err="1"/>
              <a:t>тих</a:t>
            </a:r>
            <a:r>
              <a:rPr lang="en-US" dirty="0"/>
              <a:t>, </a:t>
            </a:r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знайшли</a:t>
            </a:r>
            <a:r>
              <a:rPr lang="en-US" dirty="0"/>
              <a:t> - і </a:t>
            </a:r>
            <a:r>
              <a:rPr lang="en-US" dirty="0" err="1"/>
              <a:t>втратили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790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Тому </a:t>
            </a:r>
            <a:r>
              <a:rPr lang="en-US" dirty="0" err="1"/>
              <a:t>більше</a:t>
            </a:r>
            <a:r>
              <a:rPr lang="en-US" dirty="0"/>
              <a:t> </a:t>
            </a:r>
            <a:r>
              <a:rPr lang="en-US" dirty="0" err="1"/>
              <a:t>рекрутингу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лікує</a:t>
            </a:r>
            <a:r>
              <a:rPr lang="en-US" dirty="0"/>
              <a:t> </a:t>
            </a:r>
            <a:r>
              <a:rPr lang="en-US" dirty="0" err="1"/>
              <a:t>плинність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проста</a:t>
            </a:r>
            <a:r>
              <a:rPr lang="en-US" dirty="0"/>
              <a:t> </a:t>
            </a:r>
            <a:r>
              <a:rPr lang="en-US" dirty="0" err="1"/>
              <a:t>думка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Якщо</a:t>
            </a:r>
            <a:r>
              <a:rPr lang="en-US" dirty="0"/>
              <a:t> у </a:t>
            </a:r>
            <a:r>
              <a:rPr lang="en-US" dirty="0" err="1"/>
              <a:t>відрі</a:t>
            </a:r>
            <a:r>
              <a:rPr lang="en-US" dirty="0"/>
              <a:t> є </a:t>
            </a:r>
            <a:r>
              <a:rPr lang="en-US" dirty="0" err="1"/>
              <a:t>дірка</a:t>
            </a:r>
            <a:r>
              <a:rPr lang="en-US" dirty="0"/>
              <a:t>, </a:t>
            </a:r>
            <a:r>
              <a:rPr lang="en-US" dirty="0" err="1"/>
              <a:t>можна</a:t>
            </a:r>
            <a:r>
              <a:rPr lang="en-US" dirty="0"/>
              <a:t> </a:t>
            </a:r>
            <a:r>
              <a:rPr lang="en-US" dirty="0" err="1"/>
              <a:t>поставити</a:t>
            </a:r>
            <a:r>
              <a:rPr lang="en-US" dirty="0"/>
              <a:t> </a:t>
            </a:r>
            <a:r>
              <a:rPr lang="en-US" dirty="0" err="1"/>
              <a:t>більший</a:t>
            </a:r>
            <a:r>
              <a:rPr lang="en-US" dirty="0"/>
              <a:t> </a:t>
            </a:r>
            <a:r>
              <a:rPr lang="en-US" dirty="0" err="1"/>
              <a:t>кран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Води </a:t>
            </a:r>
            <a:r>
              <a:rPr lang="en-US" dirty="0" err="1"/>
              <a:t>стане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відро</a:t>
            </a:r>
            <a:r>
              <a:rPr lang="en-US" dirty="0"/>
              <a:t>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одно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наповниться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Так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працює</a:t>
            </a:r>
            <a:r>
              <a:rPr lang="en-US" dirty="0"/>
              <a:t> </a:t>
            </a:r>
            <a:r>
              <a:rPr lang="en-US" dirty="0" err="1"/>
              <a:t>рекрутинг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Можна</a:t>
            </a:r>
            <a:r>
              <a:rPr lang="en-US" dirty="0"/>
              <a:t> </a:t>
            </a:r>
            <a:r>
              <a:rPr lang="en-US" dirty="0" err="1"/>
              <a:t>найняти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одного</a:t>
            </a:r>
            <a:r>
              <a:rPr lang="en-US" dirty="0"/>
              <a:t> </a:t>
            </a:r>
            <a:r>
              <a:rPr lang="en-US" dirty="0" err="1"/>
              <a:t>рекрутера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двох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Збільшити </a:t>
            </a:r>
            <a:r>
              <a:rPr lang="en-US" dirty="0" err="1"/>
              <a:t>бюджет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Підключити </a:t>
            </a:r>
            <a:r>
              <a:rPr lang="en-US" dirty="0" err="1"/>
              <a:t>агенцію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Запустити </a:t>
            </a:r>
            <a:r>
              <a:rPr lang="en-US" dirty="0" err="1"/>
              <a:t>рекламу</a:t>
            </a:r>
            <a:r>
              <a:rPr lang="en-US" dirty="0"/>
              <a:t> </a:t>
            </a:r>
            <a:r>
              <a:rPr lang="en-US" dirty="0" err="1"/>
              <a:t>вакансій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якщо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йдуть</a:t>
            </a:r>
            <a:r>
              <a:rPr lang="en-US" dirty="0"/>
              <a:t>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керівника</a:t>
            </a:r>
            <a:r>
              <a:rPr lang="en-US" dirty="0"/>
              <a:t>, </a:t>
            </a:r>
            <a:r>
              <a:rPr lang="en-US" dirty="0" err="1"/>
              <a:t>зарплату</a:t>
            </a:r>
            <a:r>
              <a:rPr lang="en-US" dirty="0"/>
              <a:t>, </a:t>
            </a:r>
            <a:r>
              <a:rPr lang="en-US" dirty="0" err="1"/>
              <a:t>перевантаження</a:t>
            </a:r>
            <a:r>
              <a:rPr lang="en-US" dirty="0"/>
              <a:t>, </a:t>
            </a:r>
            <a:r>
              <a:rPr lang="en-US" dirty="0" err="1"/>
              <a:t>вигорання</a:t>
            </a:r>
            <a:r>
              <a:rPr lang="en-US" dirty="0"/>
              <a:t>, </a:t>
            </a:r>
            <a:r>
              <a:rPr lang="en-US" dirty="0" err="1"/>
              <a:t>відсутність</a:t>
            </a:r>
            <a:r>
              <a:rPr lang="en-US" dirty="0"/>
              <a:t> </a:t>
            </a:r>
            <a:r>
              <a:rPr lang="en-US" dirty="0" err="1"/>
              <a:t>розвитку</a:t>
            </a:r>
            <a:r>
              <a:rPr lang="en-US" dirty="0"/>
              <a:t> </a:t>
            </a:r>
            <a:r>
              <a:rPr lang="en-US" dirty="0" err="1"/>
              <a:t>або</a:t>
            </a:r>
            <a:r>
              <a:rPr lang="en-US" dirty="0"/>
              <a:t> </a:t>
            </a:r>
            <a:r>
              <a:rPr lang="en-US" dirty="0" err="1"/>
              <a:t>погані</a:t>
            </a:r>
            <a:r>
              <a:rPr lang="en-US" dirty="0"/>
              <a:t> </a:t>
            </a:r>
            <a:r>
              <a:rPr lang="en-US" dirty="0" err="1"/>
              <a:t>умови</a:t>
            </a:r>
            <a:r>
              <a:rPr lang="en-US" dirty="0"/>
              <a:t> - </a:t>
            </a:r>
            <a:r>
              <a:rPr lang="en-US" dirty="0" err="1"/>
              <a:t>рекрутер</a:t>
            </a:r>
            <a:r>
              <a:rPr lang="en-US" dirty="0"/>
              <a:t> </a:t>
            </a:r>
            <a:r>
              <a:rPr lang="en-US" dirty="0" err="1"/>
              <a:t>цього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виправить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Рекрутер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привести</a:t>
            </a:r>
            <a:r>
              <a:rPr lang="en-US" dirty="0"/>
              <a:t> </a:t>
            </a:r>
            <a:r>
              <a:rPr lang="en-US" dirty="0" err="1"/>
              <a:t>людину</a:t>
            </a:r>
            <a:r>
              <a:rPr lang="en-US" dirty="0"/>
              <a:t> в </a:t>
            </a:r>
            <a:r>
              <a:rPr lang="en-US" dirty="0" err="1"/>
              <a:t>компанію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Але </a:t>
            </a:r>
            <a:r>
              <a:rPr lang="en-US" dirty="0" err="1"/>
              <a:t>він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замість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 </a:t>
            </a:r>
            <a:r>
              <a:rPr lang="en-US" dirty="0" err="1"/>
              <a:t>створити</a:t>
            </a:r>
            <a:r>
              <a:rPr lang="en-US" dirty="0"/>
              <a:t> </a:t>
            </a:r>
            <a:r>
              <a:rPr lang="en-US" dirty="0" err="1"/>
              <a:t>причини</a:t>
            </a:r>
            <a:r>
              <a:rPr lang="en-US" dirty="0"/>
              <a:t>, </a:t>
            </a:r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ця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захоче</a:t>
            </a:r>
            <a:r>
              <a:rPr lang="en-US" dirty="0"/>
              <a:t> </a:t>
            </a:r>
            <a:r>
              <a:rPr lang="en-US" dirty="0" err="1"/>
              <a:t>залишитися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Тому </a:t>
            </a:r>
            <a:r>
              <a:rPr lang="en-US" dirty="0" err="1"/>
              <a:t>рекрутинг</a:t>
            </a:r>
            <a:r>
              <a:rPr lang="en-US" dirty="0"/>
              <a:t> і </a:t>
            </a:r>
            <a:r>
              <a:rPr lang="en-US" dirty="0" err="1"/>
              <a:t>утримання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можна</a:t>
            </a:r>
            <a:r>
              <a:rPr lang="en-US" dirty="0"/>
              <a:t> </a:t>
            </a:r>
            <a:r>
              <a:rPr lang="en-US" dirty="0" err="1"/>
              <a:t>розглядати</a:t>
            </a:r>
            <a:r>
              <a:rPr lang="en-US" dirty="0"/>
              <a:t> </a:t>
            </a:r>
            <a:r>
              <a:rPr lang="en-US" dirty="0" err="1"/>
              <a:t>як</a:t>
            </a:r>
            <a:r>
              <a:rPr lang="en-US" dirty="0"/>
              <a:t> </a:t>
            </a:r>
            <a:r>
              <a:rPr lang="en-US" dirty="0" err="1"/>
              <a:t>дві</a:t>
            </a:r>
            <a:r>
              <a:rPr lang="en-US" dirty="0"/>
              <a:t> </a:t>
            </a:r>
            <a:r>
              <a:rPr lang="en-US" dirty="0" err="1"/>
              <a:t>окремі</a:t>
            </a:r>
            <a:r>
              <a:rPr lang="en-US" dirty="0"/>
              <a:t> </a:t>
            </a:r>
            <a:r>
              <a:rPr lang="en-US" dirty="0" err="1"/>
              <a:t>задачі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851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Що</a:t>
            </a:r>
            <a:r>
              <a:rPr lang="en-US" dirty="0"/>
              <a:t> з </a:t>
            </a:r>
            <a:r>
              <a:rPr lang="en-US" dirty="0" err="1"/>
              <a:t>цим</a:t>
            </a:r>
            <a:r>
              <a:rPr lang="en-US" dirty="0"/>
              <a:t> </a:t>
            </a:r>
            <a:r>
              <a:rPr lang="en-US" dirty="0" err="1"/>
              <a:t>робити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мою</a:t>
            </a:r>
            <a:r>
              <a:rPr lang="en-US" dirty="0"/>
              <a:t> </a:t>
            </a:r>
            <a:r>
              <a:rPr lang="en-US" dirty="0" err="1"/>
              <a:t>думку</a:t>
            </a:r>
            <a:r>
              <a:rPr lang="en-US" dirty="0"/>
              <a:t>, </a:t>
            </a:r>
            <a:r>
              <a:rPr lang="en-US" dirty="0" err="1"/>
              <a:t>відповідь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в </a:t>
            </a:r>
            <a:r>
              <a:rPr lang="en-US" dirty="0" err="1"/>
              <a:t>тому</a:t>
            </a:r>
            <a:r>
              <a:rPr lang="en-US" dirty="0"/>
              <a:t>, </a:t>
            </a:r>
            <a:r>
              <a:rPr lang="en-US" dirty="0" err="1"/>
              <a:t>щоб</a:t>
            </a:r>
            <a:r>
              <a:rPr lang="en-US" dirty="0"/>
              <a:t> </a:t>
            </a:r>
            <a:r>
              <a:rPr lang="en-US" dirty="0" err="1"/>
              <a:t>просто</a:t>
            </a:r>
            <a:r>
              <a:rPr lang="en-US" dirty="0"/>
              <a:t> </a:t>
            </a:r>
            <a:r>
              <a:rPr lang="en-US" dirty="0" err="1"/>
              <a:t>шукати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Потрібно </a:t>
            </a:r>
            <a:r>
              <a:rPr lang="en-US" dirty="0" err="1"/>
              <a:t>шукати</a:t>
            </a:r>
            <a:r>
              <a:rPr lang="en-US" dirty="0"/>
              <a:t> </a:t>
            </a:r>
            <a:r>
              <a:rPr lang="en-US" dirty="0" err="1"/>
              <a:t>інакше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Перше</a:t>
            </a:r>
            <a:r>
              <a:rPr lang="en-US" dirty="0"/>
              <a:t> - </a:t>
            </a:r>
            <a:r>
              <a:rPr lang="en-US" dirty="0" err="1"/>
              <a:t>переглянути</a:t>
            </a:r>
            <a:r>
              <a:rPr lang="en-US" dirty="0"/>
              <a:t> </a:t>
            </a:r>
            <a:r>
              <a:rPr lang="en-US" dirty="0" err="1"/>
              <a:t>профіль</a:t>
            </a:r>
            <a:r>
              <a:rPr lang="en-US" dirty="0"/>
              <a:t> </a:t>
            </a:r>
            <a:r>
              <a:rPr lang="en-US" dirty="0" err="1"/>
              <a:t>вакансії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"</a:t>
            </a:r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хочемо</a:t>
            </a:r>
            <a:r>
              <a:rPr lang="en-US" dirty="0"/>
              <a:t>?", а "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чого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справді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зможе</a:t>
            </a:r>
            <a:r>
              <a:rPr lang="en-US" dirty="0"/>
              <a:t> </a:t>
            </a:r>
            <a:r>
              <a:rPr lang="en-US" dirty="0" err="1"/>
              <a:t>виконувати</a:t>
            </a:r>
            <a:r>
              <a:rPr lang="en-US" dirty="0"/>
              <a:t> </a:t>
            </a:r>
            <a:r>
              <a:rPr lang="en-US" dirty="0" err="1"/>
              <a:t>цю</a:t>
            </a:r>
            <a:r>
              <a:rPr lang="en-US" dirty="0"/>
              <a:t> </a:t>
            </a:r>
            <a:r>
              <a:rPr lang="en-US" dirty="0" err="1"/>
              <a:t>роботу</a:t>
            </a:r>
            <a:r>
              <a:rPr lang="en-US" dirty="0"/>
              <a:t>?"</a:t>
            </a:r>
            <a:endParaRPr lang="ru-RU" dirty="0"/>
          </a:p>
          <a:p>
            <a:r>
              <a:rPr lang="en-US" dirty="0" err="1"/>
              <a:t>Друге</a:t>
            </a:r>
            <a:r>
              <a:rPr lang="en-US" dirty="0"/>
              <a:t> - </a:t>
            </a:r>
            <a:r>
              <a:rPr lang="en-US" dirty="0" err="1"/>
              <a:t>розділити</a:t>
            </a:r>
            <a:r>
              <a:rPr lang="en-US" dirty="0"/>
              <a:t> </a:t>
            </a:r>
            <a:r>
              <a:rPr lang="en-US" dirty="0" err="1"/>
              <a:t>вимоги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must have і </a:t>
            </a:r>
            <a:r>
              <a:rPr lang="en-US" dirty="0" err="1"/>
              <a:t>те</a:t>
            </a:r>
            <a:r>
              <a:rPr lang="en-US" dirty="0"/>
              <a:t>, </a:t>
            </a:r>
            <a:r>
              <a:rPr lang="en-US" dirty="0" err="1"/>
              <a:t>чого</a:t>
            </a:r>
            <a:r>
              <a:rPr lang="en-US" dirty="0"/>
              <a:t> </a:t>
            </a:r>
            <a:r>
              <a:rPr lang="en-US" dirty="0" err="1"/>
              <a:t>можна</a:t>
            </a:r>
            <a:r>
              <a:rPr lang="en-US" dirty="0"/>
              <a:t> </a:t>
            </a:r>
            <a:r>
              <a:rPr lang="en-US" dirty="0" err="1"/>
              <a:t>навчити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Третє</a:t>
            </a:r>
            <a:r>
              <a:rPr lang="en-US" dirty="0"/>
              <a:t> - </a:t>
            </a:r>
            <a:r>
              <a:rPr lang="en-US" dirty="0" err="1"/>
              <a:t>навчитися</a:t>
            </a:r>
            <a:r>
              <a:rPr lang="en-US" dirty="0"/>
              <a:t> </a:t>
            </a:r>
            <a:r>
              <a:rPr lang="en-US" dirty="0" err="1"/>
              <a:t>наймати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потенціалом</a:t>
            </a:r>
            <a:r>
              <a:rPr lang="en-US" dirty="0"/>
              <a:t>, а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минулим</a:t>
            </a:r>
            <a:r>
              <a:rPr lang="en-US" dirty="0"/>
              <a:t> </a:t>
            </a:r>
            <a:r>
              <a:rPr lang="en-US" dirty="0" err="1"/>
              <a:t>досвідом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Четверте - </a:t>
            </a:r>
            <a:r>
              <a:rPr lang="en-US" dirty="0" err="1"/>
              <a:t>розширити</a:t>
            </a:r>
            <a:r>
              <a:rPr lang="en-US" dirty="0"/>
              <a:t> </a:t>
            </a:r>
            <a:r>
              <a:rPr lang="en-US" dirty="0" err="1"/>
              <a:t>вхід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Подивитися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45+, 50+, </a:t>
            </a:r>
            <a:r>
              <a:rPr lang="en-US" dirty="0" err="1"/>
              <a:t>кандидатів</a:t>
            </a:r>
            <a:r>
              <a:rPr lang="en-US" dirty="0"/>
              <a:t> з </a:t>
            </a:r>
            <a:r>
              <a:rPr lang="en-US" dirty="0" err="1"/>
              <a:t>інших</a:t>
            </a:r>
            <a:r>
              <a:rPr lang="en-US" dirty="0"/>
              <a:t> </a:t>
            </a:r>
            <a:r>
              <a:rPr lang="en-US" dirty="0" err="1"/>
              <a:t>галузей</a:t>
            </a:r>
            <a:r>
              <a:rPr lang="en-US" dirty="0"/>
              <a:t>,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після</a:t>
            </a:r>
            <a:r>
              <a:rPr lang="en-US" dirty="0"/>
              <a:t> </a:t>
            </a:r>
            <a:r>
              <a:rPr lang="en-US" dirty="0" err="1"/>
              <a:t>кар'єрних</a:t>
            </a:r>
            <a:r>
              <a:rPr lang="en-US" dirty="0"/>
              <a:t> </a:t>
            </a:r>
            <a:r>
              <a:rPr lang="en-US" dirty="0" err="1"/>
              <a:t>пауз</a:t>
            </a:r>
            <a:r>
              <a:rPr lang="en-US" dirty="0"/>
              <a:t>, </a:t>
            </a:r>
            <a:r>
              <a:rPr lang="en-US" dirty="0" err="1"/>
              <a:t>ветеранів</a:t>
            </a:r>
            <a:r>
              <a:rPr lang="en-US" dirty="0"/>
              <a:t>, </a:t>
            </a:r>
            <a:r>
              <a:rPr lang="en-US" dirty="0" err="1"/>
              <a:t>кандидатів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ідеального</a:t>
            </a:r>
            <a:r>
              <a:rPr lang="en-US" dirty="0"/>
              <a:t> CV.</a:t>
            </a:r>
            <a:endParaRPr lang="ru-RU"/>
          </a:p>
          <a:p>
            <a:r>
              <a:rPr lang="en-US" dirty="0" err="1"/>
              <a:t>П'яте</a:t>
            </a:r>
            <a:r>
              <a:rPr lang="en-US" dirty="0"/>
              <a:t> - </a:t>
            </a:r>
            <a:r>
              <a:rPr lang="en-US" dirty="0" err="1"/>
              <a:t>рахувати</a:t>
            </a:r>
            <a:r>
              <a:rPr lang="en-US" dirty="0"/>
              <a:t> </a:t>
            </a:r>
            <a:r>
              <a:rPr lang="en-US" dirty="0" err="1"/>
              <a:t>вартість</a:t>
            </a:r>
            <a:r>
              <a:rPr lang="en-US" dirty="0"/>
              <a:t> </a:t>
            </a:r>
            <a:r>
              <a:rPr lang="en-US" dirty="0" err="1"/>
              <a:t>незакритої</a:t>
            </a:r>
            <a:r>
              <a:rPr lang="en-US" dirty="0"/>
              <a:t> </a:t>
            </a:r>
            <a:r>
              <a:rPr lang="en-US" dirty="0" err="1"/>
              <a:t>вакансії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зарплату</a:t>
            </a:r>
            <a:r>
              <a:rPr lang="en-US" dirty="0"/>
              <a:t> </a:t>
            </a:r>
            <a:r>
              <a:rPr lang="en-US" dirty="0" err="1"/>
              <a:t>людини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гроші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втрачає</a:t>
            </a:r>
            <a:r>
              <a:rPr lang="en-US" dirty="0"/>
              <a:t>, </a:t>
            </a:r>
            <a:r>
              <a:rPr lang="en-US" dirty="0" err="1"/>
              <a:t>поки</a:t>
            </a:r>
            <a:r>
              <a:rPr lang="en-US" dirty="0"/>
              <a:t> </a:t>
            </a:r>
            <a:r>
              <a:rPr lang="en-US" dirty="0" err="1"/>
              <a:t>її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Шосте</a:t>
            </a:r>
            <a:r>
              <a:rPr lang="en-US" dirty="0"/>
              <a:t> - </a:t>
            </a:r>
            <a:r>
              <a:rPr lang="en-US" dirty="0" err="1"/>
              <a:t>скоротити</a:t>
            </a:r>
            <a:r>
              <a:rPr lang="en-US" dirty="0"/>
              <a:t> </a:t>
            </a:r>
            <a:r>
              <a:rPr lang="en-US" dirty="0" err="1"/>
              <a:t>шлях</a:t>
            </a:r>
            <a:r>
              <a:rPr lang="en-US" dirty="0"/>
              <a:t> </a:t>
            </a:r>
            <a:r>
              <a:rPr lang="en-US" dirty="0" err="1"/>
              <a:t>від</a:t>
            </a:r>
            <a:r>
              <a:rPr lang="en-US" dirty="0"/>
              <a:t> </a:t>
            </a:r>
            <a:r>
              <a:rPr lang="en-US" dirty="0" err="1"/>
              <a:t>першого</a:t>
            </a:r>
            <a:r>
              <a:rPr lang="en-US" dirty="0"/>
              <a:t> </a:t>
            </a:r>
            <a:r>
              <a:rPr lang="en-US" dirty="0" err="1"/>
              <a:t>контакту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оферу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сьоме</a:t>
            </a:r>
            <a:r>
              <a:rPr lang="en-US" dirty="0"/>
              <a:t> - </a:t>
            </a:r>
            <a:r>
              <a:rPr lang="en-US" dirty="0" err="1"/>
              <a:t>перестати</a:t>
            </a:r>
            <a:r>
              <a:rPr lang="en-US" dirty="0"/>
              <a:t> </a:t>
            </a:r>
            <a:r>
              <a:rPr lang="en-US" dirty="0" err="1"/>
              <a:t>вирішувати</a:t>
            </a:r>
            <a:r>
              <a:rPr lang="en-US" dirty="0"/>
              <a:t> </a:t>
            </a:r>
            <a:r>
              <a:rPr lang="en-US" dirty="0" err="1"/>
              <a:t>проблеми</a:t>
            </a:r>
            <a:r>
              <a:rPr lang="en-US" dirty="0"/>
              <a:t> </a:t>
            </a:r>
            <a:r>
              <a:rPr lang="en-US" dirty="0" err="1"/>
              <a:t>утримання</a:t>
            </a:r>
            <a:r>
              <a:rPr lang="en-US" dirty="0"/>
              <a:t> </a:t>
            </a:r>
            <a:r>
              <a:rPr lang="en-US" dirty="0" err="1"/>
              <a:t>новим</a:t>
            </a:r>
            <a:r>
              <a:rPr lang="en-US" dirty="0"/>
              <a:t> </a:t>
            </a:r>
            <a:r>
              <a:rPr lang="en-US" dirty="0" err="1"/>
              <a:t>наймом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Бо</a:t>
            </a:r>
            <a:r>
              <a:rPr lang="en-US" dirty="0"/>
              <a:t> </a:t>
            </a:r>
            <a:r>
              <a:rPr lang="en-US" dirty="0" err="1"/>
              <a:t>іноді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 </a:t>
            </a:r>
            <a:r>
              <a:rPr lang="en-US" dirty="0" err="1"/>
              <a:t>потрібен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один</a:t>
            </a:r>
            <a:r>
              <a:rPr lang="en-US" dirty="0"/>
              <a:t> </a:t>
            </a:r>
            <a:r>
              <a:rPr lang="en-US" dirty="0" err="1"/>
              <a:t>рекрутер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інше</a:t>
            </a:r>
            <a:r>
              <a:rPr lang="en-US" dirty="0"/>
              <a:t> </a:t>
            </a:r>
            <a:r>
              <a:rPr lang="en-US" dirty="0" err="1"/>
              <a:t>управлінське</a:t>
            </a:r>
            <a:r>
              <a:rPr lang="en-US" dirty="0"/>
              <a:t> </a:t>
            </a:r>
            <a:r>
              <a:rPr lang="en-US" dirty="0" err="1"/>
              <a:t>рішення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809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 я </a:t>
            </a:r>
            <a:r>
              <a:rPr lang="en-US" dirty="0" err="1"/>
              <a:t>хочу</a:t>
            </a:r>
            <a:r>
              <a:rPr lang="en-US" dirty="0"/>
              <a:t> </a:t>
            </a:r>
            <a:r>
              <a:rPr lang="en-US" dirty="0" err="1"/>
              <a:t>залишити</a:t>
            </a:r>
            <a:r>
              <a:rPr lang="en-US" dirty="0"/>
              <a:t> </a:t>
            </a:r>
            <a:r>
              <a:rPr lang="en-US" dirty="0" err="1"/>
              <a:t>вам</a:t>
            </a:r>
            <a:r>
              <a:rPr lang="en-US" dirty="0"/>
              <a:t> </a:t>
            </a:r>
            <a:r>
              <a:rPr lang="en-US" dirty="0" err="1"/>
              <a:t>п'ять</a:t>
            </a:r>
            <a:r>
              <a:rPr lang="en-US" dirty="0"/>
              <a:t> </a:t>
            </a:r>
            <a:r>
              <a:rPr lang="en-US" dirty="0" err="1"/>
              <a:t>запитань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Наступного</a:t>
            </a:r>
            <a:r>
              <a:rPr lang="en-US" dirty="0"/>
              <a:t> </a:t>
            </a:r>
            <a:r>
              <a:rPr lang="en-US" dirty="0" err="1"/>
              <a:t>разу</a:t>
            </a:r>
            <a:r>
              <a:rPr lang="en-US" dirty="0"/>
              <a:t>, </a:t>
            </a:r>
            <a:r>
              <a:rPr lang="en-US" dirty="0" err="1"/>
              <a:t>коли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зустрічі</a:t>
            </a:r>
            <a:r>
              <a:rPr lang="en-US" dirty="0"/>
              <a:t> у </a:t>
            </a:r>
            <a:r>
              <a:rPr lang="en-US" dirty="0" err="1"/>
              <a:t>вашій</a:t>
            </a:r>
            <a:r>
              <a:rPr lang="en-US" dirty="0"/>
              <a:t> </a:t>
            </a:r>
            <a:r>
              <a:rPr lang="en-US" dirty="0" err="1"/>
              <a:t>компанії</a:t>
            </a:r>
            <a:r>
              <a:rPr lang="en-US" dirty="0"/>
              <a:t> </a:t>
            </a:r>
            <a:r>
              <a:rPr lang="en-US" dirty="0" err="1"/>
              <a:t>хтось</a:t>
            </a:r>
            <a:r>
              <a:rPr lang="en-US" dirty="0"/>
              <a:t> </a:t>
            </a:r>
            <a:r>
              <a:rPr lang="en-US" dirty="0" err="1"/>
              <a:t>скаже</a:t>
            </a:r>
            <a:r>
              <a:rPr lang="en-US" dirty="0"/>
              <a:t>:</a:t>
            </a:r>
            <a:endParaRPr lang="ru-RU"/>
          </a:p>
          <a:p>
            <a:r>
              <a:rPr lang="en-US" dirty="0"/>
              <a:t>"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немає</a:t>
            </a:r>
            <a:r>
              <a:rPr lang="en-US" dirty="0"/>
              <a:t>",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погоджуйтеся</a:t>
            </a:r>
            <a:r>
              <a:rPr lang="en-US" dirty="0"/>
              <a:t> </a:t>
            </a:r>
            <a:r>
              <a:rPr lang="en-US" dirty="0" err="1"/>
              <a:t>одразу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Запитайте</a:t>
            </a:r>
            <a:r>
              <a:rPr lang="en-US" dirty="0"/>
              <a:t>:</a:t>
            </a:r>
            <a:endParaRPr lang="ru-RU"/>
          </a:p>
          <a:p>
            <a:r>
              <a:rPr lang="en-US" dirty="0" err="1"/>
              <a:t>Перше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Кого </a:t>
            </a:r>
            <a:r>
              <a:rPr lang="en-US" dirty="0" err="1"/>
              <a:t>саме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шукаємо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Реальну </a:t>
            </a:r>
            <a:r>
              <a:rPr lang="en-US" dirty="0" err="1"/>
              <a:t>людину</a:t>
            </a:r>
            <a:r>
              <a:rPr lang="en-US" dirty="0"/>
              <a:t> </a:t>
            </a:r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ідеальний</a:t>
            </a:r>
            <a:r>
              <a:rPr lang="en-US" dirty="0"/>
              <a:t> </a:t>
            </a:r>
            <a:r>
              <a:rPr lang="en-US" dirty="0" err="1"/>
              <a:t>профіль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Друге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існує</a:t>
            </a:r>
            <a:r>
              <a:rPr lang="en-US" dirty="0"/>
              <a:t> </a:t>
            </a:r>
            <a:r>
              <a:rPr lang="en-US" dirty="0" err="1"/>
              <a:t>така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тих</a:t>
            </a:r>
            <a:r>
              <a:rPr lang="en-US" dirty="0"/>
              <a:t> </a:t>
            </a:r>
            <a:r>
              <a:rPr lang="en-US" dirty="0" err="1"/>
              <a:t>умовах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пропонуємо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Третє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ця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обрати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маємо</a:t>
            </a:r>
            <a:r>
              <a:rPr lang="en-US" dirty="0"/>
              <a:t> </a:t>
            </a:r>
            <a:r>
              <a:rPr lang="en-US" dirty="0" err="1"/>
              <a:t>обрати</a:t>
            </a:r>
            <a:r>
              <a:rPr lang="en-US" dirty="0"/>
              <a:t> </a:t>
            </a:r>
            <a:r>
              <a:rPr lang="en-US" dirty="0" err="1"/>
              <a:t>її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А </a:t>
            </a:r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вона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обрати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Четверте.</a:t>
            </a:r>
            <a:endParaRPr lang="ru-RU"/>
          </a:p>
          <a:p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самі</a:t>
            </a:r>
            <a:r>
              <a:rPr lang="en-US" dirty="0"/>
              <a:t> </a:t>
            </a:r>
            <a:r>
              <a:rPr lang="en-US" dirty="0" err="1"/>
              <a:t>виключили</a:t>
            </a:r>
            <a:r>
              <a:rPr lang="en-US" dirty="0"/>
              <a:t> з </a:t>
            </a:r>
            <a:r>
              <a:rPr lang="en-US" dirty="0" err="1"/>
              <a:t>пошуку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вік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Досвід</a:t>
            </a:r>
            <a:r>
              <a:rPr lang="en-US" dirty="0"/>
              <a:t>?</a:t>
            </a:r>
            <a:endParaRPr lang="ru-RU"/>
          </a:p>
          <a:p>
            <a:r>
              <a:rPr lang="en-US" dirty="0" err="1"/>
              <a:t>Галузь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/>
              <a:t>Кар'єрну </a:t>
            </a:r>
            <a:r>
              <a:rPr lang="en-US" dirty="0" err="1"/>
              <a:t>паузу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п'яте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Найважливіше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готові</a:t>
            </a:r>
            <a:r>
              <a:rPr lang="en-US" dirty="0"/>
              <a:t> </a:t>
            </a:r>
            <a:r>
              <a:rPr lang="en-US" dirty="0" err="1"/>
              <a:t>змінити</a:t>
            </a:r>
            <a:r>
              <a:rPr lang="en-US" dirty="0"/>
              <a:t> у </a:t>
            </a:r>
            <a:r>
              <a:rPr lang="en-US" dirty="0" err="1"/>
              <a:t>себе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ринок</a:t>
            </a:r>
            <a:r>
              <a:rPr lang="en-US" dirty="0"/>
              <a:t> </a:t>
            </a:r>
            <a:r>
              <a:rPr lang="en-US" dirty="0" err="1"/>
              <a:t>уже</a:t>
            </a:r>
            <a:r>
              <a:rPr lang="en-US" dirty="0"/>
              <a:t> </a:t>
            </a:r>
            <a:r>
              <a:rPr lang="en-US" dirty="0" err="1"/>
              <a:t>змінився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Питання </a:t>
            </a:r>
            <a:r>
              <a:rPr lang="en-US" dirty="0" err="1"/>
              <a:t>тільки</a:t>
            </a:r>
            <a:r>
              <a:rPr lang="en-US" dirty="0"/>
              <a:t> в </a:t>
            </a:r>
            <a:r>
              <a:rPr lang="en-US" dirty="0" err="1"/>
              <a:t>тому</a:t>
            </a:r>
            <a:r>
              <a:rPr lang="en-US" dirty="0"/>
              <a:t>, </a:t>
            </a:r>
            <a:r>
              <a:rPr lang="en-US" dirty="0" err="1"/>
              <a:t>чи</a:t>
            </a:r>
            <a:r>
              <a:rPr lang="en-US" dirty="0"/>
              <a:t> </a:t>
            </a:r>
            <a:r>
              <a:rPr lang="en-US" dirty="0" err="1"/>
              <a:t>змінився</a:t>
            </a:r>
            <a:r>
              <a:rPr lang="en-US" dirty="0"/>
              <a:t> </a:t>
            </a:r>
            <a:r>
              <a:rPr lang="en-US" dirty="0" err="1"/>
              <a:t>разом</a:t>
            </a:r>
            <a:r>
              <a:rPr lang="en-US" dirty="0"/>
              <a:t> </a:t>
            </a:r>
            <a:r>
              <a:rPr lang="en-US" dirty="0" err="1"/>
              <a:t>із</a:t>
            </a:r>
            <a:r>
              <a:rPr lang="en-US" dirty="0"/>
              <a:t> </a:t>
            </a:r>
            <a:r>
              <a:rPr lang="en-US" dirty="0" err="1"/>
              <a:t>ним</a:t>
            </a:r>
            <a:r>
              <a:rPr lang="en-US" dirty="0"/>
              <a:t> </a:t>
            </a:r>
            <a:r>
              <a:rPr lang="en-US" dirty="0" err="1"/>
              <a:t>наш</a:t>
            </a:r>
            <a:r>
              <a:rPr lang="en-US" dirty="0"/>
              <a:t> </a:t>
            </a:r>
            <a:r>
              <a:rPr lang="en-US" dirty="0" err="1"/>
              <a:t>підхід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.</a:t>
            </a:r>
            <a:endParaRPr lang="ru-RU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93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Людей</a:t>
            </a:r>
            <a:r>
              <a:rPr lang="en-US" dirty="0"/>
              <a:t> в Україні </a:t>
            </a:r>
            <a:r>
              <a:rPr lang="en-US" dirty="0" err="1"/>
              <a:t>справді</a:t>
            </a:r>
            <a:r>
              <a:rPr lang="en-US" dirty="0"/>
              <a:t> </a:t>
            </a:r>
            <a:r>
              <a:rPr lang="en-US" dirty="0" err="1"/>
              <a:t>стало</a:t>
            </a:r>
            <a:r>
              <a:rPr lang="en-US" dirty="0"/>
              <a:t> </a:t>
            </a:r>
            <a:r>
              <a:rPr lang="en-US" dirty="0" err="1"/>
              <a:t>менше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І, </a:t>
            </a:r>
            <a:r>
              <a:rPr lang="en-US" dirty="0" err="1"/>
              <a:t>найімовірніше</a:t>
            </a:r>
            <a:r>
              <a:rPr lang="en-US" dirty="0"/>
              <a:t>, </a:t>
            </a:r>
            <a:r>
              <a:rPr lang="en-US" dirty="0" err="1"/>
              <a:t>найближчими</a:t>
            </a:r>
            <a:r>
              <a:rPr lang="en-US" dirty="0"/>
              <a:t> </a:t>
            </a:r>
            <a:r>
              <a:rPr lang="en-US" dirty="0" err="1"/>
              <a:t>роками</a:t>
            </a:r>
            <a:r>
              <a:rPr lang="en-US" dirty="0"/>
              <a:t> </a:t>
            </a:r>
            <a:r>
              <a:rPr lang="en-US" dirty="0" err="1"/>
              <a:t>боротьба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 </a:t>
            </a:r>
            <a:r>
              <a:rPr lang="en-US" dirty="0" err="1"/>
              <a:t>стане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складнішою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Саме </a:t>
            </a:r>
            <a:r>
              <a:rPr lang="en-US" dirty="0" err="1"/>
              <a:t>тому</a:t>
            </a:r>
            <a:r>
              <a:rPr lang="en-US" dirty="0"/>
              <a:t> </a:t>
            </a:r>
            <a:r>
              <a:rPr lang="en-US" dirty="0" err="1"/>
              <a:t>ми</a:t>
            </a:r>
            <a:r>
              <a:rPr lang="en-US" dirty="0"/>
              <a:t> </a:t>
            </a:r>
            <a:r>
              <a:rPr lang="en-US" dirty="0" err="1"/>
              <a:t>більше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можемо</a:t>
            </a:r>
            <a:r>
              <a:rPr lang="en-US" dirty="0"/>
              <a:t> </a:t>
            </a:r>
            <a:r>
              <a:rPr lang="en-US" dirty="0" err="1"/>
              <a:t>дозволити</a:t>
            </a:r>
            <a:r>
              <a:rPr lang="en-US" dirty="0"/>
              <a:t> </a:t>
            </a:r>
            <a:r>
              <a:rPr lang="en-US" dirty="0" err="1"/>
              <a:t>собі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бачити</a:t>
            </a:r>
            <a:r>
              <a:rPr lang="en-US" dirty="0"/>
              <a:t> </a:t>
            </a:r>
            <a:r>
              <a:rPr lang="en-US" dirty="0" err="1"/>
              <a:t>тих</a:t>
            </a:r>
            <a:r>
              <a:rPr lang="en-US" dirty="0"/>
              <a:t>, </a:t>
            </a:r>
            <a:r>
              <a:rPr lang="en-US" dirty="0" err="1"/>
              <a:t>хто</a:t>
            </a:r>
            <a:r>
              <a:rPr lang="en-US" dirty="0"/>
              <a:t> є.</a:t>
            </a:r>
            <a:endParaRPr lang="ru-RU"/>
          </a:p>
          <a:p>
            <a:r>
              <a:rPr lang="en-US" dirty="0"/>
              <a:t>Через </a:t>
            </a:r>
            <a:r>
              <a:rPr lang="en-US" dirty="0" err="1"/>
              <a:t>вік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неправильний</a:t>
            </a:r>
            <a:r>
              <a:rPr lang="en-US" dirty="0"/>
              <a:t> </a:t>
            </a:r>
            <a:r>
              <a:rPr lang="en-US" dirty="0" err="1"/>
              <a:t>рядок</a:t>
            </a:r>
            <a:r>
              <a:rPr lang="en-US" dirty="0"/>
              <a:t> у </a:t>
            </a:r>
            <a:r>
              <a:rPr lang="en-US" dirty="0" err="1"/>
              <a:t>резюме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те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прийшла</a:t>
            </a:r>
            <a:r>
              <a:rPr lang="en-US" dirty="0"/>
              <a:t> з </a:t>
            </a:r>
            <a:r>
              <a:rPr lang="en-US" dirty="0" err="1"/>
              <a:t>іншої</a:t>
            </a:r>
            <a:r>
              <a:rPr lang="en-US" dirty="0"/>
              <a:t> </a:t>
            </a:r>
            <a:r>
              <a:rPr lang="en-US" dirty="0" err="1"/>
              <a:t>галузі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те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її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навчити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Через </a:t>
            </a:r>
            <a:r>
              <a:rPr lang="en-US" dirty="0" err="1"/>
              <a:t>зарплату</a:t>
            </a:r>
            <a:r>
              <a:rPr lang="en-US" dirty="0"/>
              <a:t>, </a:t>
            </a:r>
            <a:r>
              <a:rPr lang="en-US" dirty="0" err="1"/>
              <a:t>яку</a:t>
            </a:r>
            <a:r>
              <a:rPr lang="en-US" dirty="0"/>
              <a:t> </a:t>
            </a:r>
            <a:r>
              <a:rPr lang="en-US" dirty="0" err="1"/>
              <a:t>компанія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переглядала</a:t>
            </a:r>
            <a:r>
              <a:rPr lang="en-US" dirty="0"/>
              <a:t> </a:t>
            </a:r>
            <a:r>
              <a:rPr lang="en-US" dirty="0" err="1"/>
              <a:t>два</a:t>
            </a:r>
            <a:r>
              <a:rPr lang="en-US" dirty="0"/>
              <a:t> </a:t>
            </a:r>
            <a:r>
              <a:rPr lang="en-US" dirty="0" err="1"/>
              <a:t>роки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Через </a:t>
            </a:r>
            <a:r>
              <a:rPr lang="en-US" dirty="0" err="1"/>
              <a:t>п'ять</a:t>
            </a:r>
            <a:r>
              <a:rPr lang="en-US" dirty="0"/>
              <a:t> </a:t>
            </a:r>
            <a:r>
              <a:rPr lang="en-US" dirty="0" err="1"/>
              <a:t>етапів</a:t>
            </a:r>
            <a:r>
              <a:rPr lang="en-US" dirty="0"/>
              <a:t> </a:t>
            </a:r>
            <a:r>
              <a:rPr lang="en-US" dirty="0" err="1"/>
              <a:t>співбесід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Через</a:t>
            </a:r>
            <a:r>
              <a:rPr lang="en-US" dirty="0"/>
              <a:t> </a:t>
            </a:r>
            <a:r>
              <a:rPr lang="en-US" dirty="0" err="1"/>
              <a:t>керівника</a:t>
            </a:r>
            <a:r>
              <a:rPr lang="en-US" dirty="0"/>
              <a:t>, </a:t>
            </a:r>
            <a:r>
              <a:rPr lang="en-US" dirty="0" err="1"/>
              <a:t>який</a:t>
            </a:r>
            <a:r>
              <a:rPr lang="en-US" dirty="0"/>
              <a:t> </a:t>
            </a:r>
            <a:r>
              <a:rPr lang="en-US" dirty="0" err="1"/>
              <a:t>три</a:t>
            </a:r>
            <a:r>
              <a:rPr lang="en-US" dirty="0"/>
              <a:t> </a:t>
            </a:r>
            <a:r>
              <a:rPr lang="en-US" dirty="0" err="1"/>
              <a:t>тижні</a:t>
            </a:r>
            <a:r>
              <a:rPr lang="en-US" dirty="0"/>
              <a:t> </a:t>
            </a:r>
            <a:r>
              <a:rPr lang="en-US" dirty="0" err="1"/>
              <a:t>думає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Через </a:t>
            </a:r>
            <a:r>
              <a:rPr lang="en-US" dirty="0" err="1"/>
              <a:t>небажання</a:t>
            </a:r>
            <a:r>
              <a:rPr lang="en-US" dirty="0"/>
              <a:t> </a:t>
            </a:r>
            <a:r>
              <a:rPr lang="en-US" dirty="0" err="1"/>
              <a:t>змінювати</a:t>
            </a:r>
            <a:r>
              <a:rPr lang="en-US" dirty="0"/>
              <a:t> </a:t>
            </a:r>
            <a:r>
              <a:rPr lang="en-US" dirty="0" err="1"/>
              <a:t>те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працювало</a:t>
            </a:r>
            <a:r>
              <a:rPr lang="en-US" dirty="0"/>
              <a:t> </a:t>
            </a:r>
            <a:r>
              <a:rPr lang="en-US" dirty="0" err="1"/>
              <a:t>десять</a:t>
            </a:r>
            <a:r>
              <a:rPr lang="en-US" dirty="0"/>
              <a:t> </a:t>
            </a:r>
            <a:r>
              <a:rPr lang="en-US" dirty="0" err="1"/>
              <a:t>років</a:t>
            </a:r>
            <a:r>
              <a:rPr lang="en-US" dirty="0"/>
              <a:t> </a:t>
            </a:r>
            <a:r>
              <a:rPr lang="en-US" dirty="0" err="1"/>
              <a:t>тому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Технології </a:t>
            </a:r>
            <a:r>
              <a:rPr lang="en-US" dirty="0" err="1"/>
              <a:t>дуже</a:t>
            </a:r>
            <a:r>
              <a:rPr lang="en-US" dirty="0"/>
              <a:t> </a:t>
            </a:r>
            <a:r>
              <a:rPr lang="en-US" dirty="0" err="1"/>
              <a:t>швидко</a:t>
            </a:r>
            <a:r>
              <a:rPr lang="en-US" dirty="0"/>
              <a:t> </a:t>
            </a:r>
            <a:r>
              <a:rPr lang="en-US" dirty="0" err="1"/>
              <a:t>змінять</a:t>
            </a:r>
            <a:r>
              <a:rPr lang="en-US" dirty="0"/>
              <a:t> </a:t>
            </a:r>
            <a:r>
              <a:rPr lang="en-US" dirty="0" err="1"/>
              <a:t>рекрутинг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AI </a:t>
            </a:r>
            <a:r>
              <a:rPr lang="en-US" dirty="0" err="1"/>
              <a:t>допоможе</a:t>
            </a:r>
            <a:r>
              <a:rPr lang="en-US" dirty="0"/>
              <a:t>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швидше</a:t>
            </a:r>
            <a:r>
              <a:rPr lang="en-US" dirty="0"/>
              <a:t> </a:t>
            </a:r>
            <a:r>
              <a:rPr lang="en-US" dirty="0" err="1"/>
              <a:t>знаходити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Швидше </a:t>
            </a:r>
            <a:r>
              <a:rPr lang="en-US" dirty="0" err="1"/>
              <a:t>аналізувати</a:t>
            </a:r>
            <a:r>
              <a:rPr lang="en-US" dirty="0"/>
              <a:t> </a:t>
            </a:r>
            <a:r>
              <a:rPr lang="en-US" dirty="0" err="1"/>
              <a:t>резюме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Швидше </a:t>
            </a:r>
            <a:r>
              <a:rPr lang="en-US" dirty="0" err="1"/>
              <a:t>робити</a:t>
            </a:r>
            <a:r>
              <a:rPr lang="en-US" dirty="0"/>
              <a:t> matching.</a:t>
            </a:r>
            <a:endParaRPr lang="ru-RU" dirty="0"/>
          </a:p>
          <a:p>
            <a:r>
              <a:rPr lang="en-US" dirty="0"/>
              <a:t>Швидше </a:t>
            </a:r>
            <a:r>
              <a:rPr lang="en-US" dirty="0" err="1"/>
              <a:t>виходити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кандидатів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Але</a:t>
            </a:r>
            <a:r>
              <a:rPr lang="en-US" dirty="0"/>
              <a:t> є </a:t>
            </a:r>
            <a:r>
              <a:rPr lang="en-US" dirty="0" err="1"/>
              <a:t>питання</a:t>
            </a:r>
            <a:r>
              <a:rPr lang="en-US" dirty="0"/>
              <a:t>, </a:t>
            </a:r>
            <a:r>
              <a:rPr lang="en-US" dirty="0" err="1"/>
              <a:t>яке</a:t>
            </a:r>
            <a:r>
              <a:rPr lang="en-US" dirty="0"/>
              <a:t> </a:t>
            </a:r>
            <a:r>
              <a:rPr lang="en-US" dirty="0" err="1"/>
              <a:t>жоден</a:t>
            </a:r>
            <a:r>
              <a:rPr lang="en-US" dirty="0"/>
              <a:t> AI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вирішить</a:t>
            </a:r>
            <a:r>
              <a:rPr lang="en-US" dirty="0"/>
              <a:t> </a:t>
            </a:r>
            <a:r>
              <a:rPr lang="en-US" dirty="0" err="1"/>
              <a:t>замість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Чому</a:t>
            </a:r>
            <a:r>
              <a:rPr lang="en-US" dirty="0"/>
              <a:t> </a:t>
            </a:r>
            <a:r>
              <a:rPr lang="en-US" dirty="0" err="1"/>
              <a:t>ця</a:t>
            </a:r>
            <a:r>
              <a:rPr lang="en-US" dirty="0"/>
              <a:t> </a:t>
            </a:r>
            <a:r>
              <a:rPr lang="en-US" dirty="0" err="1"/>
              <a:t>людина</a:t>
            </a:r>
            <a:r>
              <a:rPr lang="en-US" dirty="0"/>
              <a:t> </a:t>
            </a:r>
            <a:r>
              <a:rPr lang="en-US" dirty="0" err="1"/>
              <a:t>має</a:t>
            </a:r>
            <a:r>
              <a:rPr lang="en-US" dirty="0"/>
              <a:t> </a:t>
            </a:r>
            <a:r>
              <a:rPr lang="en-US" dirty="0" err="1"/>
              <a:t>обрати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?</a:t>
            </a:r>
            <a:endParaRPr lang="ru-RU"/>
          </a:p>
          <a:p>
            <a:r>
              <a:rPr lang="en-US" dirty="0"/>
              <a:t>[</a:t>
            </a:r>
            <a:r>
              <a:rPr lang="en-US" dirty="0" err="1"/>
              <a:t>Пауза</a:t>
            </a:r>
            <a:r>
              <a:rPr lang="en-US" dirty="0"/>
              <a:t>]</a:t>
            </a:r>
            <a:endParaRPr lang="ru-RU" dirty="0"/>
          </a:p>
          <a:p>
            <a:r>
              <a:rPr lang="en-US" dirty="0" err="1"/>
              <a:t>Тому</a:t>
            </a:r>
            <a:r>
              <a:rPr lang="en-US" dirty="0"/>
              <a:t> я </a:t>
            </a:r>
            <a:r>
              <a:rPr lang="en-US" dirty="0" err="1"/>
              <a:t>думаю</a:t>
            </a:r>
            <a:r>
              <a:rPr lang="en-US" dirty="0"/>
              <a:t>, 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головна</a:t>
            </a:r>
            <a:r>
              <a:rPr lang="en-US" dirty="0"/>
              <a:t> </a:t>
            </a:r>
            <a:r>
              <a:rPr lang="en-US" dirty="0" err="1"/>
              <a:t>конкуренція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 </a:t>
            </a:r>
            <a:r>
              <a:rPr lang="en-US" dirty="0" err="1"/>
              <a:t>найближчих</a:t>
            </a:r>
            <a:r>
              <a:rPr lang="en-US" dirty="0"/>
              <a:t> </a:t>
            </a:r>
            <a:r>
              <a:rPr lang="en-US" dirty="0" err="1"/>
              <a:t>років</a:t>
            </a:r>
            <a:r>
              <a:rPr lang="en-US" dirty="0"/>
              <a:t> </a:t>
            </a:r>
            <a:r>
              <a:rPr lang="en-US" dirty="0" err="1"/>
              <a:t>буде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між</a:t>
            </a:r>
            <a:r>
              <a:rPr lang="en-US" dirty="0"/>
              <a:t> </a:t>
            </a:r>
            <a:r>
              <a:rPr lang="en-US" dirty="0" err="1"/>
              <a:t>рекрутерами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Вона </a:t>
            </a:r>
            <a:r>
              <a:rPr lang="en-US" dirty="0" err="1"/>
              <a:t>буде</a:t>
            </a:r>
            <a:r>
              <a:rPr lang="en-US" dirty="0"/>
              <a:t> </a:t>
            </a:r>
            <a:r>
              <a:rPr lang="en-US" dirty="0" err="1"/>
              <a:t>між</a:t>
            </a:r>
            <a:r>
              <a:rPr lang="en-US" dirty="0"/>
              <a:t> </a:t>
            </a:r>
            <a:r>
              <a:rPr lang="en-US" dirty="0" err="1"/>
              <a:t>управлінськими</a:t>
            </a:r>
            <a:r>
              <a:rPr lang="en-US" dirty="0"/>
              <a:t> </a:t>
            </a:r>
            <a:r>
              <a:rPr lang="en-US" dirty="0" err="1"/>
              <a:t>рішеннями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Хто </a:t>
            </a:r>
            <a:r>
              <a:rPr lang="en-US" dirty="0" err="1"/>
              <a:t>швидше</a:t>
            </a:r>
            <a:r>
              <a:rPr lang="en-US" dirty="0"/>
              <a:t> </a:t>
            </a:r>
            <a:r>
              <a:rPr lang="en-US" dirty="0" err="1"/>
              <a:t>перегляне</a:t>
            </a:r>
            <a:r>
              <a:rPr lang="en-US" dirty="0"/>
              <a:t> </a:t>
            </a:r>
            <a:r>
              <a:rPr lang="en-US" dirty="0" err="1"/>
              <a:t>вимоги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Хто </a:t>
            </a:r>
            <a:r>
              <a:rPr lang="en-US" dirty="0" err="1"/>
              <a:t>побачить</a:t>
            </a:r>
            <a:r>
              <a:rPr lang="en-US" dirty="0"/>
              <a:t> </a:t>
            </a:r>
            <a:r>
              <a:rPr lang="en-US" dirty="0" err="1"/>
              <a:t>потенціал</a:t>
            </a:r>
            <a:r>
              <a:rPr lang="en-US" dirty="0"/>
              <a:t> </a:t>
            </a:r>
            <a:r>
              <a:rPr lang="en-US" dirty="0" err="1"/>
              <a:t>там</a:t>
            </a:r>
            <a:r>
              <a:rPr lang="en-US" dirty="0"/>
              <a:t>, 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інший</a:t>
            </a:r>
            <a:r>
              <a:rPr lang="en-US" dirty="0"/>
              <a:t> </a:t>
            </a:r>
            <a:r>
              <a:rPr lang="en-US" dirty="0" err="1"/>
              <a:t>побачив</a:t>
            </a:r>
            <a:r>
              <a:rPr lang="en-US" dirty="0"/>
              <a:t> </a:t>
            </a:r>
            <a:r>
              <a:rPr lang="en-US" dirty="0" err="1"/>
              <a:t>невідповідність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Хто</a:t>
            </a:r>
            <a:r>
              <a:rPr lang="en-US" dirty="0"/>
              <a:t> </a:t>
            </a:r>
            <a:r>
              <a:rPr lang="en-US" dirty="0" err="1"/>
              <a:t>навчить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Хто </a:t>
            </a:r>
            <a:r>
              <a:rPr lang="en-US" dirty="0" err="1"/>
              <a:t>дасть</a:t>
            </a:r>
            <a:r>
              <a:rPr lang="en-US" dirty="0"/>
              <a:t> </a:t>
            </a:r>
            <a:r>
              <a:rPr lang="en-US" dirty="0" err="1"/>
              <a:t>шанс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Хто </a:t>
            </a:r>
            <a:r>
              <a:rPr lang="en-US" dirty="0" err="1"/>
              <a:t>швидше</a:t>
            </a:r>
            <a:r>
              <a:rPr lang="en-US" dirty="0"/>
              <a:t> </a:t>
            </a:r>
            <a:r>
              <a:rPr lang="en-US" dirty="0" err="1"/>
              <a:t>прийме</a:t>
            </a:r>
            <a:r>
              <a:rPr lang="en-US" dirty="0"/>
              <a:t> </a:t>
            </a:r>
            <a:r>
              <a:rPr lang="en-US" dirty="0" err="1"/>
              <a:t>рішення</a:t>
            </a:r>
            <a:r>
              <a:rPr lang="en-US" dirty="0"/>
              <a:t>.</a:t>
            </a:r>
            <a:endParaRPr lang="ru-RU"/>
          </a:p>
          <a:p>
            <a:r>
              <a:rPr lang="en-US" dirty="0"/>
              <a:t>І </a:t>
            </a:r>
            <a:r>
              <a:rPr lang="en-US" dirty="0" err="1"/>
              <a:t>хто</a:t>
            </a:r>
            <a:r>
              <a:rPr lang="en-US" dirty="0"/>
              <a:t> </a:t>
            </a:r>
            <a:r>
              <a:rPr lang="en-US" dirty="0" err="1"/>
              <a:t>створить</a:t>
            </a:r>
            <a:r>
              <a:rPr lang="en-US" dirty="0"/>
              <a:t> </a:t>
            </a:r>
            <a:r>
              <a:rPr lang="en-US" dirty="0" err="1"/>
              <a:t>компанію</a:t>
            </a:r>
            <a:r>
              <a:rPr lang="en-US" dirty="0"/>
              <a:t>, з </a:t>
            </a:r>
            <a:r>
              <a:rPr lang="en-US" dirty="0" err="1"/>
              <a:t>якої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захочуть</a:t>
            </a:r>
            <a:r>
              <a:rPr lang="en-US" dirty="0"/>
              <a:t> </a:t>
            </a:r>
            <a:r>
              <a:rPr lang="en-US" dirty="0" err="1"/>
              <a:t>йти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Тому</a:t>
            </a:r>
            <a:r>
              <a:rPr lang="en-US" dirty="0"/>
              <a:t> я б </a:t>
            </a:r>
            <a:r>
              <a:rPr lang="en-US" dirty="0" err="1"/>
              <a:t>сьогодні</a:t>
            </a:r>
            <a:r>
              <a:rPr lang="en-US" dirty="0"/>
              <a:t> </a:t>
            </a:r>
            <a:r>
              <a:rPr lang="en-US" dirty="0" err="1"/>
              <a:t>змінила</a:t>
            </a:r>
            <a:r>
              <a:rPr lang="en-US" dirty="0"/>
              <a:t> </a:t>
            </a:r>
            <a:r>
              <a:rPr lang="en-US" dirty="0" err="1"/>
              <a:t>головне</a:t>
            </a:r>
            <a:r>
              <a:rPr lang="en-US" dirty="0"/>
              <a:t> </a:t>
            </a:r>
            <a:r>
              <a:rPr lang="en-US" dirty="0" err="1"/>
              <a:t>питання</a:t>
            </a:r>
            <a:r>
              <a:rPr lang="en-US" dirty="0"/>
              <a:t>.</a:t>
            </a:r>
            <a:endParaRPr lang="ru-RU"/>
          </a:p>
          <a:p>
            <a:r>
              <a:rPr lang="en-US" dirty="0" err="1"/>
              <a:t>Не</a:t>
            </a:r>
            <a:r>
              <a:rPr lang="en-US" dirty="0"/>
              <a:t>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Де</a:t>
            </a:r>
            <a:r>
              <a:rPr lang="en-US" dirty="0"/>
              <a:t>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знайти</a:t>
            </a:r>
            <a:r>
              <a:rPr lang="en-US" dirty="0"/>
              <a:t> </a:t>
            </a:r>
            <a:r>
              <a:rPr lang="en-US" dirty="0" err="1"/>
              <a:t>людей</a:t>
            </a:r>
            <a:r>
              <a:rPr lang="en-US" dirty="0"/>
              <a:t>?"</a:t>
            </a:r>
            <a:endParaRPr lang="ru-RU"/>
          </a:p>
          <a:p>
            <a:r>
              <a:rPr lang="en-US" dirty="0"/>
              <a:t>А:</a:t>
            </a:r>
            <a:endParaRPr lang="ru-RU" dirty="0"/>
          </a:p>
          <a:p>
            <a:r>
              <a:rPr lang="en-US" dirty="0"/>
              <a:t>"</a:t>
            </a:r>
            <a:r>
              <a:rPr lang="en-US" dirty="0" err="1"/>
              <a:t>Що</a:t>
            </a:r>
            <a:r>
              <a:rPr lang="en-US" dirty="0"/>
              <a:t> </a:t>
            </a:r>
            <a:r>
              <a:rPr lang="en-US" dirty="0" err="1"/>
              <a:t>нам</a:t>
            </a:r>
            <a:r>
              <a:rPr lang="en-US" dirty="0"/>
              <a:t> </a:t>
            </a:r>
            <a:r>
              <a:rPr lang="en-US" dirty="0" err="1"/>
              <a:t>потрібно</a:t>
            </a:r>
            <a:r>
              <a:rPr lang="en-US" dirty="0"/>
              <a:t> </a:t>
            </a:r>
            <a:r>
              <a:rPr lang="en-US" dirty="0" err="1"/>
              <a:t>змінити</a:t>
            </a:r>
            <a:r>
              <a:rPr lang="en-US" dirty="0"/>
              <a:t>, </a:t>
            </a:r>
            <a:r>
              <a:rPr lang="en-US" dirty="0" err="1"/>
              <a:t>щоб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, </a:t>
            </a:r>
            <a:r>
              <a:rPr lang="en-US" dirty="0" err="1"/>
              <a:t>які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є, </a:t>
            </a:r>
            <a:r>
              <a:rPr lang="en-US" dirty="0" err="1"/>
              <a:t>могли</a:t>
            </a:r>
            <a:r>
              <a:rPr lang="en-US" dirty="0"/>
              <a:t> і </a:t>
            </a:r>
            <a:r>
              <a:rPr lang="en-US" dirty="0" err="1"/>
              <a:t>захотіли</a:t>
            </a:r>
            <a:r>
              <a:rPr lang="en-US" dirty="0"/>
              <a:t> </a:t>
            </a:r>
            <a:r>
              <a:rPr lang="en-US" dirty="0" err="1"/>
              <a:t>працювати</a:t>
            </a:r>
            <a:r>
              <a:rPr lang="en-US" dirty="0"/>
              <a:t> </a:t>
            </a:r>
            <a:r>
              <a:rPr lang="en-US" dirty="0" err="1"/>
              <a:t>саме</a:t>
            </a:r>
            <a:r>
              <a:rPr lang="en-US" dirty="0"/>
              <a:t> з </a:t>
            </a:r>
            <a:r>
              <a:rPr lang="en-US" dirty="0" err="1"/>
              <a:t>нами</a:t>
            </a:r>
            <a:r>
              <a:rPr lang="en-US" dirty="0"/>
              <a:t>?"</a:t>
            </a:r>
            <a:endParaRPr lang="ru-RU"/>
          </a:p>
          <a:p>
            <a:r>
              <a:rPr lang="en-US" dirty="0" err="1"/>
              <a:t>Кадровий</a:t>
            </a:r>
            <a:r>
              <a:rPr lang="en-US" dirty="0"/>
              <a:t> </a:t>
            </a:r>
            <a:r>
              <a:rPr lang="en-US" dirty="0" err="1"/>
              <a:t>дефіцит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реальність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/>
              <a:t>А </a:t>
            </a:r>
            <a:r>
              <a:rPr lang="en-US" dirty="0" err="1"/>
              <a:t>дефіцит</a:t>
            </a:r>
            <a:r>
              <a:rPr lang="en-US" dirty="0"/>
              <a:t> </a:t>
            </a:r>
            <a:r>
              <a:rPr lang="en-US" dirty="0" err="1"/>
              <a:t>рішень</a:t>
            </a:r>
            <a:r>
              <a:rPr lang="en-US" dirty="0"/>
              <a:t> - </a:t>
            </a:r>
            <a:r>
              <a:rPr lang="en-US" dirty="0" err="1"/>
              <a:t>це</a:t>
            </a:r>
            <a:r>
              <a:rPr lang="en-US" dirty="0"/>
              <a:t> </a:t>
            </a:r>
            <a:r>
              <a:rPr lang="en-US" dirty="0" err="1"/>
              <a:t>вже</a:t>
            </a:r>
            <a:r>
              <a:rPr lang="en-US" dirty="0"/>
              <a:t> </a:t>
            </a:r>
            <a:r>
              <a:rPr lang="en-US" dirty="0" err="1"/>
              <a:t>зона</a:t>
            </a:r>
            <a:r>
              <a:rPr lang="en-US" dirty="0"/>
              <a:t> </a:t>
            </a:r>
            <a:r>
              <a:rPr lang="en-US" dirty="0" err="1"/>
              <a:t>впливу</a:t>
            </a:r>
            <a:r>
              <a:rPr lang="en-US" dirty="0"/>
              <a:t> </a:t>
            </a:r>
            <a:r>
              <a:rPr lang="en-US" dirty="0" err="1"/>
              <a:t>бізнесу</a:t>
            </a:r>
            <a:r>
              <a:rPr lang="en-US" dirty="0"/>
              <a:t>.</a:t>
            </a:r>
            <a:endParaRPr lang="ru-RU" dirty="0"/>
          </a:p>
          <a:p>
            <a:r>
              <a:rPr lang="en-US" dirty="0" err="1"/>
              <a:t>Дякую</a:t>
            </a:r>
            <a:r>
              <a:rPr lang="en-US" dirty="0"/>
              <a:t>.</a:t>
            </a:r>
            <a:endParaRPr lang="ru-RU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36BDFA-A958-486B-AE44-B96CE2B191C1}" type="slidenum"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063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104899"/>
            <a:ext cx="4027170" cy="1275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15151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5151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5151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5151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F2E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900" y="627380"/>
            <a:ext cx="2934335" cy="113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15151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5800" y="1295399"/>
            <a:ext cx="5990590" cy="1579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149187" y="7248880"/>
            <a:ext cx="314325" cy="128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1" i="0">
                <a:solidFill>
                  <a:srgbClr val="777777"/>
                </a:solidFill>
                <a:latin typeface="Trebuchet MS"/>
                <a:cs typeface="Trebuchet MS"/>
              </a:defRPr>
            </a:lvl1pPr>
          </a:lstStyle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‹#›</a:t>
            </a:fld>
            <a:endParaRPr spc="4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 anchor="t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85800" y="736599"/>
            <a:ext cx="3171190" cy="142494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5500"/>
              </a:lnSpc>
              <a:spcBef>
                <a:spcPts val="220"/>
              </a:spcBef>
            </a:pPr>
            <a:r>
              <a:rPr sz="4600" spc="625" dirty="0">
                <a:solidFill>
                  <a:srgbClr val="FFFFFF"/>
                </a:solidFill>
              </a:rPr>
              <a:t>ДЕФІЦИТ </a:t>
            </a:r>
            <a:r>
              <a:rPr sz="4600" spc="660" dirty="0">
                <a:solidFill>
                  <a:srgbClr val="FFFFFF"/>
                </a:solidFill>
              </a:rPr>
              <a:t>ЛЮДЕЙ</a:t>
            </a:r>
            <a:endParaRPr sz="4600"/>
          </a:p>
        </p:txBody>
      </p:sp>
      <p:sp>
        <p:nvSpPr>
          <p:cNvPr id="4" name="object 4"/>
          <p:cNvSpPr txBox="1"/>
          <p:nvPr/>
        </p:nvSpPr>
        <p:spPr>
          <a:xfrm>
            <a:off x="685800" y="2514599"/>
            <a:ext cx="4335780" cy="14249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5500"/>
              </a:lnSpc>
              <a:spcBef>
                <a:spcPts val="219"/>
              </a:spcBef>
            </a:pPr>
            <a:r>
              <a:rPr sz="4600" b="1" spc="705" dirty="0">
                <a:solidFill>
                  <a:srgbClr val="C89A1A"/>
                </a:solidFill>
                <a:latin typeface="Trebuchet MS"/>
                <a:cs typeface="Trebuchet MS"/>
              </a:rPr>
              <a:t>ЧИ</a:t>
            </a:r>
            <a:r>
              <a:rPr sz="4600" b="1" spc="21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4600" b="1" spc="625" dirty="0">
                <a:solidFill>
                  <a:srgbClr val="C89A1A"/>
                </a:solidFill>
                <a:latin typeface="Trebuchet MS"/>
                <a:cs typeface="Trebuchet MS"/>
              </a:rPr>
              <a:t>ДЕФІЦИТ </a:t>
            </a:r>
            <a:r>
              <a:rPr sz="4600" b="1" spc="690" dirty="0">
                <a:solidFill>
                  <a:srgbClr val="C89A1A"/>
                </a:solidFill>
                <a:latin typeface="Trebuchet MS"/>
                <a:cs typeface="Trebuchet MS"/>
              </a:rPr>
              <a:t>РІШЕНЬ?</a:t>
            </a:r>
            <a:endParaRPr sz="46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8500" y="4317999"/>
            <a:ext cx="3746500" cy="0"/>
          </a:xfrm>
          <a:custGeom>
            <a:avLst/>
            <a:gdLst/>
            <a:ahLst/>
            <a:cxnLst/>
            <a:rect l="l" t="t" r="r" b="b"/>
            <a:pathLst>
              <a:path w="3746500">
                <a:moveTo>
                  <a:pt x="0" y="0"/>
                </a:moveTo>
                <a:lnTo>
                  <a:pt x="3746500" y="0"/>
                </a:lnTo>
              </a:path>
            </a:pathLst>
          </a:custGeom>
          <a:ln w="12700">
            <a:solidFill>
              <a:srgbClr val="4444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5800" y="4566919"/>
            <a:ext cx="4021454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000"/>
              </a:lnSpc>
              <a:spcBef>
                <a:spcPts val="100"/>
              </a:spcBef>
            </a:pPr>
            <a:r>
              <a:rPr sz="1300" spc="105" dirty="0">
                <a:solidFill>
                  <a:srgbClr val="D8D8D8"/>
                </a:solidFill>
                <a:latin typeface="Trebuchet MS"/>
                <a:cs typeface="Trebuchet MS"/>
              </a:rPr>
              <a:t>Чому</a:t>
            </a:r>
            <a:r>
              <a:rPr sz="1300" spc="25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80" dirty="0">
                <a:solidFill>
                  <a:srgbClr val="D8D8D8"/>
                </a:solidFill>
                <a:latin typeface="Trebuchet MS"/>
                <a:cs typeface="Trebuchet MS"/>
              </a:rPr>
              <a:t>компанії</a:t>
            </a:r>
            <a:r>
              <a:rPr sz="1300" spc="30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100" dirty="0">
                <a:solidFill>
                  <a:srgbClr val="D8D8D8"/>
                </a:solidFill>
                <a:latin typeface="Trebuchet MS"/>
                <a:cs typeface="Trebuchet MS"/>
              </a:rPr>
              <a:t>не</a:t>
            </a:r>
            <a:r>
              <a:rPr sz="1300" spc="25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125" dirty="0">
                <a:solidFill>
                  <a:srgbClr val="D8D8D8"/>
                </a:solidFill>
                <a:latin typeface="Trebuchet MS"/>
                <a:cs typeface="Trebuchet MS"/>
              </a:rPr>
              <a:t>можуть</a:t>
            </a:r>
            <a:r>
              <a:rPr sz="1300" spc="30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120" dirty="0">
                <a:solidFill>
                  <a:srgbClr val="D8D8D8"/>
                </a:solidFill>
                <a:latin typeface="Trebuchet MS"/>
                <a:cs typeface="Trebuchet MS"/>
              </a:rPr>
              <a:t>знайти</a:t>
            </a:r>
            <a:r>
              <a:rPr sz="1300" spc="25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70" dirty="0">
                <a:solidFill>
                  <a:srgbClr val="D8D8D8"/>
                </a:solidFill>
                <a:latin typeface="Trebuchet MS"/>
                <a:cs typeface="Trebuchet MS"/>
              </a:rPr>
              <a:t>працівників, </a:t>
            </a:r>
            <a:r>
              <a:rPr sz="1300" spc="100" dirty="0">
                <a:solidFill>
                  <a:srgbClr val="D8D8D8"/>
                </a:solidFill>
                <a:latin typeface="Trebuchet MS"/>
                <a:cs typeface="Trebuchet MS"/>
              </a:rPr>
              <a:t>хоча</a:t>
            </a:r>
            <a:r>
              <a:rPr sz="1300" spc="25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125" dirty="0">
                <a:solidFill>
                  <a:srgbClr val="D8D8D8"/>
                </a:solidFill>
                <a:latin typeface="Trebuchet MS"/>
                <a:cs typeface="Trebuchet MS"/>
              </a:rPr>
              <a:t>кандидати</a:t>
            </a:r>
            <a:r>
              <a:rPr sz="1300" spc="25" dirty="0">
                <a:solidFill>
                  <a:srgbClr val="D8D8D8"/>
                </a:solidFill>
                <a:latin typeface="Trebuchet MS"/>
                <a:cs typeface="Trebuchet MS"/>
              </a:rPr>
              <a:t> </a:t>
            </a:r>
            <a:r>
              <a:rPr sz="1300" spc="5" dirty="0">
                <a:solidFill>
                  <a:srgbClr val="D8D8D8"/>
                </a:solidFill>
                <a:latin typeface="Trebuchet MS"/>
                <a:cs typeface="Trebuchet MS"/>
              </a:rPr>
              <a:t>є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67800" y="6823399"/>
            <a:ext cx="1108710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14" dirty="0">
                <a:solidFill>
                  <a:srgbClr val="FFFFFF"/>
                </a:solidFill>
                <a:latin typeface="Trebuchet MS"/>
                <a:cs typeface="Trebuchet MS"/>
              </a:rPr>
              <a:t>ТАМАРА</a:t>
            </a:r>
            <a:r>
              <a:rPr sz="900" b="1" spc="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125" dirty="0">
                <a:solidFill>
                  <a:srgbClr val="FFFFFF"/>
                </a:solidFill>
                <a:latin typeface="Trebuchet MS"/>
                <a:cs typeface="Trebuchet MS"/>
              </a:rPr>
              <a:t>МАТЮХ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700" spc="65" dirty="0">
                <a:solidFill>
                  <a:srgbClr val="8C8983"/>
                </a:solidFill>
                <a:latin typeface="Trebuchet MS"/>
                <a:cs typeface="Trebuchet MS"/>
              </a:rPr>
              <a:t>HR</a:t>
            </a:r>
            <a:r>
              <a:rPr sz="700" spc="1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700" spc="75" dirty="0">
                <a:solidFill>
                  <a:srgbClr val="8C8983"/>
                </a:solidFill>
                <a:latin typeface="Trebuchet MS"/>
                <a:cs typeface="Trebuchet MS"/>
              </a:rPr>
              <a:t>BUSINESS</a:t>
            </a:r>
            <a:r>
              <a:rPr sz="700" spc="1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700" spc="45" dirty="0">
                <a:solidFill>
                  <a:srgbClr val="8C8983"/>
                </a:solidFill>
                <a:latin typeface="Trebuchet MS"/>
                <a:cs typeface="Trebuchet MS"/>
              </a:rPr>
              <a:t>PARTNER</a:t>
            </a:r>
            <a:endParaRPr sz="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777777"/>
                </a:solidFill>
                <a:latin typeface="Trebuchet MS"/>
                <a:cs typeface="Trebuchet MS"/>
              </a:rPr>
              <a:t>01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23900" y="1981199"/>
            <a:ext cx="3661410" cy="17602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>
              <a:lnSpc>
                <a:spcPts val="6700"/>
              </a:lnSpc>
              <a:spcBef>
                <a:spcPts val="459"/>
              </a:spcBef>
            </a:pPr>
            <a:r>
              <a:rPr sz="5800" spc="844" dirty="0">
                <a:solidFill>
                  <a:srgbClr val="FFFFFF"/>
                </a:solidFill>
              </a:rPr>
              <a:t>"ЛЮДЕЙ </a:t>
            </a:r>
            <a:r>
              <a:rPr sz="5800" spc="835" dirty="0">
                <a:solidFill>
                  <a:srgbClr val="FFFFFF"/>
                </a:solidFill>
              </a:rPr>
              <a:t>НЕМАЄ"</a:t>
            </a:r>
            <a:endParaRPr sz="5800"/>
          </a:p>
        </p:txBody>
      </p:sp>
      <p:sp>
        <p:nvSpPr>
          <p:cNvPr id="3" name="object 3"/>
          <p:cNvSpPr txBox="1"/>
          <p:nvPr/>
        </p:nvSpPr>
        <p:spPr>
          <a:xfrm>
            <a:off x="749300" y="6048699"/>
            <a:ext cx="21120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0" dirty="0">
                <a:solidFill>
                  <a:srgbClr val="8C8983"/>
                </a:solidFill>
                <a:latin typeface="Trebuchet MS"/>
                <a:cs typeface="Trebuchet MS"/>
              </a:rPr>
              <a:t>Я</a:t>
            </a:r>
            <a:r>
              <a:rPr sz="1300" spc="3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300" spc="110" dirty="0">
                <a:solidFill>
                  <a:srgbClr val="8C8983"/>
                </a:solidFill>
                <a:latin typeface="Trebuchet MS"/>
                <a:cs typeface="Trebuchet MS"/>
              </a:rPr>
              <a:t>чую</a:t>
            </a:r>
            <a:r>
              <a:rPr sz="1300" spc="3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300" spc="125" dirty="0">
                <a:solidFill>
                  <a:srgbClr val="8C8983"/>
                </a:solidFill>
                <a:latin typeface="Trebuchet MS"/>
                <a:cs typeface="Trebuchet MS"/>
              </a:rPr>
              <a:t>це</a:t>
            </a:r>
            <a:r>
              <a:rPr sz="1300" spc="3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300" spc="114" dirty="0">
                <a:solidFill>
                  <a:srgbClr val="8C8983"/>
                </a:solidFill>
                <a:latin typeface="Trebuchet MS"/>
                <a:cs typeface="Trebuchet MS"/>
              </a:rPr>
              <a:t>майже</a:t>
            </a:r>
            <a:r>
              <a:rPr sz="1300" spc="3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300" spc="90" dirty="0">
                <a:solidFill>
                  <a:srgbClr val="8C8983"/>
                </a:solidFill>
                <a:latin typeface="Trebuchet MS"/>
                <a:cs typeface="Trebuchet MS"/>
              </a:rPr>
              <a:t>щодня.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777777"/>
                </a:solidFill>
                <a:latin typeface="Trebuchet MS"/>
                <a:cs typeface="Trebuchet MS"/>
              </a:rPr>
              <a:t>02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622300"/>
            <a:ext cx="20307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330" dirty="0">
                <a:solidFill>
                  <a:srgbClr val="151515"/>
                </a:solidFill>
                <a:latin typeface="Trebuchet MS"/>
                <a:cs typeface="Trebuchet MS"/>
              </a:rPr>
              <a:t>А</a:t>
            </a:r>
            <a:r>
              <a:rPr sz="2500" b="1" spc="12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2500" b="1" spc="400" dirty="0">
                <a:solidFill>
                  <a:srgbClr val="151515"/>
                </a:solidFill>
                <a:latin typeface="Trebuchet MS"/>
                <a:cs typeface="Trebuchet MS"/>
              </a:rPr>
              <a:t>ЛЮДИ</a:t>
            </a:r>
            <a:r>
              <a:rPr sz="2500" b="1" spc="12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2500" b="1" spc="145" dirty="0">
                <a:solidFill>
                  <a:srgbClr val="151515"/>
                </a:solidFill>
                <a:latin typeface="Trebuchet MS"/>
                <a:cs typeface="Trebuchet MS"/>
              </a:rPr>
              <a:t>Є.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58800" y="1480819"/>
            <a:ext cx="3702050" cy="1762760"/>
          </a:xfrm>
          <a:prstGeom prst="rect">
            <a:avLst/>
          </a:prstGeom>
        </p:spPr>
        <p:txBody>
          <a:bodyPr vert="horz" wrap="square" lIns="0" tIns="500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40"/>
              </a:spcBef>
            </a:pPr>
            <a:r>
              <a:rPr sz="6400" spc="675" dirty="0"/>
              <a:t>656</a:t>
            </a:r>
            <a:r>
              <a:rPr sz="6400" spc="300" dirty="0"/>
              <a:t> </a:t>
            </a:r>
            <a:r>
              <a:rPr sz="6400" spc="650" dirty="0"/>
              <a:t>029</a:t>
            </a:r>
            <a:endParaRPr sz="6400"/>
          </a:p>
          <a:p>
            <a:pPr marL="76200">
              <a:lnSpc>
                <a:spcPct val="100000"/>
              </a:lnSpc>
              <a:spcBef>
                <a:spcPts val="720"/>
              </a:spcBef>
            </a:pPr>
            <a:r>
              <a:rPr sz="1200" b="0" spc="100" dirty="0">
                <a:solidFill>
                  <a:srgbClr val="8C8983"/>
                </a:solidFill>
                <a:latin typeface="Trebuchet MS"/>
                <a:cs typeface="Trebuchet MS"/>
              </a:rPr>
              <a:t>активних</a:t>
            </a:r>
            <a:r>
              <a:rPr sz="1200" b="0" spc="2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200" b="0" spc="80" dirty="0">
                <a:solidFill>
                  <a:srgbClr val="8C8983"/>
                </a:solidFill>
                <a:latin typeface="Trebuchet MS"/>
                <a:cs typeface="Trebuchet MS"/>
              </a:rPr>
              <a:t>пошукачів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" y="3708399"/>
            <a:ext cx="9472930" cy="0"/>
          </a:xfrm>
          <a:custGeom>
            <a:avLst/>
            <a:gdLst/>
            <a:ahLst/>
            <a:cxnLst/>
            <a:rect l="l" t="t" r="r" b="b"/>
            <a:pathLst>
              <a:path w="9472930">
                <a:moveTo>
                  <a:pt x="0" y="0"/>
                </a:moveTo>
                <a:lnTo>
                  <a:pt x="9472800" y="0"/>
                </a:lnTo>
              </a:path>
            </a:pathLst>
          </a:custGeom>
          <a:ln w="1270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96900" y="4063999"/>
            <a:ext cx="1691639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305" dirty="0">
                <a:solidFill>
                  <a:srgbClr val="C89A1A"/>
                </a:solidFill>
                <a:latin typeface="Trebuchet MS"/>
                <a:cs typeface="Trebuchet MS"/>
              </a:rPr>
              <a:t>337</a:t>
            </a:r>
            <a:r>
              <a:rPr sz="2900" b="1" spc="13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2900" b="1" spc="280" dirty="0">
                <a:solidFill>
                  <a:srgbClr val="C89A1A"/>
                </a:solidFill>
                <a:latin typeface="Trebuchet MS"/>
                <a:cs typeface="Trebuchet MS"/>
              </a:rPr>
              <a:t>058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0800" y="4267199"/>
            <a:ext cx="6616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70" dirty="0">
                <a:solidFill>
                  <a:srgbClr val="8C8983"/>
                </a:solidFill>
                <a:latin typeface="Trebuchet MS"/>
                <a:cs typeface="Trebuchet MS"/>
              </a:rPr>
              <a:t>вакансій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40300" y="4063999"/>
            <a:ext cx="143510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305" dirty="0">
                <a:solidFill>
                  <a:srgbClr val="151515"/>
                </a:solidFill>
                <a:latin typeface="Trebuchet MS"/>
                <a:cs typeface="Trebuchet MS"/>
              </a:rPr>
              <a:t>58</a:t>
            </a:r>
            <a:r>
              <a:rPr sz="2900" b="1" spc="13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2900" b="1" spc="280" dirty="0">
                <a:solidFill>
                  <a:srgbClr val="151515"/>
                </a:solidFill>
                <a:latin typeface="Trebuchet MS"/>
                <a:cs typeface="Trebuchet MS"/>
              </a:rPr>
              <a:t>735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27800" y="4267199"/>
            <a:ext cx="13817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80" dirty="0">
                <a:solidFill>
                  <a:srgbClr val="8C8983"/>
                </a:solidFill>
                <a:latin typeface="Trebuchet MS"/>
                <a:cs typeface="Trebuchet MS"/>
              </a:rPr>
              <a:t>компаній</a:t>
            </a:r>
            <a:r>
              <a:rPr sz="1100" spc="2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100" spc="80" dirty="0">
                <a:solidFill>
                  <a:srgbClr val="8C8983"/>
                </a:solidFill>
                <a:latin typeface="Trebuchet MS"/>
                <a:cs typeface="Trebuchet MS"/>
              </a:rPr>
              <a:t>наймали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6900" y="6391599"/>
            <a:ext cx="42913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270" dirty="0">
                <a:solidFill>
                  <a:srgbClr val="151515"/>
                </a:solidFill>
                <a:latin typeface="Trebuchet MS"/>
                <a:cs typeface="Trebuchet MS"/>
              </a:rPr>
              <a:t>ДЕ</a:t>
            </a:r>
            <a:r>
              <a:rPr sz="2100" b="1" spc="9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2100" b="1" spc="310" dirty="0">
                <a:solidFill>
                  <a:srgbClr val="151515"/>
                </a:solidFill>
                <a:latin typeface="Trebuchet MS"/>
                <a:cs typeface="Trebuchet MS"/>
              </a:rPr>
              <a:t>ВОНИ</a:t>
            </a:r>
            <a:r>
              <a:rPr sz="2100" b="1" spc="10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2100" b="1" spc="290" dirty="0">
                <a:solidFill>
                  <a:srgbClr val="151515"/>
                </a:solidFill>
                <a:latin typeface="Trebuchet MS"/>
                <a:cs typeface="Trebuchet MS"/>
              </a:rPr>
              <a:t>РОЗМИНАЮТЬСЯ?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700" y="7258311"/>
            <a:ext cx="1910714" cy="117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Джерело: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robota.ua,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Quarterly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Report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80" dirty="0">
                <a:solidFill>
                  <a:srgbClr val="77726B"/>
                </a:solidFill>
                <a:latin typeface="Trebuchet MS"/>
                <a:cs typeface="Trebuchet MS"/>
              </a:rPr>
              <a:t>Q2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2026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6E6B64"/>
                </a:solidFill>
                <a:latin typeface="Trebuchet MS"/>
                <a:cs typeface="Trebuchet MS"/>
              </a:rPr>
              <a:t>03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703580"/>
            <a:ext cx="1890395" cy="736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100"/>
              </a:lnSpc>
              <a:spcBef>
                <a:spcPts val="95"/>
              </a:spcBef>
            </a:pPr>
            <a:r>
              <a:rPr sz="2200" b="1" spc="290" dirty="0">
                <a:solidFill>
                  <a:srgbClr val="151515"/>
                </a:solidFill>
                <a:latin typeface="Trebuchet MS"/>
                <a:cs typeface="Trebuchet MS"/>
              </a:rPr>
              <a:t>ДЕФІЦИТ </a:t>
            </a:r>
            <a:r>
              <a:rPr sz="2200" b="1" spc="245" dirty="0">
                <a:solidFill>
                  <a:srgbClr val="151515"/>
                </a:solidFill>
                <a:latin typeface="Trebuchet MS"/>
                <a:cs typeface="Trebuchet MS"/>
              </a:rPr>
              <a:t>РЕАЛЬНИЙ.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77300" y="1498599"/>
            <a:ext cx="805180" cy="701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35" dirty="0">
                <a:solidFill>
                  <a:srgbClr val="8C8983"/>
                </a:solidFill>
                <a:latin typeface="Trebuchet MS"/>
                <a:cs typeface="Trebuchet MS"/>
              </a:rPr>
              <a:t>ВІЙНА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100" b="1" spc="145" dirty="0">
                <a:solidFill>
                  <a:srgbClr val="8C8983"/>
                </a:solidFill>
                <a:latin typeface="Trebuchet MS"/>
                <a:cs typeface="Trebuchet MS"/>
              </a:rPr>
              <a:t>МІГРАЦІЯ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900" y="2222499"/>
            <a:ext cx="4171315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900" b="1" spc="459" dirty="0">
                <a:solidFill>
                  <a:srgbClr val="C89A1A"/>
                </a:solidFill>
                <a:latin typeface="Trebuchet MS"/>
                <a:cs typeface="Trebuchet MS"/>
              </a:rPr>
              <a:t>4,5-</a:t>
            </a:r>
            <a:r>
              <a:rPr sz="6900" b="1" spc="470" dirty="0">
                <a:solidFill>
                  <a:srgbClr val="C89A1A"/>
                </a:solidFill>
                <a:latin typeface="Trebuchet MS"/>
                <a:cs typeface="Trebuchet MS"/>
              </a:rPr>
              <a:t>8,6</a:t>
            </a:r>
            <a:endParaRPr sz="6900">
              <a:latin typeface="Trebuchet MS"/>
              <a:cs typeface="Trebuchet MS"/>
            </a:endParaRPr>
          </a:p>
          <a:p>
            <a:pPr marL="38100" marR="5080">
              <a:lnSpc>
                <a:spcPct val="159700"/>
              </a:lnSpc>
              <a:spcBef>
                <a:spcPts val="560"/>
              </a:spcBef>
            </a:pPr>
            <a:r>
              <a:rPr sz="1200" spc="100" dirty="0">
                <a:solidFill>
                  <a:srgbClr val="151515"/>
                </a:solidFill>
                <a:latin typeface="Trebuchet MS"/>
                <a:cs typeface="Trebuchet MS"/>
              </a:rPr>
              <a:t>додаткових</a:t>
            </a:r>
            <a:r>
              <a:rPr sz="1200" spc="3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80" dirty="0">
                <a:solidFill>
                  <a:srgbClr val="151515"/>
                </a:solidFill>
                <a:latin typeface="Trebuchet MS"/>
                <a:cs typeface="Trebuchet MS"/>
              </a:rPr>
              <a:t>працівників</a:t>
            </a:r>
            <a:r>
              <a:rPr sz="1200" spc="3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105" dirty="0">
                <a:solidFill>
                  <a:srgbClr val="151515"/>
                </a:solidFill>
                <a:latin typeface="Trebuchet MS"/>
                <a:cs typeface="Trebuchet MS"/>
              </a:rPr>
              <a:t>може</a:t>
            </a:r>
            <a:r>
              <a:rPr sz="1200" spc="3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95" dirty="0">
                <a:solidFill>
                  <a:srgbClr val="151515"/>
                </a:solidFill>
                <a:latin typeface="Trebuchet MS"/>
                <a:cs typeface="Trebuchet MS"/>
              </a:rPr>
              <a:t>знадобитися</a:t>
            </a:r>
            <a:r>
              <a:rPr sz="1200" spc="3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50" dirty="0">
                <a:solidFill>
                  <a:srgbClr val="151515"/>
                </a:solidFill>
                <a:latin typeface="Trebuchet MS"/>
                <a:cs typeface="Trebuchet MS"/>
              </a:rPr>
              <a:t>Україні </a:t>
            </a:r>
            <a:r>
              <a:rPr sz="1200" spc="100" dirty="0">
                <a:solidFill>
                  <a:srgbClr val="151515"/>
                </a:solidFill>
                <a:latin typeface="Trebuchet MS"/>
                <a:cs typeface="Trebuchet MS"/>
              </a:rPr>
              <a:t>протягом</a:t>
            </a:r>
            <a:r>
              <a:rPr sz="1200" spc="2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105" dirty="0">
                <a:solidFill>
                  <a:srgbClr val="151515"/>
                </a:solidFill>
                <a:latin typeface="Trebuchet MS"/>
                <a:cs typeface="Trebuchet MS"/>
              </a:rPr>
              <a:t>наступного</a:t>
            </a:r>
            <a:r>
              <a:rPr sz="1200" spc="2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spc="85" dirty="0">
                <a:solidFill>
                  <a:srgbClr val="151515"/>
                </a:solidFill>
                <a:latin typeface="Trebuchet MS"/>
                <a:cs typeface="Trebuchet MS"/>
              </a:rPr>
              <a:t>десятиліття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77300" y="2514599"/>
            <a:ext cx="11061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5" dirty="0">
                <a:solidFill>
                  <a:srgbClr val="8C8983"/>
                </a:solidFill>
                <a:latin typeface="Trebuchet MS"/>
                <a:cs typeface="Trebuchet MS"/>
              </a:rPr>
              <a:t>МОБІЛІЗАЦІЯ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21300" y="2717799"/>
            <a:ext cx="93853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420" dirty="0">
                <a:solidFill>
                  <a:srgbClr val="151515"/>
                </a:solidFill>
                <a:latin typeface="Trebuchet MS"/>
                <a:cs typeface="Trebuchet MS"/>
              </a:rPr>
              <a:t>МЛН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77300" y="3022599"/>
            <a:ext cx="11010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0" dirty="0">
                <a:solidFill>
                  <a:srgbClr val="8C8983"/>
                </a:solidFill>
                <a:latin typeface="Trebuchet MS"/>
                <a:cs typeface="Trebuchet MS"/>
              </a:rPr>
              <a:t>ДЕМОГРАФІЯ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700" y="7258311"/>
            <a:ext cx="3818254" cy="117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Джерело: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IOM,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Migration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Governance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in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Focus: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Addressing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Ukraine's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30" dirty="0">
                <a:solidFill>
                  <a:srgbClr val="77726B"/>
                </a:solidFill>
                <a:latin typeface="Trebuchet MS"/>
                <a:cs typeface="Trebuchet MS"/>
              </a:rPr>
              <a:t>Labour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Market</a:t>
            </a:r>
            <a:r>
              <a:rPr sz="600" spc="7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40" dirty="0">
                <a:solidFill>
                  <a:srgbClr val="77726B"/>
                </a:solidFill>
                <a:latin typeface="Trebuchet MS"/>
                <a:cs typeface="Trebuchet MS"/>
              </a:rPr>
              <a:t>Challenges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6E6B64"/>
                </a:solidFill>
                <a:latin typeface="Trebuchet MS"/>
                <a:cs typeface="Trebuchet MS"/>
              </a:rPr>
              <a:t>04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9619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sz="2000" spc="295" dirty="0">
                <a:solidFill>
                  <a:srgbClr val="8C8983"/>
                </a:solidFill>
              </a:rPr>
              <a:t>"ЛЮДЕЙ</a:t>
            </a:r>
            <a:r>
              <a:rPr sz="2000" spc="95" dirty="0">
                <a:solidFill>
                  <a:srgbClr val="8C8983"/>
                </a:solidFill>
              </a:rPr>
              <a:t> </a:t>
            </a:r>
            <a:r>
              <a:rPr sz="2000" spc="280" dirty="0">
                <a:solidFill>
                  <a:srgbClr val="8C8983"/>
                </a:solidFill>
              </a:rPr>
              <a:t>НЕМАЄ"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685800" y="2285999"/>
            <a:ext cx="5793105" cy="19659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2410460">
              <a:lnSpc>
                <a:spcPts val="5000"/>
              </a:lnSpc>
              <a:spcBef>
                <a:spcPts val="500"/>
              </a:spcBef>
            </a:pPr>
            <a:r>
              <a:rPr sz="4400" b="1" spc="675" dirty="0">
                <a:solidFill>
                  <a:srgbClr val="FFFFFF"/>
                </a:solidFill>
                <a:latin typeface="Trebuchet MS"/>
                <a:cs typeface="Trebuchet MS"/>
              </a:rPr>
              <a:t>ЧИ</a:t>
            </a:r>
            <a:r>
              <a:rPr sz="4400" b="1" spc="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400" b="1" spc="625" dirty="0">
                <a:solidFill>
                  <a:srgbClr val="FFFFFF"/>
                </a:solidFill>
                <a:latin typeface="Trebuchet MS"/>
                <a:cs typeface="Trebuchet MS"/>
              </a:rPr>
              <a:t>НЕМАЄ </a:t>
            </a:r>
            <a:r>
              <a:rPr sz="4400" b="1" spc="635" dirty="0">
                <a:solidFill>
                  <a:srgbClr val="FFFFFF"/>
                </a:solidFill>
                <a:latin typeface="Trebuchet MS"/>
                <a:cs typeface="Trebuchet MS"/>
              </a:rPr>
              <a:t>ЛЮДЕЙ</a:t>
            </a:r>
            <a:endParaRPr sz="4400">
              <a:latin typeface="Trebuchet MS"/>
              <a:cs typeface="Trebuchet MS"/>
            </a:endParaRPr>
          </a:p>
          <a:p>
            <a:pPr marL="12700">
              <a:lnSpc>
                <a:spcPts val="4880"/>
              </a:lnSpc>
            </a:pPr>
            <a:r>
              <a:rPr sz="4400" b="1" spc="610" dirty="0">
                <a:solidFill>
                  <a:srgbClr val="C89A1A"/>
                </a:solidFill>
                <a:latin typeface="Trebuchet MS"/>
                <a:cs typeface="Trebuchet MS"/>
              </a:rPr>
              <a:t>НА</a:t>
            </a:r>
            <a:r>
              <a:rPr sz="4400" b="1" spc="204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4400" b="1" spc="750" dirty="0">
                <a:solidFill>
                  <a:srgbClr val="C89A1A"/>
                </a:solidFill>
                <a:latin typeface="Trebuchet MS"/>
                <a:cs typeface="Trebuchet MS"/>
              </a:rPr>
              <a:t>НАШІ</a:t>
            </a:r>
            <a:r>
              <a:rPr sz="4400" b="1" spc="204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4400" b="1" spc="665" dirty="0">
                <a:solidFill>
                  <a:srgbClr val="C89A1A"/>
                </a:solidFill>
                <a:latin typeface="Trebuchet MS"/>
                <a:cs typeface="Trebuchet MS"/>
              </a:rPr>
              <a:t>УМОВИ?</a:t>
            </a:r>
            <a:endParaRPr sz="4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1200" y="6531299"/>
            <a:ext cx="42271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95" dirty="0">
                <a:solidFill>
                  <a:srgbClr val="8C8983"/>
                </a:solidFill>
                <a:latin typeface="Trebuchet MS"/>
                <a:cs typeface="Trebuchet MS"/>
              </a:rPr>
              <a:t>ЗАРПЛАТА</a:t>
            </a:r>
            <a:r>
              <a:rPr sz="800" b="1" spc="180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4" dirty="0">
                <a:solidFill>
                  <a:srgbClr val="8C8983"/>
                </a:solidFill>
                <a:latin typeface="Trebuchet MS"/>
                <a:cs typeface="Trebuchet MS"/>
              </a:rPr>
              <a:t>ЛОКАЦІЯ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05" dirty="0">
                <a:solidFill>
                  <a:srgbClr val="8C8983"/>
                </a:solidFill>
                <a:latin typeface="Trebuchet MS"/>
                <a:cs typeface="Trebuchet MS"/>
              </a:rPr>
              <a:t>ГРАФІК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4" dirty="0">
                <a:solidFill>
                  <a:srgbClr val="8C8983"/>
                </a:solidFill>
                <a:latin typeface="Trebuchet MS"/>
                <a:cs typeface="Trebuchet MS"/>
              </a:rPr>
              <a:t>ВИМОГИ</a:t>
            </a:r>
            <a:r>
              <a:rPr sz="800" b="1" spc="180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4" dirty="0">
                <a:solidFill>
                  <a:srgbClr val="8C8983"/>
                </a:solidFill>
                <a:latin typeface="Trebuchet MS"/>
                <a:cs typeface="Trebuchet MS"/>
              </a:rPr>
              <a:t>ШВИДКІСТЬ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0" dirty="0">
                <a:solidFill>
                  <a:srgbClr val="8C8983"/>
                </a:solidFill>
                <a:latin typeface="Trebuchet MS"/>
                <a:cs typeface="Trebuchet MS"/>
              </a:rPr>
              <a:t>БРОНЮВАННЯ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777777"/>
                </a:solidFill>
                <a:latin typeface="Trebuchet MS"/>
                <a:cs typeface="Trebuchet MS"/>
              </a:rPr>
              <a:t>05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77850" y="657788"/>
          <a:ext cx="7909559" cy="3880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6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6670">
                <a:tc>
                  <a:txBody>
                    <a:bodyPr/>
                    <a:lstStyle/>
                    <a:p>
                      <a:pPr marL="31750">
                        <a:lnSpc>
                          <a:spcPts val="2820"/>
                        </a:lnSpc>
                      </a:pPr>
                      <a:r>
                        <a:rPr sz="2500" b="1" spc="31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ІДЕАЛЬНИЙ</a:t>
                      </a:r>
                      <a:endParaRPr sz="2500">
                        <a:latin typeface="Trebuchet MS"/>
                        <a:cs typeface="Trebuchet MS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2500" b="1" spc="29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КАНДИДАТ.</a:t>
                      </a:r>
                      <a:endParaRPr sz="25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900" b="1" spc="16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5+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РОКІВ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14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ДОСВІДУ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39115">
                        <a:lnSpc>
                          <a:spcPct val="100000"/>
                        </a:lnSpc>
                      </a:pP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САМЕ</a:t>
                      </a:r>
                      <a:r>
                        <a:rPr sz="900" b="1" spc="5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6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НАША</a:t>
                      </a:r>
                      <a:r>
                        <a:rPr sz="900" b="1" spc="5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0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ГАЛУЗЬ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87730">
                        <a:lnSpc>
                          <a:spcPct val="100000"/>
                        </a:lnSpc>
                      </a:pP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САМЕ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7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НАШ</a:t>
                      </a:r>
                      <a:r>
                        <a:rPr sz="900" b="1" spc="5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1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ПРОДУКТ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ДОСВІД</a:t>
                      </a:r>
                      <a:r>
                        <a:rPr sz="900" b="1" spc="4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1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КОНКУРЕНТА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39115">
                        <a:lnSpc>
                          <a:spcPct val="100000"/>
                        </a:lnSpc>
                      </a:pPr>
                      <a:r>
                        <a:rPr sz="900" b="1" spc="12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СВОЯ</a:t>
                      </a:r>
                      <a:r>
                        <a:rPr sz="900" b="1" spc="4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3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БАЗА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9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КЛІЄНТІВ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87730">
                        <a:lnSpc>
                          <a:spcPct val="100000"/>
                        </a:lnSpc>
                      </a:pP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CRM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ct val="100000"/>
                        </a:lnSpc>
                      </a:pPr>
                      <a:r>
                        <a:rPr sz="900" b="1" spc="10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АНГЛІЙСЬКА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39115">
                        <a:lnSpc>
                          <a:spcPct val="100000"/>
                        </a:lnSpc>
                      </a:pPr>
                      <a:r>
                        <a:rPr sz="900" b="1" spc="12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ВІДРЯДЖЕННЯ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87730">
                        <a:lnSpc>
                          <a:spcPct val="100000"/>
                        </a:lnSpc>
                      </a:pPr>
                      <a:r>
                        <a:rPr sz="900" b="1" spc="10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САМОСТІЙНИЙ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7150">
                        <a:lnSpc>
                          <a:spcPts val="1010"/>
                        </a:lnSpc>
                      </a:pPr>
                      <a:r>
                        <a:rPr sz="900" b="1" spc="11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КЕРОВАНИЙ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39115">
                        <a:lnSpc>
                          <a:spcPts val="1010"/>
                        </a:lnSpc>
                      </a:pPr>
                      <a:r>
                        <a:rPr sz="900" b="1" spc="10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АМБІТНИЙ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87730">
                        <a:lnSpc>
                          <a:spcPts val="1010"/>
                        </a:lnSpc>
                      </a:pPr>
                      <a:r>
                        <a:rPr sz="900" b="1" spc="11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АЛЕ</a:t>
                      </a:r>
                      <a:r>
                        <a:rPr sz="900" b="1" spc="4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14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sz="900" b="1" spc="50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900" b="1" spc="105" dirty="0">
                          <a:solidFill>
                            <a:srgbClr val="151515"/>
                          </a:solidFill>
                          <a:latin typeface="Trebuchet MS"/>
                          <a:cs typeface="Trebuchet MS"/>
                        </a:rPr>
                        <a:t>ЗАНАДТО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596900" y="6048699"/>
            <a:ext cx="33286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b="1" spc="320" dirty="0">
                <a:solidFill>
                  <a:srgbClr val="C89A1A"/>
                </a:solidFill>
                <a:latin typeface="Trebuchet MS"/>
                <a:cs typeface="Trebuchet MS"/>
              </a:rPr>
              <a:t>І</a:t>
            </a:r>
            <a:r>
              <a:rPr sz="3500" b="1" spc="16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500" b="1" spc="400" dirty="0">
                <a:solidFill>
                  <a:srgbClr val="C89A1A"/>
                </a:solidFill>
                <a:latin typeface="Trebuchet MS"/>
                <a:cs typeface="Trebuchet MS"/>
              </a:rPr>
              <a:t>НЕДОРОГО.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6E6B64"/>
                </a:solidFill>
                <a:latin typeface="Trebuchet MS"/>
                <a:cs typeface="Trebuchet MS"/>
              </a:rPr>
              <a:t>06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900" y="660400"/>
            <a:ext cx="235585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00" spc="325" dirty="0"/>
              <a:t>КАНДИДАТИ </a:t>
            </a:r>
            <a:r>
              <a:rPr sz="2500" spc="145" dirty="0"/>
              <a:t>Є.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622300" y="1930399"/>
            <a:ext cx="784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30" dirty="0">
                <a:solidFill>
                  <a:srgbClr val="151515"/>
                </a:solidFill>
                <a:latin typeface="Trebuchet MS"/>
                <a:cs typeface="Trebuchet MS"/>
              </a:rPr>
              <a:t>52</a:t>
            </a:r>
            <a:r>
              <a:rPr sz="12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50" dirty="0">
                <a:solidFill>
                  <a:srgbClr val="151515"/>
                </a:solidFill>
                <a:latin typeface="Trebuchet MS"/>
                <a:cs typeface="Trebuchet MS"/>
              </a:rPr>
              <a:t>РОКИ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6551" y="19303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5000" y="22605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2300" y="2628899"/>
            <a:ext cx="1252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04" dirty="0">
                <a:solidFill>
                  <a:srgbClr val="151515"/>
                </a:solidFill>
                <a:latin typeface="Trebuchet MS"/>
                <a:cs typeface="Trebuchet MS"/>
              </a:rPr>
              <a:t>ІНША</a:t>
            </a:r>
            <a:r>
              <a:rPr sz="12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50" dirty="0">
                <a:solidFill>
                  <a:srgbClr val="151515"/>
                </a:solidFill>
                <a:latin typeface="Trebuchet MS"/>
                <a:cs typeface="Trebuchet MS"/>
              </a:rPr>
              <a:t>ГАЛУЗЬ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96551" y="26288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5000" y="29590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2300" y="3327399"/>
            <a:ext cx="2147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30" dirty="0">
                <a:solidFill>
                  <a:srgbClr val="151515"/>
                </a:solidFill>
                <a:latin typeface="Trebuchet MS"/>
                <a:cs typeface="Trebuchet MS"/>
              </a:rPr>
              <a:t>3</a:t>
            </a:r>
            <a:r>
              <a:rPr sz="12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75" dirty="0">
                <a:solidFill>
                  <a:srgbClr val="151515"/>
                </a:solidFill>
                <a:latin typeface="Trebuchet MS"/>
                <a:cs typeface="Trebuchet MS"/>
              </a:rPr>
              <a:t>МІСЯЦІ</a:t>
            </a:r>
            <a:r>
              <a:rPr sz="12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65" dirty="0">
                <a:solidFill>
                  <a:srgbClr val="151515"/>
                </a:solidFill>
                <a:latin typeface="Trebuchet MS"/>
                <a:cs typeface="Trebuchet MS"/>
              </a:rPr>
              <a:t>НА</a:t>
            </a:r>
            <a:r>
              <a:rPr sz="12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65" dirty="0">
                <a:solidFill>
                  <a:srgbClr val="151515"/>
                </a:solidFill>
                <a:latin typeface="Trebuchet MS"/>
                <a:cs typeface="Trebuchet MS"/>
              </a:rPr>
              <a:t>НАВЧАННЯ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6551" y="33273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5000" y="36575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2300" y="4025899"/>
            <a:ext cx="1125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85" dirty="0">
                <a:solidFill>
                  <a:srgbClr val="151515"/>
                </a:solidFill>
                <a:latin typeface="Trebuchet MS"/>
                <a:cs typeface="Trebuchet MS"/>
              </a:rPr>
              <a:t>+15</a:t>
            </a:r>
            <a:r>
              <a:rPr sz="12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30" dirty="0">
                <a:solidFill>
                  <a:srgbClr val="151515"/>
                </a:solidFill>
                <a:latin typeface="Trebuchet MS"/>
                <a:cs typeface="Trebuchet MS"/>
              </a:rPr>
              <a:t>000</a:t>
            </a:r>
            <a:r>
              <a:rPr sz="12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20" dirty="0">
                <a:solidFill>
                  <a:srgbClr val="151515"/>
                </a:solidFill>
                <a:latin typeface="Trebuchet MS"/>
                <a:cs typeface="Trebuchet MS"/>
              </a:rPr>
              <a:t>ГРН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96551" y="40258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5000" y="43560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22300" y="4724399"/>
            <a:ext cx="2226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45" dirty="0">
                <a:solidFill>
                  <a:srgbClr val="151515"/>
                </a:solidFill>
                <a:latin typeface="Trebuchet MS"/>
                <a:cs typeface="Trebuchet MS"/>
              </a:rPr>
              <a:t>ПОТРІБНЕ</a:t>
            </a:r>
            <a:r>
              <a:rPr sz="1200" b="1" spc="9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75" dirty="0">
                <a:solidFill>
                  <a:srgbClr val="151515"/>
                </a:solidFill>
                <a:latin typeface="Trebuchet MS"/>
                <a:cs typeface="Trebuchet MS"/>
              </a:rPr>
              <a:t>БРОНЮВАННЯ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96551" y="47243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35000" y="50545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2300" y="5422899"/>
            <a:ext cx="1351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10" dirty="0">
                <a:solidFill>
                  <a:srgbClr val="151515"/>
                </a:solidFill>
                <a:latin typeface="Trebuchet MS"/>
                <a:cs typeface="Trebuchet MS"/>
              </a:rPr>
              <a:t>ЖИВЕ</a:t>
            </a:r>
            <a:r>
              <a:rPr sz="12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200" b="1" spc="155" dirty="0">
                <a:solidFill>
                  <a:srgbClr val="151515"/>
                </a:solidFill>
                <a:latin typeface="Trebuchet MS"/>
                <a:cs typeface="Trebuchet MS"/>
              </a:rPr>
              <a:t>ДАЛЕКО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96551" y="5422899"/>
            <a:ext cx="2101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10" dirty="0">
                <a:solidFill>
                  <a:srgbClr val="B64942"/>
                </a:solidFill>
                <a:latin typeface="Trebuchet MS"/>
                <a:cs typeface="Trebuchet MS"/>
              </a:rPr>
              <a:t>НІ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5000" y="5753099"/>
            <a:ext cx="9358630" cy="0"/>
          </a:xfrm>
          <a:custGeom>
            <a:avLst/>
            <a:gdLst/>
            <a:ahLst/>
            <a:cxnLst/>
            <a:rect l="l" t="t" r="r" b="b"/>
            <a:pathLst>
              <a:path w="9358630">
                <a:moveTo>
                  <a:pt x="0" y="0"/>
                </a:moveTo>
                <a:lnTo>
                  <a:pt x="9358500" y="0"/>
                </a:lnTo>
              </a:path>
            </a:pathLst>
          </a:custGeom>
          <a:ln w="10160">
            <a:solidFill>
              <a:srgbClr val="DBD6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96900" y="6086799"/>
            <a:ext cx="5556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580" dirty="0">
                <a:solidFill>
                  <a:srgbClr val="C89A1A"/>
                </a:solidFill>
                <a:latin typeface="Trebuchet MS"/>
                <a:cs typeface="Trebuchet MS"/>
              </a:rPr>
              <a:t>0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09700" y="6442399"/>
            <a:ext cx="19653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250" dirty="0">
                <a:solidFill>
                  <a:srgbClr val="151515"/>
                </a:solidFill>
                <a:latin typeface="Trebuchet MS"/>
                <a:cs typeface="Trebuchet MS"/>
              </a:rPr>
              <a:t>КАНДИДАТІВ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6E6B64"/>
                </a:solidFill>
                <a:latin typeface="Trebuchet MS"/>
                <a:cs typeface="Trebuchet MS"/>
              </a:rPr>
              <a:t>07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85800" y="1587499"/>
            <a:ext cx="2585085" cy="161036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>
              <a:lnSpc>
                <a:spcPts val="6000"/>
              </a:lnSpc>
              <a:spcBef>
                <a:spcPts val="680"/>
              </a:spcBef>
            </a:pPr>
            <a:r>
              <a:rPr sz="5400" spc="850" dirty="0">
                <a:solidFill>
                  <a:srgbClr val="C89A1A"/>
                </a:solidFill>
              </a:rPr>
              <a:t>ЛЮДИ </a:t>
            </a:r>
            <a:r>
              <a:rPr sz="5400" spc="600" dirty="0">
                <a:solidFill>
                  <a:srgbClr val="C89A1A"/>
                </a:solidFill>
              </a:rPr>
              <a:t>БУЛИ.</a:t>
            </a:r>
            <a:endParaRPr sz="5400"/>
          </a:p>
        </p:txBody>
      </p:sp>
      <p:sp>
        <p:nvSpPr>
          <p:cNvPr id="4" name="object 4"/>
          <p:cNvSpPr txBox="1"/>
          <p:nvPr/>
        </p:nvSpPr>
        <p:spPr>
          <a:xfrm>
            <a:off x="723900" y="6023299"/>
            <a:ext cx="32880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350" dirty="0">
                <a:solidFill>
                  <a:srgbClr val="FFFFFF"/>
                </a:solidFill>
                <a:latin typeface="Trebuchet MS"/>
                <a:cs typeface="Trebuchet MS"/>
              </a:rPr>
              <a:t>МИ</a:t>
            </a:r>
            <a:r>
              <a:rPr sz="2000" b="1" spc="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85" dirty="0">
                <a:solidFill>
                  <a:srgbClr val="FFFFFF"/>
                </a:solidFill>
                <a:latin typeface="Trebuchet MS"/>
                <a:cs typeface="Trebuchet MS"/>
              </a:rPr>
              <a:t>САМІ</a:t>
            </a:r>
            <a:r>
              <a:rPr sz="2000" b="1" spc="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45" dirty="0">
                <a:solidFill>
                  <a:srgbClr val="FFFFFF"/>
                </a:solidFill>
                <a:latin typeface="Trebuchet MS"/>
                <a:cs typeface="Trebuchet MS"/>
              </a:rPr>
              <a:t>ЇХ</a:t>
            </a:r>
            <a:r>
              <a:rPr sz="2000" b="1" spc="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215" dirty="0">
                <a:solidFill>
                  <a:srgbClr val="FFFFFF"/>
                </a:solidFill>
                <a:latin typeface="Trebuchet MS"/>
                <a:cs typeface="Trebuchet MS"/>
              </a:rPr>
              <a:t>ВІДСІЯЛИ.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777777"/>
                </a:solidFill>
                <a:latin typeface="Trebuchet MS"/>
                <a:cs typeface="Trebuchet MS"/>
              </a:rPr>
              <a:t>08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300" dirty="0"/>
              <a:t>ДЕФІЦИТ</a:t>
            </a:r>
            <a:r>
              <a:rPr sz="2200" spc="130" dirty="0"/>
              <a:t> </a:t>
            </a:r>
            <a:r>
              <a:rPr sz="2200" spc="114" dirty="0"/>
              <a:t>Є.</a:t>
            </a:r>
            <a:endParaRPr sz="2200"/>
          </a:p>
          <a:p>
            <a:pPr marL="12700" marR="5080">
              <a:lnSpc>
                <a:spcPct val="109800"/>
              </a:lnSpc>
            </a:pPr>
            <a:r>
              <a:rPr sz="2200" spc="265" dirty="0"/>
              <a:t>АЛЕ</a:t>
            </a:r>
            <a:r>
              <a:rPr sz="2200" spc="105" dirty="0"/>
              <a:t> </a:t>
            </a:r>
            <a:r>
              <a:rPr sz="2200" spc="300" dirty="0"/>
              <a:t>БЕЗ</a:t>
            </a:r>
            <a:r>
              <a:rPr sz="2200" spc="110" dirty="0"/>
              <a:t> </a:t>
            </a:r>
            <a:r>
              <a:rPr sz="2200" spc="295" dirty="0"/>
              <a:t>ДОСВІДУ </a:t>
            </a:r>
            <a:r>
              <a:rPr sz="2200" spc="290" dirty="0"/>
              <a:t>НЕ</a:t>
            </a:r>
            <a:r>
              <a:rPr sz="2200" spc="100" dirty="0"/>
              <a:t> </a:t>
            </a:r>
            <a:r>
              <a:rPr sz="2200" spc="265" dirty="0"/>
              <a:t>БЕРЕМО.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596900" y="2717799"/>
            <a:ext cx="2153285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1" spc="1230" dirty="0">
                <a:solidFill>
                  <a:srgbClr val="C89A1A"/>
                </a:solidFill>
                <a:latin typeface="Trebuchet MS"/>
                <a:cs typeface="Trebuchet MS"/>
              </a:rPr>
              <a:t>22%</a:t>
            </a:r>
            <a:endParaRPr sz="7000">
              <a:latin typeface="Trebuchet MS"/>
              <a:cs typeface="Trebuchet MS"/>
            </a:endParaRPr>
          </a:p>
          <a:p>
            <a:pPr marL="63500">
              <a:lnSpc>
                <a:spcPct val="100000"/>
              </a:lnSpc>
              <a:spcBef>
                <a:spcPts val="1200"/>
              </a:spcBef>
            </a:pPr>
            <a:r>
              <a:rPr sz="900" b="1" spc="114" dirty="0">
                <a:solidFill>
                  <a:srgbClr val="8C8983"/>
                </a:solidFill>
                <a:latin typeface="Trebuchet MS"/>
                <a:cs typeface="Trebuchet MS"/>
              </a:rPr>
              <a:t>БУДІВНИЦТВО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75300" y="2717799"/>
            <a:ext cx="2153285" cy="1381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1" spc="1230" dirty="0">
                <a:solidFill>
                  <a:srgbClr val="151515"/>
                </a:solidFill>
                <a:latin typeface="Trebuchet MS"/>
                <a:cs typeface="Trebuchet MS"/>
              </a:rPr>
              <a:t>44%</a:t>
            </a:r>
            <a:endParaRPr sz="7000">
              <a:latin typeface="Trebuchet MS"/>
              <a:cs typeface="Trebuchet MS"/>
            </a:endParaRPr>
          </a:p>
          <a:p>
            <a:pPr marL="76200">
              <a:lnSpc>
                <a:spcPct val="100000"/>
              </a:lnSpc>
              <a:spcBef>
                <a:spcPts val="1200"/>
              </a:spcBef>
            </a:pPr>
            <a:r>
              <a:rPr sz="900" b="1" spc="130" dirty="0">
                <a:solidFill>
                  <a:srgbClr val="8C8983"/>
                </a:solidFill>
                <a:latin typeface="Trebuchet MS"/>
                <a:cs typeface="Trebuchet MS"/>
              </a:rPr>
              <a:t>РИНОК</a:t>
            </a:r>
            <a:r>
              <a:rPr sz="900" b="1" spc="4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900" b="1" spc="110" dirty="0">
                <a:solidFill>
                  <a:srgbClr val="8C8983"/>
                </a:solidFill>
                <a:latin typeface="Trebuchet MS"/>
                <a:cs typeface="Trebuchet MS"/>
              </a:rPr>
              <a:t>ЗАГАЛОМ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700" y="4279899"/>
            <a:ext cx="1596390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вакансій</a:t>
            </a:r>
            <a:r>
              <a:rPr sz="1000" spc="4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готові</a:t>
            </a:r>
            <a:r>
              <a:rPr sz="1000" spc="4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70" dirty="0">
                <a:solidFill>
                  <a:srgbClr val="151515"/>
                </a:solidFill>
                <a:latin typeface="Trebuchet MS"/>
                <a:cs typeface="Trebuchet MS"/>
              </a:rPr>
              <a:t>брати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000" spc="85" dirty="0">
                <a:solidFill>
                  <a:srgbClr val="151515"/>
                </a:solidFill>
                <a:latin typeface="Trebuchet MS"/>
                <a:cs typeface="Trebuchet MS"/>
              </a:rPr>
              <a:t>кандидатів</a:t>
            </a:r>
            <a:r>
              <a:rPr sz="1000" spc="2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без</a:t>
            </a:r>
            <a:r>
              <a:rPr sz="1000" spc="2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55" dirty="0">
                <a:solidFill>
                  <a:srgbClr val="151515"/>
                </a:solidFill>
                <a:latin typeface="Trebuchet MS"/>
                <a:cs typeface="Trebuchet MS"/>
              </a:rPr>
              <a:t>досвіду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8800" y="4279899"/>
            <a:ext cx="1596390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вакансій</a:t>
            </a:r>
            <a:r>
              <a:rPr sz="1000" spc="4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готові</a:t>
            </a:r>
            <a:r>
              <a:rPr sz="1000" spc="4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70" dirty="0">
                <a:solidFill>
                  <a:srgbClr val="151515"/>
                </a:solidFill>
                <a:latin typeface="Trebuchet MS"/>
                <a:cs typeface="Trebuchet MS"/>
              </a:rPr>
              <a:t>брати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000" spc="85" dirty="0">
                <a:solidFill>
                  <a:srgbClr val="151515"/>
                </a:solidFill>
                <a:latin typeface="Trebuchet MS"/>
                <a:cs typeface="Trebuchet MS"/>
              </a:rPr>
              <a:t>кандидатів</a:t>
            </a:r>
            <a:r>
              <a:rPr sz="1000" spc="2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65" dirty="0">
                <a:solidFill>
                  <a:srgbClr val="151515"/>
                </a:solidFill>
                <a:latin typeface="Trebuchet MS"/>
                <a:cs typeface="Trebuchet MS"/>
              </a:rPr>
              <a:t>без</a:t>
            </a:r>
            <a:r>
              <a:rPr sz="1000" spc="2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spc="55" dirty="0">
                <a:solidFill>
                  <a:srgbClr val="151515"/>
                </a:solidFill>
                <a:latin typeface="Trebuchet MS"/>
                <a:cs typeface="Trebuchet MS"/>
              </a:rPr>
              <a:t>досвіду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00" y="6467799"/>
            <a:ext cx="46107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50" dirty="0">
                <a:solidFill>
                  <a:srgbClr val="151515"/>
                </a:solidFill>
                <a:latin typeface="Trebuchet MS"/>
                <a:cs typeface="Trebuchet MS"/>
              </a:rPr>
              <a:t>КОНКУРЕНЦІЯ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60" dirty="0">
                <a:solidFill>
                  <a:srgbClr val="151515"/>
                </a:solidFill>
                <a:latin typeface="Trebuchet MS"/>
                <a:cs typeface="Trebuchet MS"/>
              </a:rPr>
              <a:t>В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35" dirty="0">
                <a:solidFill>
                  <a:srgbClr val="151515"/>
                </a:solidFill>
                <a:latin typeface="Trebuchet MS"/>
                <a:cs typeface="Trebuchet MS"/>
              </a:rPr>
              <a:t>БУДІВНИЦТВІ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245" dirty="0">
                <a:solidFill>
                  <a:srgbClr val="151515"/>
                </a:solidFill>
                <a:latin typeface="Trebuchet MS"/>
                <a:cs typeface="Trebuchet MS"/>
              </a:rPr>
              <a:t>≈</a:t>
            </a:r>
            <a:r>
              <a:rPr sz="10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35" dirty="0">
                <a:solidFill>
                  <a:srgbClr val="151515"/>
                </a:solidFill>
                <a:latin typeface="Trebuchet MS"/>
                <a:cs typeface="Trebuchet MS"/>
              </a:rPr>
              <a:t>УДВІЧІ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70" dirty="0">
                <a:solidFill>
                  <a:srgbClr val="151515"/>
                </a:solidFill>
                <a:latin typeface="Trebuchet MS"/>
                <a:cs typeface="Trebuchet MS"/>
              </a:rPr>
              <a:t>НИЖЧА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35" dirty="0">
                <a:solidFill>
                  <a:srgbClr val="151515"/>
                </a:solidFill>
                <a:latin typeface="Trebuchet MS"/>
                <a:cs typeface="Trebuchet MS"/>
              </a:rPr>
              <a:t>ЗА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35" dirty="0">
                <a:solidFill>
                  <a:srgbClr val="151515"/>
                </a:solidFill>
                <a:latin typeface="Trebuchet MS"/>
                <a:cs typeface="Trebuchet MS"/>
              </a:rPr>
              <a:t>СЕРЕДНЮ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3700" y="7258311"/>
            <a:ext cx="1283335" cy="117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Джерело:</a:t>
            </a:r>
            <a:r>
              <a:rPr sz="600" spc="10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20" dirty="0">
                <a:solidFill>
                  <a:srgbClr val="77726B"/>
                </a:solidFill>
                <a:latin typeface="Trebuchet MS"/>
                <a:cs typeface="Trebuchet MS"/>
              </a:rPr>
              <a:t>Work.ua,</a:t>
            </a:r>
            <a:r>
              <a:rPr sz="600" spc="10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45" dirty="0">
                <a:solidFill>
                  <a:srgbClr val="77726B"/>
                </a:solidFill>
                <a:latin typeface="Trebuchet MS"/>
                <a:cs typeface="Trebuchet MS"/>
              </a:rPr>
              <a:t>31.03.2026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99987" y="7248880"/>
            <a:ext cx="149225" cy="1289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700" b="1" spc="45" dirty="0">
                <a:solidFill>
                  <a:srgbClr val="6E6B64"/>
                </a:solidFill>
                <a:latin typeface="Trebuchet MS"/>
                <a:cs typeface="Trebuchet MS"/>
              </a:rPr>
              <a:t>09</a:t>
            </a:r>
            <a:endParaRPr sz="7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85800" y="1447799"/>
            <a:ext cx="382142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525" dirty="0">
                <a:solidFill>
                  <a:srgbClr val="C89A1A"/>
                </a:solidFill>
              </a:rPr>
              <a:t>6</a:t>
            </a:r>
            <a:r>
              <a:rPr sz="5000" spc="229" dirty="0">
                <a:solidFill>
                  <a:srgbClr val="C89A1A"/>
                </a:solidFill>
              </a:rPr>
              <a:t> </a:t>
            </a:r>
            <a:r>
              <a:rPr sz="5000" spc="730" dirty="0">
                <a:solidFill>
                  <a:srgbClr val="C89A1A"/>
                </a:solidFill>
              </a:rPr>
              <a:t>МІСЯЦІВ</a:t>
            </a:r>
            <a:endParaRPr sz="5000"/>
          </a:p>
        </p:txBody>
      </p:sp>
      <p:sp>
        <p:nvSpPr>
          <p:cNvPr id="4" name="object 4"/>
          <p:cNvSpPr txBox="1"/>
          <p:nvPr/>
        </p:nvSpPr>
        <p:spPr>
          <a:xfrm>
            <a:off x="723900" y="2294526"/>
            <a:ext cx="1815464" cy="96456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800" b="1" spc="220" dirty="0">
                <a:solidFill>
                  <a:srgbClr val="FFFFFF"/>
                </a:solidFill>
                <a:latin typeface="Trebuchet MS"/>
                <a:cs typeface="Trebuchet MS"/>
              </a:rPr>
              <a:t>НАВЧАТИ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800" b="1" spc="390" dirty="0">
                <a:solidFill>
                  <a:srgbClr val="8C8983"/>
                </a:solidFill>
                <a:latin typeface="Trebuchet MS"/>
                <a:cs typeface="Trebuchet MS"/>
              </a:rPr>
              <a:t>"ДОВГО"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46000" y="1206499"/>
            <a:ext cx="0" cy="5147310"/>
          </a:xfrm>
          <a:custGeom>
            <a:avLst/>
            <a:gdLst/>
            <a:ahLst/>
            <a:cxnLst/>
            <a:rect l="l" t="t" r="r" b="b"/>
            <a:pathLst>
              <a:path h="5147310">
                <a:moveTo>
                  <a:pt x="0" y="5147000"/>
                </a:moveTo>
                <a:lnTo>
                  <a:pt x="0" y="0"/>
                </a:lnTo>
              </a:path>
            </a:pathLst>
          </a:custGeom>
          <a:ln w="12700">
            <a:solidFill>
              <a:srgbClr val="3B3B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31800" y="1447799"/>
            <a:ext cx="3821429" cy="1811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b="1" spc="525" dirty="0">
                <a:solidFill>
                  <a:srgbClr val="FFFFFF"/>
                </a:solidFill>
                <a:latin typeface="Trebuchet MS"/>
                <a:cs typeface="Trebuchet MS"/>
              </a:rPr>
              <a:t>6</a:t>
            </a:r>
            <a:r>
              <a:rPr sz="5000" b="1" spc="22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0" b="1" spc="730" dirty="0">
                <a:solidFill>
                  <a:srgbClr val="FFFFFF"/>
                </a:solidFill>
                <a:latin typeface="Trebuchet MS"/>
                <a:cs typeface="Trebuchet MS"/>
              </a:rPr>
              <a:t>МІСЯЦІВ</a:t>
            </a:r>
            <a:endParaRPr sz="50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1400"/>
              </a:spcBef>
            </a:pP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ШУКАТИ</a:t>
            </a:r>
            <a:r>
              <a:rPr sz="18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95" dirty="0">
                <a:solidFill>
                  <a:srgbClr val="FFFFFF"/>
                </a:solidFill>
                <a:latin typeface="Trebuchet MS"/>
                <a:cs typeface="Trebuchet MS"/>
              </a:rPr>
              <a:t>ГОТОВОГО</a:t>
            </a:r>
            <a:endParaRPr sz="180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1140"/>
              </a:spcBef>
            </a:pPr>
            <a:r>
              <a:rPr sz="2800" b="1" spc="409" dirty="0">
                <a:solidFill>
                  <a:srgbClr val="C89A1A"/>
                </a:solidFill>
                <a:latin typeface="Trebuchet MS"/>
                <a:cs typeface="Trebuchet MS"/>
              </a:rPr>
              <a:t>"НОРМАЛЬНО?"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10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927099"/>
            <a:ext cx="22244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245" dirty="0">
                <a:solidFill>
                  <a:srgbClr val="8C8983"/>
                </a:solidFill>
                <a:latin typeface="Trebuchet MS"/>
                <a:cs typeface="Trebuchet MS"/>
              </a:rPr>
              <a:t>РЕЗЮМЕ</a:t>
            </a:r>
            <a:r>
              <a:rPr sz="1600" b="1" spc="8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600" b="1" spc="220" dirty="0">
                <a:solidFill>
                  <a:srgbClr val="8C8983"/>
                </a:solidFill>
                <a:latin typeface="Trebuchet MS"/>
                <a:cs typeface="Trebuchet MS"/>
              </a:rPr>
              <a:t>ПОКАЗУЄ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96900" y="1181099"/>
            <a:ext cx="259969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470" dirty="0"/>
              <a:t>МИНУЛЕ.</a:t>
            </a:r>
            <a:endParaRPr sz="3800"/>
          </a:p>
        </p:txBody>
      </p:sp>
      <p:sp>
        <p:nvSpPr>
          <p:cNvPr id="4" name="object 4"/>
          <p:cNvSpPr txBox="1"/>
          <p:nvPr/>
        </p:nvSpPr>
        <p:spPr>
          <a:xfrm>
            <a:off x="596900" y="2768599"/>
            <a:ext cx="3487420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204" dirty="0">
                <a:solidFill>
                  <a:srgbClr val="8C8983"/>
                </a:solidFill>
                <a:latin typeface="Trebuchet MS"/>
                <a:cs typeface="Trebuchet MS"/>
              </a:rPr>
              <a:t>БІЗНЕСУ</a:t>
            </a:r>
            <a:r>
              <a:rPr sz="1600" b="1" spc="8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600" b="1" spc="190" dirty="0">
                <a:solidFill>
                  <a:srgbClr val="8C8983"/>
                </a:solidFill>
                <a:latin typeface="Trebuchet MS"/>
                <a:cs typeface="Trebuchet MS"/>
              </a:rPr>
              <a:t>ПОТРІБНО</a:t>
            </a: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ts val="4200"/>
              </a:lnSpc>
              <a:spcBef>
                <a:spcPts val="520"/>
              </a:spcBef>
            </a:pPr>
            <a:r>
              <a:rPr sz="3800" b="1" spc="490" dirty="0">
                <a:solidFill>
                  <a:srgbClr val="151515"/>
                </a:solidFill>
                <a:latin typeface="Trebuchet MS"/>
                <a:cs typeface="Trebuchet MS"/>
              </a:rPr>
              <a:t>ПОБАЧИТИ </a:t>
            </a:r>
            <a:r>
              <a:rPr sz="3800" b="1" spc="440" dirty="0">
                <a:solidFill>
                  <a:srgbClr val="C89A1A"/>
                </a:solidFill>
                <a:latin typeface="Trebuchet MS"/>
                <a:cs typeface="Trebuchet MS"/>
              </a:rPr>
              <a:t>ПОТЕНЦІАЛ.</a:t>
            </a:r>
            <a:endParaRPr sz="3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300" y="6391599"/>
            <a:ext cx="30981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14" dirty="0">
                <a:solidFill>
                  <a:srgbClr val="8C8983"/>
                </a:solidFill>
                <a:latin typeface="Trebuchet MS"/>
                <a:cs typeface="Trebuchet MS"/>
              </a:rPr>
              <a:t>НАВЧУВАНІСТЬ</a:t>
            </a:r>
            <a:r>
              <a:rPr sz="900" b="1" spc="21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900" b="1" spc="105" dirty="0">
                <a:solidFill>
                  <a:srgbClr val="8C8983"/>
                </a:solidFill>
                <a:latin typeface="Trebuchet MS"/>
                <a:cs typeface="Trebuchet MS"/>
              </a:rPr>
              <a:t>АДАПТИВНІСТЬ</a:t>
            </a:r>
            <a:r>
              <a:rPr sz="900" b="1" spc="220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900" b="1" spc="114" dirty="0">
                <a:solidFill>
                  <a:srgbClr val="8C8983"/>
                </a:solidFill>
                <a:latin typeface="Trebuchet MS"/>
                <a:cs typeface="Trebuchet MS"/>
              </a:rPr>
              <a:t>МОТИВАЦІЯ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11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380" dirty="0"/>
              <a:t>КОГО</a:t>
            </a:r>
            <a:r>
              <a:rPr sz="2800" spc="135" dirty="0"/>
              <a:t> </a:t>
            </a:r>
            <a:r>
              <a:rPr sz="2800" spc="450" dirty="0"/>
              <a:t>МИ</a:t>
            </a:r>
            <a:endParaRPr sz="2800"/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800" spc="350" dirty="0"/>
              <a:t>НЕ</a:t>
            </a:r>
            <a:r>
              <a:rPr sz="2800" spc="135" dirty="0"/>
              <a:t> </a:t>
            </a:r>
            <a:r>
              <a:rPr sz="2800" spc="420" dirty="0"/>
              <a:t>БАЧИМО?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596900" y="2810199"/>
            <a:ext cx="393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70" dirty="0">
                <a:solidFill>
                  <a:srgbClr val="151515"/>
                </a:solidFill>
                <a:latin typeface="Trebuchet MS"/>
                <a:cs typeface="Trebuchet MS"/>
              </a:rPr>
              <a:t>45+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81300" y="2810199"/>
            <a:ext cx="393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70" dirty="0">
                <a:solidFill>
                  <a:srgbClr val="151515"/>
                </a:solidFill>
                <a:latin typeface="Trebuchet MS"/>
                <a:cs typeface="Trebuchet MS"/>
              </a:rPr>
              <a:t>50+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65700" y="2810199"/>
            <a:ext cx="13169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65" dirty="0">
                <a:solidFill>
                  <a:srgbClr val="151515"/>
                </a:solidFill>
                <a:latin typeface="Trebuchet MS"/>
                <a:cs typeface="Trebuchet MS"/>
              </a:rPr>
              <a:t>ПІСЛЯ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80" dirty="0">
                <a:solidFill>
                  <a:srgbClr val="151515"/>
                </a:solidFill>
                <a:latin typeface="Trebuchet MS"/>
                <a:cs typeface="Trebuchet MS"/>
              </a:rPr>
              <a:t>ПАУЗИ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24800" y="2810199"/>
            <a:ext cx="876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40" dirty="0">
                <a:solidFill>
                  <a:srgbClr val="151515"/>
                </a:solidFill>
                <a:latin typeface="Trebuchet MS"/>
                <a:cs typeface="Trebuchet MS"/>
              </a:rPr>
              <a:t>ВЕТЕРАН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00" y="3762699"/>
            <a:ext cx="13550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220" dirty="0">
                <a:solidFill>
                  <a:srgbClr val="151515"/>
                </a:solidFill>
                <a:latin typeface="Trebuchet MS"/>
                <a:cs typeface="Trebuchet MS"/>
              </a:rPr>
              <a:t>ІНША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65" dirty="0">
                <a:solidFill>
                  <a:srgbClr val="151515"/>
                </a:solidFill>
                <a:latin typeface="Trebuchet MS"/>
                <a:cs typeface="Trebuchet MS"/>
              </a:rPr>
              <a:t>ГАЛУЗЬ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43300" y="3762699"/>
            <a:ext cx="13093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80" dirty="0">
                <a:solidFill>
                  <a:srgbClr val="151515"/>
                </a:solidFill>
                <a:latin typeface="Trebuchet MS"/>
                <a:cs typeface="Trebuchet MS"/>
              </a:rPr>
              <a:t>БЕЗ</a:t>
            </a:r>
            <a:r>
              <a:rPr sz="13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70" dirty="0">
                <a:solidFill>
                  <a:srgbClr val="151515"/>
                </a:solidFill>
                <a:latin typeface="Trebuchet MS"/>
                <a:cs typeface="Trebuchet MS"/>
              </a:rPr>
              <a:t>ДОСВІДУ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7300" y="3762699"/>
            <a:ext cx="25660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95" dirty="0">
                <a:solidFill>
                  <a:srgbClr val="151515"/>
                </a:solidFill>
                <a:latin typeface="Trebuchet MS"/>
                <a:cs typeface="Trebuchet MS"/>
              </a:rPr>
              <a:t>ЛЮДИНА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95" dirty="0">
                <a:solidFill>
                  <a:srgbClr val="151515"/>
                </a:solidFill>
                <a:latin typeface="Trebuchet MS"/>
                <a:cs typeface="Trebuchet MS"/>
              </a:rPr>
              <a:t>З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55" dirty="0">
                <a:solidFill>
                  <a:srgbClr val="151515"/>
                </a:solidFill>
                <a:latin typeface="Trebuchet MS"/>
                <a:cs typeface="Trebuchet MS"/>
              </a:rPr>
              <a:t>ІНВАЛІДНІСТЮ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6900" y="5817966"/>
            <a:ext cx="5153660" cy="77724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800" b="1" spc="240" dirty="0">
                <a:solidFill>
                  <a:srgbClr val="8C8983"/>
                </a:solidFill>
                <a:latin typeface="Trebuchet MS"/>
                <a:cs typeface="Trebuchet MS"/>
              </a:rPr>
              <a:t>А</a:t>
            </a:r>
            <a:r>
              <a:rPr sz="1800" b="1" spc="8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800" b="1" spc="240" dirty="0">
                <a:solidFill>
                  <a:srgbClr val="8C8983"/>
                </a:solidFill>
                <a:latin typeface="Trebuchet MS"/>
                <a:cs typeface="Trebuchet MS"/>
              </a:rPr>
              <a:t>КОГО</a:t>
            </a:r>
            <a:r>
              <a:rPr sz="1800" b="1" spc="9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800" b="1" spc="305" dirty="0">
                <a:solidFill>
                  <a:srgbClr val="8C8983"/>
                </a:solidFill>
                <a:latin typeface="Trebuchet MS"/>
                <a:cs typeface="Trebuchet MS"/>
              </a:rPr>
              <a:t>МИ</a:t>
            </a:r>
            <a:r>
              <a:rPr sz="1800" b="1" spc="8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1800" b="1" spc="210" dirty="0">
                <a:solidFill>
                  <a:srgbClr val="8C8983"/>
                </a:solidFill>
                <a:latin typeface="Trebuchet MS"/>
                <a:cs typeface="Trebuchet MS"/>
              </a:rPr>
              <a:t>ВЗАГАЛІ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500" b="1" spc="425" dirty="0">
                <a:solidFill>
                  <a:srgbClr val="C89A1A"/>
                </a:solidFill>
                <a:latin typeface="Trebuchet MS"/>
                <a:cs typeface="Trebuchet MS"/>
              </a:rPr>
              <a:t>ВВАЖАЄМО</a:t>
            </a:r>
            <a:r>
              <a:rPr sz="2500" b="1" spc="14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2500" b="1" spc="335" dirty="0">
                <a:solidFill>
                  <a:srgbClr val="C89A1A"/>
                </a:solidFill>
                <a:latin typeface="Trebuchet MS"/>
                <a:cs typeface="Trebuchet MS"/>
              </a:rPr>
              <a:t>КАНДИДАТОМ?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12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85800" y="1066799"/>
            <a:ext cx="3328670" cy="12319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4700"/>
              </a:lnSpc>
              <a:spcBef>
                <a:spcPts val="300"/>
              </a:spcBef>
            </a:pPr>
            <a:r>
              <a:rPr sz="4000" spc="530" dirty="0">
                <a:solidFill>
                  <a:srgbClr val="FFFFFF"/>
                </a:solidFill>
              </a:rPr>
              <a:t>КАНДИДАТ </a:t>
            </a:r>
            <a:r>
              <a:rPr sz="4000" spc="459" dirty="0">
                <a:solidFill>
                  <a:srgbClr val="FFFFFF"/>
                </a:solidFill>
              </a:rPr>
              <a:t>БУВ.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6402500" y="1371599"/>
            <a:ext cx="220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solidFill>
                  <a:srgbClr val="8C8983"/>
                </a:solidFill>
                <a:latin typeface="Trebuchet MS"/>
                <a:cs typeface="Trebuchet MS"/>
              </a:rPr>
              <a:t>01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5900" y="1384299"/>
            <a:ext cx="2298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20" dirty="0">
                <a:solidFill>
                  <a:srgbClr val="FFFFFF"/>
                </a:solidFill>
                <a:latin typeface="Trebuchet MS"/>
                <a:cs typeface="Trebuchet MS"/>
              </a:rPr>
              <a:t>HR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2500" y="2285999"/>
            <a:ext cx="220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solidFill>
                  <a:srgbClr val="8C8983"/>
                </a:solidFill>
                <a:latin typeface="Trebuchet MS"/>
                <a:cs typeface="Trebuchet MS"/>
              </a:rPr>
              <a:t>05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5900" y="2298699"/>
            <a:ext cx="7696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30" dirty="0">
                <a:solidFill>
                  <a:srgbClr val="FFFFFF"/>
                </a:solidFill>
                <a:latin typeface="Trebuchet MS"/>
                <a:cs typeface="Trebuchet MS"/>
              </a:rPr>
              <a:t>КЕРІВНИК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2654299"/>
            <a:ext cx="2802890" cy="12319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4700"/>
              </a:lnSpc>
              <a:spcBef>
                <a:spcPts val="300"/>
              </a:spcBef>
            </a:pPr>
            <a:r>
              <a:rPr sz="4000" b="1" spc="590" dirty="0">
                <a:solidFill>
                  <a:srgbClr val="C89A1A"/>
                </a:solidFill>
                <a:latin typeface="Trebuchet MS"/>
                <a:cs typeface="Trebuchet MS"/>
              </a:rPr>
              <a:t>РІШЕННЯ </a:t>
            </a:r>
            <a:r>
              <a:rPr sz="4000" b="1" spc="500" dirty="0">
                <a:solidFill>
                  <a:srgbClr val="C89A1A"/>
                </a:solidFill>
                <a:latin typeface="Trebuchet MS"/>
                <a:cs typeface="Trebuchet MS"/>
              </a:rPr>
              <a:t>НЕ</a:t>
            </a:r>
            <a:r>
              <a:rPr sz="4000" b="1" spc="19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4000" b="1" spc="455" dirty="0">
                <a:solidFill>
                  <a:srgbClr val="C89A1A"/>
                </a:solidFill>
                <a:latin typeface="Trebuchet MS"/>
                <a:cs typeface="Trebuchet MS"/>
              </a:rPr>
              <a:t>БУЛО.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2500" y="3200399"/>
            <a:ext cx="220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solidFill>
                  <a:srgbClr val="8C8983"/>
                </a:solidFill>
                <a:latin typeface="Trebuchet MS"/>
                <a:cs typeface="Trebuchet MS"/>
              </a:rPr>
              <a:t>10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35900" y="3213099"/>
            <a:ext cx="8166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14" dirty="0">
                <a:solidFill>
                  <a:srgbClr val="FFFFFF"/>
                </a:solidFill>
                <a:latin typeface="Trebuchet MS"/>
                <a:cs typeface="Trebuchet MS"/>
              </a:rPr>
              <a:t>ДИРЕКТОР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2500" y="4114799"/>
            <a:ext cx="220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solidFill>
                  <a:srgbClr val="8C8983"/>
                </a:solidFill>
                <a:latin typeface="Trebuchet MS"/>
                <a:cs typeface="Trebuchet MS"/>
              </a:rPr>
              <a:t>14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35900" y="4127499"/>
            <a:ext cx="7886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45" dirty="0">
                <a:solidFill>
                  <a:srgbClr val="FFFFFF"/>
                </a:solidFill>
                <a:latin typeface="Trebuchet MS"/>
                <a:cs typeface="Trebuchet MS"/>
              </a:rPr>
              <a:t>ДУМАЄМО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2500" y="5029199"/>
            <a:ext cx="2203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solidFill>
                  <a:srgbClr val="C89A1A"/>
                </a:solidFill>
                <a:latin typeface="Trebuchet MS"/>
                <a:cs typeface="Trebuchet MS"/>
              </a:rPr>
              <a:t>21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35900" y="5041899"/>
            <a:ext cx="12725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70" dirty="0">
                <a:solidFill>
                  <a:srgbClr val="C89A1A"/>
                </a:solidFill>
                <a:latin typeface="Trebuchet MS"/>
                <a:cs typeface="Trebuchet MS"/>
              </a:rPr>
              <a:t>ІНША</a:t>
            </a:r>
            <a:r>
              <a:rPr sz="1000" b="1" spc="4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1000" b="1" spc="140" dirty="0">
                <a:solidFill>
                  <a:srgbClr val="C89A1A"/>
                </a:solidFill>
                <a:latin typeface="Trebuchet MS"/>
                <a:cs typeface="Trebuchet MS"/>
              </a:rPr>
              <a:t>КОМПАНІЯ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13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F2EF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96900" y="723899"/>
            <a:ext cx="1629410" cy="8559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35"/>
              </a:spcBef>
            </a:pPr>
            <a:r>
              <a:rPr sz="2700" spc="305" dirty="0"/>
              <a:t>ЗНАЙТИ </a:t>
            </a:r>
            <a:r>
              <a:rPr sz="2700" spc="330" dirty="0"/>
              <a:t>МАЛО.</a:t>
            </a:r>
            <a:endParaRPr sz="2700"/>
          </a:p>
        </p:txBody>
      </p:sp>
      <p:sp>
        <p:nvSpPr>
          <p:cNvPr id="4" name="object 4"/>
          <p:cNvSpPr txBox="1"/>
          <p:nvPr/>
        </p:nvSpPr>
        <p:spPr>
          <a:xfrm>
            <a:off x="596900" y="2501899"/>
            <a:ext cx="221424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1220" dirty="0">
                <a:solidFill>
                  <a:srgbClr val="C89A1A"/>
                </a:solidFill>
                <a:latin typeface="Trebuchet MS"/>
                <a:cs typeface="Trebuchet MS"/>
              </a:rPr>
              <a:t>35%</a:t>
            </a:r>
            <a:endParaRPr sz="7200">
              <a:latin typeface="Trebuchet MS"/>
              <a:cs typeface="Trebuchet MS"/>
            </a:endParaRPr>
          </a:p>
          <a:p>
            <a:pPr marL="63500">
              <a:lnSpc>
                <a:spcPct val="100000"/>
              </a:lnSpc>
              <a:spcBef>
                <a:spcPts val="1260"/>
              </a:spcBef>
            </a:pPr>
            <a:r>
              <a:rPr sz="1000" b="1" spc="120" dirty="0">
                <a:solidFill>
                  <a:srgbClr val="151515"/>
                </a:solidFill>
                <a:latin typeface="Trebuchet MS"/>
                <a:cs typeface="Trebuchet MS"/>
              </a:rPr>
              <a:t>ПЛИННІСТЬ</a:t>
            </a:r>
            <a:r>
              <a:rPr sz="10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20" dirty="0">
                <a:solidFill>
                  <a:srgbClr val="151515"/>
                </a:solidFill>
                <a:latin typeface="Trebuchet MS"/>
                <a:cs typeface="Trebuchet MS"/>
              </a:rPr>
              <a:t>ЗРОСЛА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02300" y="2501899"/>
            <a:ext cx="2590165" cy="1435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1220" dirty="0">
                <a:solidFill>
                  <a:srgbClr val="151515"/>
                </a:solidFill>
                <a:latin typeface="Trebuchet MS"/>
                <a:cs typeface="Trebuchet MS"/>
              </a:rPr>
              <a:t>25%</a:t>
            </a:r>
            <a:endParaRPr sz="7200">
              <a:latin typeface="Trebuchet MS"/>
              <a:cs typeface="Trebuchet MS"/>
            </a:endParaRPr>
          </a:p>
          <a:p>
            <a:pPr marL="63500">
              <a:lnSpc>
                <a:spcPct val="100000"/>
              </a:lnSpc>
              <a:spcBef>
                <a:spcPts val="1260"/>
              </a:spcBef>
            </a:pPr>
            <a:r>
              <a:rPr sz="1000" b="1" spc="140" dirty="0">
                <a:solidFill>
                  <a:srgbClr val="151515"/>
                </a:solidFill>
                <a:latin typeface="Trebuchet MS"/>
                <a:cs typeface="Trebuchet MS"/>
              </a:rPr>
              <a:t>НЕМАЄ</a:t>
            </a:r>
            <a:r>
              <a:rPr sz="1000" b="1" spc="8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20" dirty="0">
                <a:solidFill>
                  <a:srgbClr val="151515"/>
                </a:solidFill>
                <a:latin typeface="Trebuchet MS"/>
                <a:cs typeface="Trebuchet MS"/>
              </a:rPr>
              <a:t>СИСТЕМНОГО</a:t>
            </a:r>
            <a:r>
              <a:rPr sz="1000" b="1" spc="8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20" dirty="0">
                <a:solidFill>
                  <a:srgbClr val="151515"/>
                </a:solidFill>
                <a:latin typeface="Trebuchet MS"/>
                <a:cs typeface="Trebuchet MS"/>
              </a:rPr>
              <a:t>УТРИМАННЯ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3700" y="7258311"/>
            <a:ext cx="2489200" cy="117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Джерело: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20" dirty="0">
                <a:solidFill>
                  <a:srgbClr val="77726B"/>
                </a:solidFill>
                <a:latin typeface="Trebuchet MS"/>
                <a:cs typeface="Trebuchet MS"/>
              </a:rPr>
              <a:t>Work.ua,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опитування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роботодавців,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квітень 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2026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>
                <a:solidFill>
                  <a:srgbClr val="6E6B64"/>
                </a:solidFill>
              </a:rPr>
              <a:t>14</a:t>
            </a:fld>
            <a:endParaRPr spc="45" dirty="0">
              <a:solidFill>
                <a:srgbClr val="6E6B64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8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20" dirty="0"/>
              <a:t>ЧОМУ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pc="415" dirty="0"/>
              <a:t>ЛЮДИ</a:t>
            </a:r>
            <a:r>
              <a:rPr spc="135" dirty="0"/>
              <a:t> </a:t>
            </a:r>
            <a:r>
              <a:rPr spc="315" dirty="0"/>
              <a:t>ЙДУТЬ?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2300" y="2209799"/>
            <a:ext cx="8020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14" dirty="0">
                <a:solidFill>
                  <a:srgbClr val="151515"/>
                </a:solidFill>
                <a:latin typeface="Trebuchet MS"/>
                <a:cs typeface="Trebuchet MS"/>
              </a:rPr>
              <a:t>ЗАРПЛАТА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75000" y="2209799"/>
            <a:ext cx="4826000" cy="165100"/>
          </a:xfrm>
          <a:custGeom>
            <a:avLst/>
            <a:gdLst/>
            <a:ahLst/>
            <a:cxnLst/>
            <a:rect l="l" t="t" r="r" b="b"/>
            <a:pathLst>
              <a:path w="4826000" h="165100">
                <a:moveTo>
                  <a:pt x="4826000" y="0"/>
                </a:moveTo>
                <a:lnTo>
                  <a:pt x="0" y="0"/>
                </a:lnTo>
                <a:lnTo>
                  <a:pt x="0" y="165100"/>
                </a:lnTo>
                <a:lnTo>
                  <a:pt x="4826000" y="165100"/>
                </a:lnTo>
                <a:lnTo>
                  <a:pt x="4826000" y="0"/>
                </a:lnTo>
                <a:close/>
              </a:path>
            </a:pathLst>
          </a:custGeom>
          <a:solidFill>
            <a:srgbClr val="C89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42300" y="2209799"/>
            <a:ext cx="329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45" dirty="0">
                <a:solidFill>
                  <a:srgbClr val="151515"/>
                </a:solidFill>
                <a:latin typeface="Trebuchet MS"/>
                <a:cs typeface="Trebuchet MS"/>
              </a:rPr>
              <a:t>31%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300" y="2997199"/>
            <a:ext cx="10083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30" dirty="0">
                <a:solidFill>
                  <a:srgbClr val="151515"/>
                </a:solidFill>
                <a:latin typeface="Trebuchet MS"/>
                <a:cs typeface="Trebuchet MS"/>
              </a:rPr>
              <a:t>МОБІЛІЗАЦІЯ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75000" y="2997199"/>
            <a:ext cx="4826000" cy="165100"/>
            <a:chOff x="3175000" y="2997199"/>
            <a:chExt cx="4826000" cy="165100"/>
          </a:xfrm>
        </p:grpSpPr>
        <p:sp>
          <p:nvSpPr>
            <p:cNvPr id="8" name="object 8"/>
            <p:cNvSpPr/>
            <p:nvPr/>
          </p:nvSpPr>
          <p:spPr>
            <a:xfrm>
              <a:off x="6911257" y="2997199"/>
              <a:ext cx="1090295" cy="165100"/>
            </a:xfrm>
            <a:custGeom>
              <a:avLst/>
              <a:gdLst/>
              <a:ahLst/>
              <a:cxnLst/>
              <a:rect l="l" t="t" r="r" b="b"/>
              <a:pathLst>
                <a:path w="1090295" h="165100">
                  <a:moveTo>
                    <a:pt x="0" y="165100"/>
                  </a:moveTo>
                  <a:lnTo>
                    <a:pt x="1089742" y="165100"/>
                  </a:lnTo>
                  <a:lnTo>
                    <a:pt x="1089742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solidFill>
              <a:srgbClr val="DBD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75000" y="2997199"/>
              <a:ext cx="3736340" cy="165100"/>
            </a:xfrm>
            <a:custGeom>
              <a:avLst/>
              <a:gdLst/>
              <a:ahLst/>
              <a:cxnLst/>
              <a:rect l="l" t="t" r="r" b="b"/>
              <a:pathLst>
                <a:path w="3736340" h="165100">
                  <a:moveTo>
                    <a:pt x="3736257" y="0"/>
                  </a:moveTo>
                  <a:lnTo>
                    <a:pt x="0" y="0"/>
                  </a:lnTo>
                  <a:lnTo>
                    <a:pt x="0" y="165100"/>
                  </a:lnTo>
                  <a:lnTo>
                    <a:pt x="3736257" y="165100"/>
                  </a:lnTo>
                  <a:lnTo>
                    <a:pt x="3736257" y="0"/>
                  </a:lnTo>
                  <a:close/>
                </a:path>
              </a:pathLst>
            </a:custGeom>
            <a:solidFill>
              <a:srgbClr val="C89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242300" y="2997199"/>
            <a:ext cx="329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45" dirty="0">
                <a:solidFill>
                  <a:srgbClr val="151515"/>
                </a:solidFill>
                <a:latin typeface="Trebuchet MS"/>
                <a:cs typeface="Trebuchet MS"/>
              </a:rPr>
              <a:t>24%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300" y="3784599"/>
            <a:ext cx="9194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25" dirty="0">
                <a:solidFill>
                  <a:srgbClr val="151515"/>
                </a:solidFill>
                <a:latin typeface="Trebuchet MS"/>
                <a:cs typeface="Trebuchet MS"/>
              </a:rPr>
              <a:t>ВИГОРАННЯ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175000" y="3784599"/>
            <a:ext cx="4826000" cy="165100"/>
            <a:chOff x="3175000" y="3784599"/>
            <a:chExt cx="4826000" cy="165100"/>
          </a:xfrm>
        </p:grpSpPr>
        <p:sp>
          <p:nvSpPr>
            <p:cNvPr id="13" name="object 13"/>
            <p:cNvSpPr/>
            <p:nvPr/>
          </p:nvSpPr>
          <p:spPr>
            <a:xfrm>
              <a:off x="5665838" y="3784599"/>
              <a:ext cx="2335530" cy="165100"/>
            </a:xfrm>
            <a:custGeom>
              <a:avLst/>
              <a:gdLst/>
              <a:ahLst/>
              <a:cxnLst/>
              <a:rect l="l" t="t" r="r" b="b"/>
              <a:pathLst>
                <a:path w="2335529" h="165100">
                  <a:moveTo>
                    <a:pt x="0" y="165100"/>
                  </a:moveTo>
                  <a:lnTo>
                    <a:pt x="2335161" y="165100"/>
                  </a:lnTo>
                  <a:lnTo>
                    <a:pt x="2335161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solidFill>
              <a:srgbClr val="DBD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75000" y="3784599"/>
              <a:ext cx="2491105" cy="165100"/>
            </a:xfrm>
            <a:custGeom>
              <a:avLst/>
              <a:gdLst/>
              <a:ahLst/>
              <a:cxnLst/>
              <a:rect l="l" t="t" r="r" b="b"/>
              <a:pathLst>
                <a:path w="2491104" h="165100">
                  <a:moveTo>
                    <a:pt x="2490838" y="0"/>
                  </a:moveTo>
                  <a:lnTo>
                    <a:pt x="0" y="0"/>
                  </a:lnTo>
                  <a:lnTo>
                    <a:pt x="0" y="165100"/>
                  </a:lnTo>
                  <a:lnTo>
                    <a:pt x="2490838" y="165100"/>
                  </a:lnTo>
                  <a:lnTo>
                    <a:pt x="2490838" y="0"/>
                  </a:lnTo>
                  <a:close/>
                </a:path>
              </a:pathLst>
            </a:custGeom>
            <a:solidFill>
              <a:srgbClr val="C89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242300" y="3784599"/>
            <a:ext cx="329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45" dirty="0">
                <a:solidFill>
                  <a:srgbClr val="151515"/>
                </a:solidFill>
                <a:latin typeface="Trebuchet MS"/>
                <a:cs typeface="Trebuchet MS"/>
              </a:rPr>
              <a:t>16%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2300" y="4571999"/>
            <a:ext cx="16160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25" dirty="0">
                <a:solidFill>
                  <a:srgbClr val="151515"/>
                </a:solidFill>
                <a:latin typeface="Trebuchet MS"/>
                <a:cs typeface="Trebuchet MS"/>
              </a:rPr>
              <a:t>ВІЙНА</a:t>
            </a:r>
            <a:r>
              <a:rPr sz="10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80" dirty="0">
                <a:solidFill>
                  <a:srgbClr val="151515"/>
                </a:solidFill>
                <a:latin typeface="Trebuchet MS"/>
                <a:cs typeface="Trebuchet MS"/>
              </a:rPr>
              <a:t>ТА</a:t>
            </a:r>
            <a:r>
              <a:rPr sz="10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000" b="1" spc="130" dirty="0">
                <a:solidFill>
                  <a:srgbClr val="151515"/>
                </a:solidFill>
                <a:latin typeface="Trebuchet MS"/>
                <a:cs typeface="Trebuchet MS"/>
              </a:rPr>
              <a:t>НЕБЕЗПЕКА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175000" y="4571999"/>
            <a:ext cx="4826000" cy="165100"/>
            <a:chOff x="3175000" y="4571999"/>
            <a:chExt cx="4826000" cy="165100"/>
          </a:xfrm>
        </p:grpSpPr>
        <p:sp>
          <p:nvSpPr>
            <p:cNvPr id="18" name="object 18"/>
            <p:cNvSpPr/>
            <p:nvPr/>
          </p:nvSpPr>
          <p:spPr>
            <a:xfrm>
              <a:off x="5198805" y="4571999"/>
              <a:ext cx="2802255" cy="165100"/>
            </a:xfrm>
            <a:custGeom>
              <a:avLst/>
              <a:gdLst/>
              <a:ahLst/>
              <a:cxnLst/>
              <a:rect l="l" t="t" r="r" b="b"/>
              <a:pathLst>
                <a:path w="2802254" h="165100">
                  <a:moveTo>
                    <a:pt x="0" y="165100"/>
                  </a:moveTo>
                  <a:lnTo>
                    <a:pt x="2802194" y="165100"/>
                  </a:lnTo>
                  <a:lnTo>
                    <a:pt x="2802194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solidFill>
              <a:srgbClr val="DBD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75000" y="4571999"/>
              <a:ext cx="2024380" cy="165100"/>
            </a:xfrm>
            <a:custGeom>
              <a:avLst/>
              <a:gdLst/>
              <a:ahLst/>
              <a:cxnLst/>
              <a:rect l="l" t="t" r="r" b="b"/>
              <a:pathLst>
                <a:path w="2024379" h="165100">
                  <a:moveTo>
                    <a:pt x="2023805" y="0"/>
                  </a:moveTo>
                  <a:lnTo>
                    <a:pt x="0" y="0"/>
                  </a:lnTo>
                  <a:lnTo>
                    <a:pt x="0" y="165100"/>
                  </a:lnTo>
                  <a:lnTo>
                    <a:pt x="2023805" y="165100"/>
                  </a:lnTo>
                  <a:lnTo>
                    <a:pt x="2023805" y="0"/>
                  </a:lnTo>
                  <a:close/>
                </a:path>
              </a:pathLst>
            </a:custGeom>
            <a:solidFill>
              <a:srgbClr val="C89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242300" y="4571999"/>
            <a:ext cx="329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45" dirty="0">
                <a:solidFill>
                  <a:srgbClr val="151515"/>
                </a:solidFill>
                <a:latin typeface="Trebuchet MS"/>
                <a:cs typeface="Trebuchet MS"/>
              </a:rPr>
              <a:t>13%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2300" y="5359399"/>
            <a:ext cx="88391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30" dirty="0">
                <a:solidFill>
                  <a:srgbClr val="151515"/>
                </a:solidFill>
                <a:latin typeface="Trebuchet MS"/>
                <a:cs typeface="Trebuchet MS"/>
              </a:rPr>
              <a:t>РЕЛОКАЦІЯ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75000" y="5359399"/>
            <a:ext cx="4826000" cy="165100"/>
            <a:chOff x="3175000" y="5359399"/>
            <a:chExt cx="4826000" cy="165100"/>
          </a:xfrm>
        </p:grpSpPr>
        <p:sp>
          <p:nvSpPr>
            <p:cNvPr id="23" name="object 23"/>
            <p:cNvSpPr/>
            <p:nvPr/>
          </p:nvSpPr>
          <p:spPr>
            <a:xfrm>
              <a:off x="4576097" y="5359399"/>
              <a:ext cx="3425190" cy="165100"/>
            </a:xfrm>
            <a:custGeom>
              <a:avLst/>
              <a:gdLst/>
              <a:ahLst/>
              <a:cxnLst/>
              <a:rect l="l" t="t" r="r" b="b"/>
              <a:pathLst>
                <a:path w="3425190" h="165100">
                  <a:moveTo>
                    <a:pt x="0" y="165100"/>
                  </a:moveTo>
                  <a:lnTo>
                    <a:pt x="3424902" y="165100"/>
                  </a:lnTo>
                  <a:lnTo>
                    <a:pt x="3424902" y="0"/>
                  </a:lnTo>
                  <a:lnTo>
                    <a:pt x="0" y="0"/>
                  </a:lnTo>
                  <a:lnTo>
                    <a:pt x="0" y="165100"/>
                  </a:lnTo>
                  <a:close/>
                </a:path>
              </a:pathLst>
            </a:custGeom>
            <a:solidFill>
              <a:srgbClr val="DBD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75000" y="5359399"/>
              <a:ext cx="1401445" cy="165100"/>
            </a:xfrm>
            <a:custGeom>
              <a:avLst/>
              <a:gdLst/>
              <a:ahLst/>
              <a:cxnLst/>
              <a:rect l="l" t="t" r="r" b="b"/>
              <a:pathLst>
                <a:path w="1401445" h="165100">
                  <a:moveTo>
                    <a:pt x="1401097" y="0"/>
                  </a:moveTo>
                  <a:lnTo>
                    <a:pt x="0" y="0"/>
                  </a:lnTo>
                  <a:lnTo>
                    <a:pt x="0" y="165100"/>
                  </a:lnTo>
                  <a:lnTo>
                    <a:pt x="1401097" y="165100"/>
                  </a:lnTo>
                  <a:lnTo>
                    <a:pt x="1401097" y="0"/>
                  </a:lnTo>
                  <a:close/>
                </a:path>
              </a:pathLst>
            </a:custGeom>
            <a:solidFill>
              <a:srgbClr val="C89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242300" y="5359399"/>
            <a:ext cx="241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85" dirty="0">
                <a:solidFill>
                  <a:srgbClr val="151515"/>
                </a:solidFill>
                <a:latin typeface="Trebuchet MS"/>
                <a:cs typeface="Trebuchet MS"/>
              </a:rPr>
              <a:t>9%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3700" y="7258311"/>
            <a:ext cx="2489200" cy="1174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Джерело: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20" dirty="0">
                <a:solidFill>
                  <a:srgbClr val="77726B"/>
                </a:solidFill>
                <a:latin typeface="Trebuchet MS"/>
                <a:cs typeface="Trebuchet MS"/>
              </a:rPr>
              <a:t>Work.ua,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65" dirty="0">
                <a:solidFill>
                  <a:srgbClr val="77726B"/>
                </a:solidFill>
                <a:latin typeface="Trebuchet MS"/>
                <a:cs typeface="Trebuchet MS"/>
              </a:rPr>
              <a:t>опитування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0" dirty="0">
                <a:solidFill>
                  <a:srgbClr val="77726B"/>
                </a:solidFill>
                <a:latin typeface="Trebuchet MS"/>
                <a:cs typeface="Trebuchet MS"/>
              </a:rPr>
              <a:t>роботодавців,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 </a:t>
            </a:r>
            <a:r>
              <a:rPr sz="600" spc="55" dirty="0">
                <a:solidFill>
                  <a:srgbClr val="77726B"/>
                </a:solidFill>
                <a:latin typeface="Trebuchet MS"/>
                <a:cs typeface="Trebuchet MS"/>
              </a:rPr>
              <a:t>квітень </a:t>
            </a:r>
            <a:r>
              <a:rPr sz="600" spc="60" dirty="0">
                <a:solidFill>
                  <a:srgbClr val="77726B"/>
                </a:solidFill>
                <a:latin typeface="Trebuchet MS"/>
                <a:cs typeface="Trebuchet MS"/>
              </a:rPr>
              <a:t>2026</a:t>
            </a:r>
            <a:endParaRPr sz="6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>
                <a:solidFill>
                  <a:srgbClr val="6E6B64"/>
                </a:solidFill>
              </a:rPr>
              <a:t>15</a:t>
            </a:fld>
            <a:endParaRPr spc="45" dirty="0">
              <a:solidFill>
                <a:srgbClr val="6E6B64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439"/>
              </a:spcBef>
            </a:pPr>
            <a:r>
              <a:rPr sz="4200" spc="635" dirty="0">
                <a:solidFill>
                  <a:srgbClr val="FFFFFF"/>
                </a:solidFill>
              </a:rPr>
              <a:t>БІЛЬШЕ </a:t>
            </a:r>
            <a:r>
              <a:rPr sz="4200" spc="509" dirty="0">
                <a:solidFill>
                  <a:srgbClr val="FFFFFF"/>
                </a:solidFill>
              </a:rPr>
              <a:t>РЕКРУТИНГУ</a:t>
            </a:r>
            <a:endParaRPr sz="4200"/>
          </a:p>
        </p:txBody>
      </p:sp>
      <p:sp>
        <p:nvSpPr>
          <p:cNvPr id="3" name="object 3"/>
          <p:cNvSpPr txBox="1"/>
          <p:nvPr/>
        </p:nvSpPr>
        <p:spPr>
          <a:xfrm>
            <a:off x="685800" y="2628899"/>
            <a:ext cx="3817620" cy="127508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439"/>
              </a:spcBef>
            </a:pPr>
            <a:r>
              <a:rPr sz="4200" b="1" spc="530" dirty="0">
                <a:solidFill>
                  <a:srgbClr val="C89A1A"/>
                </a:solidFill>
                <a:latin typeface="Trebuchet MS"/>
                <a:cs typeface="Trebuchet MS"/>
              </a:rPr>
              <a:t>НЕ</a:t>
            </a:r>
            <a:r>
              <a:rPr sz="4200" b="1" spc="19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4200" b="1" spc="540" dirty="0">
                <a:solidFill>
                  <a:srgbClr val="C89A1A"/>
                </a:solidFill>
                <a:latin typeface="Trebuchet MS"/>
                <a:cs typeface="Trebuchet MS"/>
              </a:rPr>
              <a:t>ЛІКУЄ </a:t>
            </a:r>
            <a:r>
              <a:rPr sz="4200" b="1" spc="459" dirty="0">
                <a:solidFill>
                  <a:srgbClr val="C89A1A"/>
                </a:solidFill>
                <a:latin typeface="Trebuchet MS"/>
                <a:cs typeface="Trebuchet MS"/>
              </a:rPr>
              <a:t>ПЛИННІСТЬ.</a:t>
            </a:r>
            <a:endParaRPr sz="4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3900" y="6455099"/>
            <a:ext cx="38049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95" dirty="0">
                <a:solidFill>
                  <a:srgbClr val="8C8983"/>
                </a:solidFill>
                <a:latin typeface="Trebuchet MS"/>
                <a:cs typeface="Trebuchet MS"/>
              </a:rPr>
              <a:t>ЗАРПЛАТА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0" dirty="0">
                <a:solidFill>
                  <a:srgbClr val="8C8983"/>
                </a:solidFill>
                <a:latin typeface="Trebuchet MS"/>
                <a:cs typeface="Trebuchet MS"/>
              </a:rPr>
              <a:t>КЕРІВНИК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05" dirty="0">
                <a:solidFill>
                  <a:srgbClr val="8C8983"/>
                </a:solidFill>
                <a:latin typeface="Trebuchet MS"/>
                <a:cs typeface="Trebuchet MS"/>
              </a:rPr>
              <a:t>ВИГОРАННЯ</a:t>
            </a:r>
            <a:r>
              <a:rPr sz="800" b="1" spc="190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0" dirty="0">
                <a:solidFill>
                  <a:srgbClr val="8C8983"/>
                </a:solidFill>
                <a:latin typeface="Trebuchet MS"/>
                <a:cs typeface="Trebuchet MS"/>
              </a:rPr>
              <a:t>НАВАНТАЖЕННЯ</a:t>
            </a:r>
            <a:r>
              <a:rPr sz="800" b="1" spc="185" dirty="0">
                <a:solidFill>
                  <a:srgbClr val="8C8983"/>
                </a:solidFill>
                <a:latin typeface="Trebuchet MS"/>
                <a:cs typeface="Trebuchet MS"/>
              </a:rPr>
              <a:t>  </a:t>
            </a:r>
            <a:r>
              <a:rPr sz="800" b="1" spc="114" dirty="0">
                <a:solidFill>
                  <a:srgbClr val="8C8983"/>
                </a:solidFill>
                <a:latin typeface="Trebuchet MS"/>
                <a:cs typeface="Trebuchet MS"/>
              </a:rPr>
              <a:t>УМОВИ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16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900" y="650240"/>
            <a:ext cx="410654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800"/>
              </a:lnSpc>
              <a:spcBef>
                <a:spcPts val="100"/>
              </a:spcBef>
            </a:pPr>
            <a:r>
              <a:rPr spc="325" dirty="0"/>
              <a:t>НЕ</a:t>
            </a:r>
            <a:r>
              <a:rPr spc="130" dirty="0"/>
              <a:t> </a:t>
            </a:r>
            <a:r>
              <a:rPr spc="395" dirty="0"/>
              <a:t>ШУКАТИ</a:t>
            </a:r>
            <a:r>
              <a:rPr spc="130" dirty="0"/>
              <a:t> </a:t>
            </a:r>
            <a:r>
              <a:rPr spc="350" dirty="0"/>
              <a:t>БІЛЬШЕ. </a:t>
            </a:r>
            <a:r>
              <a:rPr spc="395" dirty="0">
                <a:solidFill>
                  <a:srgbClr val="C89A1A"/>
                </a:solidFill>
              </a:rPr>
              <a:t>ШУКАТИ</a:t>
            </a:r>
            <a:r>
              <a:rPr spc="135" dirty="0">
                <a:solidFill>
                  <a:srgbClr val="C89A1A"/>
                </a:solidFill>
              </a:rPr>
              <a:t> </a:t>
            </a:r>
            <a:r>
              <a:rPr spc="355" dirty="0">
                <a:solidFill>
                  <a:srgbClr val="C89A1A"/>
                </a:solidFill>
              </a:rPr>
              <a:t>ІНАКШЕ.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2300" y="21462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3800" y="2133599"/>
            <a:ext cx="19850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30" dirty="0">
                <a:solidFill>
                  <a:srgbClr val="151515"/>
                </a:solidFill>
                <a:latin typeface="Trebuchet MS"/>
                <a:cs typeface="Trebuchet MS"/>
              </a:rPr>
              <a:t>ПЕРЕГЛЯНУТИ</a:t>
            </a:r>
            <a:r>
              <a:rPr sz="11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50" dirty="0">
                <a:solidFill>
                  <a:srgbClr val="151515"/>
                </a:solidFill>
                <a:latin typeface="Trebuchet MS"/>
                <a:cs typeface="Trebuchet MS"/>
              </a:rPr>
              <a:t>ПРОФІЛЬ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300" y="28066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02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3800" y="2793999"/>
            <a:ext cx="376047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30" dirty="0">
                <a:solidFill>
                  <a:srgbClr val="151515"/>
                </a:solidFill>
                <a:latin typeface="Trebuchet MS"/>
                <a:cs typeface="Trebuchet MS"/>
              </a:rPr>
              <a:t>ВІДДІЛИТИ</a:t>
            </a:r>
            <a:r>
              <a:rPr sz="11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75" dirty="0">
                <a:solidFill>
                  <a:srgbClr val="151515"/>
                </a:solidFill>
                <a:latin typeface="Trebuchet MS"/>
                <a:cs typeface="Trebuchet MS"/>
              </a:rPr>
              <a:t>MUST</a:t>
            </a:r>
            <a:r>
              <a:rPr sz="11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50" dirty="0">
                <a:solidFill>
                  <a:srgbClr val="151515"/>
                </a:solidFill>
                <a:latin typeface="Trebuchet MS"/>
                <a:cs typeface="Trebuchet MS"/>
              </a:rPr>
              <a:t>HAVE</a:t>
            </a:r>
            <a:r>
              <a:rPr sz="11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50" dirty="0">
                <a:solidFill>
                  <a:srgbClr val="151515"/>
                </a:solidFill>
                <a:latin typeface="Trebuchet MS"/>
                <a:cs typeface="Trebuchet MS"/>
              </a:rPr>
              <a:t>ВІД</a:t>
            </a:r>
            <a:r>
              <a:rPr sz="11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204" dirty="0">
                <a:solidFill>
                  <a:srgbClr val="151515"/>
                </a:solidFill>
                <a:latin typeface="Trebuchet MS"/>
                <a:cs typeface="Trebuchet MS"/>
              </a:rPr>
              <a:t>МОЖНА</a:t>
            </a:r>
            <a:r>
              <a:rPr sz="1100" b="1" spc="5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35" dirty="0">
                <a:solidFill>
                  <a:srgbClr val="151515"/>
                </a:solidFill>
                <a:latin typeface="Trebuchet MS"/>
                <a:cs typeface="Trebuchet MS"/>
              </a:rPr>
              <a:t>НАВЧИТИ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300" y="34670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3800" y="3454399"/>
            <a:ext cx="182498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0" dirty="0">
                <a:solidFill>
                  <a:srgbClr val="151515"/>
                </a:solidFill>
                <a:latin typeface="Trebuchet MS"/>
                <a:cs typeface="Trebuchet MS"/>
              </a:rPr>
              <a:t>НАЙМАТИ</a:t>
            </a:r>
            <a:r>
              <a:rPr sz="11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35" dirty="0">
                <a:solidFill>
                  <a:srgbClr val="151515"/>
                </a:solidFill>
                <a:latin typeface="Trebuchet MS"/>
                <a:cs typeface="Trebuchet MS"/>
              </a:rPr>
              <a:t>ПОТЕНЦІАЛ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300" y="41274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93800" y="4114799"/>
            <a:ext cx="15062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5" dirty="0">
                <a:solidFill>
                  <a:srgbClr val="151515"/>
                </a:solidFill>
                <a:latin typeface="Trebuchet MS"/>
                <a:cs typeface="Trebuchet MS"/>
              </a:rPr>
              <a:t>РОЗШИРИТИ</a:t>
            </a:r>
            <a:r>
              <a:rPr sz="11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35" dirty="0">
                <a:solidFill>
                  <a:srgbClr val="151515"/>
                </a:solidFill>
                <a:latin typeface="Trebuchet MS"/>
                <a:cs typeface="Trebuchet MS"/>
              </a:rPr>
              <a:t>ВХІД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300" y="47878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3800" y="4775199"/>
            <a:ext cx="34455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45" dirty="0">
                <a:solidFill>
                  <a:srgbClr val="151515"/>
                </a:solidFill>
                <a:latin typeface="Trebuchet MS"/>
                <a:cs typeface="Trebuchet MS"/>
              </a:rPr>
              <a:t>ПОРАХУВАТИ</a:t>
            </a:r>
            <a:r>
              <a:rPr sz="1100" b="1" spc="8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70" dirty="0">
                <a:solidFill>
                  <a:srgbClr val="151515"/>
                </a:solidFill>
                <a:latin typeface="Trebuchet MS"/>
                <a:cs typeface="Trebuchet MS"/>
              </a:rPr>
              <a:t>ЦІНУ</a:t>
            </a:r>
            <a:r>
              <a:rPr sz="1100" b="1" spc="8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35" dirty="0">
                <a:solidFill>
                  <a:srgbClr val="151515"/>
                </a:solidFill>
                <a:latin typeface="Trebuchet MS"/>
                <a:cs typeface="Trebuchet MS"/>
              </a:rPr>
              <a:t>НЕЗАКРИТОЇ</a:t>
            </a:r>
            <a:r>
              <a:rPr sz="1100" b="1" spc="8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35" dirty="0">
                <a:solidFill>
                  <a:srgbClr val="151515"/>
                </a:solidFill>
                <a:latin typeface="Trebuchet MS"/>
                <a:cs typeface="Trebuchet MS"/>
              </a:rPr>
              <a:t>ВАКАНСІЇ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2300" y="54482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3800" y="5435599"/>
            <a:ext cx="24625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20" dirty="0">
                <a:solidFill>
                  <a:srgbClr val="151515"/>
                </a:solidFill>
                <a:latin typeface="Trebuchet MS"/>
                <a:cs typeface="Trebuchet MS"/>
              </a:rPr>
              <a:t>СКОРОТИТИ</a:t>
            </a:r>
            <a:r>
              <a:rPr sz="11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95" dirty="0">
                <a:solidFill>
                  <a:srgbClr val="151515"/>
                </a:solidFill>
                <a:latin typeface="Trebuchet MS"/>
                <a:cs typeface="Trebuchet MS"/>
              </a:rPr>
              <a:t>ШЛЯХ</a:t>
            </a:r>
            <a:r>
              <a:rPr sz="11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65" dirty="0">
                <a:solidFill>
                  <a:srgbClr val="151515"/>
                </a:solidFill>
                <a:latin typeface="Trebuchet MS"/>
                <a:cs typeface="Trebuchet MS"/>
              </a:rPr>
              <a:t>ДО</a:t>
            </a:r>
            <a:r>
              <a:rPr sz="11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100" b="1" spc="145" dirty="0">
                <a:solidFill>
                  <a:srgbClr val="151515"/>
                </a:solidFill>
                <a:latin typeface="Trebuchet MS"/>
                <a:cs typeface="Trebuchet MS"/>
              </a:rPr>
              <a:t>ОФЕРУ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2300" y="6108699"/>
            <a:ext cx="202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80" dirty="0">
                <a:solidFill>
                  <a:srgbClr val="C89A1A"/>
                </a:solidFill>
                <a:latin typeface="Trebuchet MS"/>
                <a:cs typeface="Trebuchet MS"/>
              </a:rPr>
              <a:t>07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3800" y="6095999"/>
            <a:ext cx="11214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25" dirty="0">
                <a:solidFill>
                  <a:srgbClr val="151515"/>
                </a:solidFill>
                <a:latin typeface="Trebuchet MS"/>
                <a:cs typeface="Trebuchet MS"/>
              </a:rPr>
              <a:t>УТРИМУВАТИ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17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6900" y="717550"/>
            <a:ext cx="4019550" cy="90043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000" spc="355" dirty="0">
                <a:solidFill>
                  <a:srgbClr val="8C8983"/>
                </a:solidFill>
              </a:rPr>
              <a:t>ПЕРШ</a:t>
            </a:r>
            <a:r>
              <a:rPr sz="2000" spc="100" dirty="0">
                <a:solidFill>
                  <a:srgbClr val="8C8983"/>
                </a:solidFill>
              </a:rPr>
              <a:t> </a:t>
            </a:r>
            <a:r>
              <a:rPr sz="2000" spc="350" dirty="0">
                <a:solidFill>
                  <a:srgbClr val="8C8983"/>
                </a:solidFill>
              </a:rPr>
              <a:t>НІЖ</a:t>
            </a:r>
            <a:r>
              <a:rPr sz="2000" spc="100" dirty="0">
                <a:solidFill>
                  <a:srgbClr val="8C8983"/>
                </a:solidFill>
              </a:rPr>
              <a:t> </a:t>
            </a:r>
            <a:r>
              <a:rPr sz="2000" spc="240" dirty="0">
                <a:solidFill>
                  <a:srgbClr val="8C8983"/>
                </a:solidFill>
              </a:rPr>
              <a:t>СКАЗАТИ</a:t>
            </a:r>
            <a:endParaRPr sz="2000"/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3200" spc="470" dirty="0"/>
              <a:t>"ЛЮДЕЙ</a:t>
            </a:r>
            <a:r>
              <a:rPr sz="3200" spc="170" dirty="0"/>
              <a:t> </a:t>
            </a:r>
            <a:r>
              <a:rPr sz="3200" spc="455" dirty="0"/>
              <a:t>НЕМАЄ"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22300" y="2235199"/>
            <a:ext cx="3171190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20"/>
              </a:lnSpc>
              <a:tabLst>
                <a:tab pos="520065" algn="l"/>
              </a:tabLst>
            </a:pPr>
            <a:r>
              <a:rPr sz="1600" b="1" spc="114" dirty="0">
                <a:solidFill>
                  <a:srgbClr val="C89A1A"/>
                </a:solidFill>
                <a:latin typeface="Trebuchet MS"/>
                <a:cs typeface="Trebuchet MS"/>
              </a:rPr>
              <a:t>1</a:t>
            </a:r>
            <a:r>
              <a:rPr sz="1600" b="1" dirty="0">
                <a:solidFill>
                  <a:srgbClr val="C89A1A"/>
                </a:solidFill>
                <a:latin typeface="Trebuchet MS"/>
                <a:cs typeface="Trebuchet MS"/>
              </a:rPr>
              <a:t>	</a:t>
            </a:r>
            <a:r>
              <a:rPr sz="1300" b="1" spc="175" dirty="0">
                <a:solidFill>
                  <a:srgbClr val="151515"/>
                </a:solidFill>
                <a:latin typeface="Trebuchet MS"/>
                <a:cs typeface="Trebuchet MS"/>
              </a:rPr>
              <a:t>КОГО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85" dirty="0">
                <a:solidFill>
                  <a:srgbClr val="151515"/>
                </a:solidFill>
                <a:latin typeface="Trebuchet MS"/>
                <a:cs typeface="Trebuchet MS"/>
              </a:rPr>
              <a:t>САМЕ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20" dirty="0">
                <a:solidFill>
                  <a:srgbClr val="151515"/>
                </a:solidFill>
                <a:latin typeface="Trebuchet MS"/>
                <a:cs typeface="Trebuchet MS"/>
              </a:rPr>
              <a:t>МИ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04" dirty="0">
                <a:solidFill>
                  <a:srgbClr val="151515"/>
                </a:solidFill>
                <a:latin typeface="Trebuchet MS"/>
                <a:cs typeface="Trebuchet MS"/>
              </a:rPr>
              <a:t>ШУКАЄМО?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2300" y="3060699"/>
            <a:ext cx="4791710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20"/>
              </a:lnSpc>
              <a:tabLst>
                <a:tab pos="520065" algn="l"/>
              </a:tabLst>
            </a:pPr>
            <a:r>
              <a:rPr sz="1600" b="1" spc="114" dirty="0">
                <a:solidFill>
                  <a:srgbClr val="C89A1A"/>
                </a:solidFill>
                <a:latin typeface="Trebuchet MS"/>
                <a:cs typeface="Trebuchet MS"/>
              </a:rPr>
              <a:t>2</a:t>
            </a:r>
            <a:r>
              <a:rPr sz="1600" b="1" dirty="0">
                <a:solidFill>
                  <a:srgbClr val="C89A1A"/>
                </a:solidFill>
                <a:latin typeface="Trebuchet MS"/>
                <a:cs typeface="Trebuchet MS"/>
              </a:rPr>
              <a:t>	</a:t>
            </a:r>
            <a:r>
              <a:rPr sz="1300" b="1" spc="195" dirty="0">
                <a:solidFill>
                  <a:srgbClr val="151515"/>
                </a:solidFill>
                <a:latin typeface="Trebuchet MS"/>
                <a:cs typeface="Trebuchet MS"/>
              </a:rPr>
              <a:t>ЧИ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60" dirty="0">
                <a:solidFill>
                  <a:srgbClr val="151515"/>
                </a:solidFill>
                <a:latin typeface="Trebuchet MS"/>
                <a:cs typeface="Trebuchet MS"/>
              </a:rPr>
              <a:t>ІСНУЄ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29" dirty="0">
                <a:solidFill>
                  <a:srgbClr val="151515"/>
                </a:solidFill>
                <a:latin typeface="Trebuchet MS"/>
                <a:cs typeface="Trebuchet MS"/>
              </a:rPr>
              <a:t>ЦЯ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95" dirty="0">
                <a:solidFill>
                  <a:srgbClr val="151515"/>
                </a:solidFill>
                <a:latin typeface="Trebuchet MS"/>
                <a:cs typeface="Trebuchet MS"/>
              </a:rPr>
              <a:t>ЛЮДИНА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85" dirty="0">
                <a:solidFill>
                  <a:srgbClr val="151515"/>
                </a:solidFill>
                <a:latin typeface="Trebuchet MS"/>
                <a:cs typeface="Trebuchet MS"/>
              </a:rPr>
              <a:t>НА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20" dirty="0">
                <a:solidFill>
                  <a:srgbClr val="151515"/>
                </a:solidFill>
                <a:latin typeface="Trebuchet MS"/>
                <a:cs typeface="Trebuchet MS"/>
              </a:rPr>
              <a:t>НАШИХ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90" dirty="0">
                <a:solidFill>
                  <a:srgbClr val="151515"/>
                </a:solidFill>
                <a:latin typeface="Trebuchet MS"/>
                <a:cs typeface="Trebuchet MS"/>
              </a:rPr>
              <a:t>УМОВАХ?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300" y="3886199"/>
            <a:ext cx="3522979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20"/>
              </a:lnSpc>
              <a:tabLst>
                <a:tab pos="520065" algn="l"/>
              </a:tabLst>
            </a:pPr>
            <a:r>
              <a:rPr sz="1600" b="1" spc="114" dirty="0">
                <a:solidFill>
                  <a:srgbClr val="C89A1A"/>
                </a:solidFill>
                <a:latin typeface="Trebuchet MS"/>
                <a:cs typeface="Trebuchet MS"/>
              </a:rPr>
              <a:t>3</a:t>
            </a:r>
            <a:r>
              <a:rPr sz="1600" b="1" dirty="0">
                <a:solidFill>
                  <a:srgbClr val="C89A1A"/>
                </a:solidFill>
                <a:latin typeface="Trebuchet MS"/>
                <a:cs typeface="Trebuchet MS"/>
              </a:rPr>
              <a:t>	</a:t>
            </a:r>
            <a:r>
              <a:rPr sz="1300" b="1" spc="210" dirty="0">
                <a:solidFill>
                  <a:srgbClr val="151515"/>
                </a:solidFill>
                <a:latin typeface="Trebuchet MS"/>
                <a:cs typeface="Trebuchet MS"/>
              </a:rPr>
              <a:t>ЧОМУ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95" dirty="0">
                <a:solidFill>
                  <a:srgbClr val="151515"/>
                </a:solidFill>
                <a:latin typeface="Trebuchet MS"/>
                <a:cs typeface="Trebuchet MS"/>
              </a:rPr>
              <a:t>ВОНА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00" dirty="0">
                <a:solidFill>
                  <a:srgbClr val="151515"/>
                </a:solidFill>
                <a:latin typeface="Trebuchet MS"/>
                <a:cs typeface="Trebuchet MS"/>
              </a:rPr>
              <a:t>МАЄ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55" dirty="0">
                <a:solidFill>
                  <a:srgbClr val="151515"/>
                </a:solidFill>
                <a:latin typeface="Trebuchet MS"/>
                <a:cs typeface="Trebuchet MS"/>
              </a:rPr>
              <a:t>ОБРАТИ</a:t>
            </a:r>
            <a:r>
              <a:rPr sz="1300" b="1" spc="7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55" dirty="0">
                <a:solidFill>
                  <a:srgbClr val="151515"/>
                </a:solidFill>
                <a:latin typeface="Trebuchet MS"/>
                <a:cs typeface="Trebuchet MS"/>
              </a:rPr>
              <a:t>НАС?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300" y="4711699"/>
            <a:ext cx="3376929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20"/>
              </a:lnSpc>
              <a:tabLst>
                <a:tab pos="520065" algn="l"/>
              </a:tabLst>
            </a:pPr>
            <a:r>
              <a:rPr sz="1600" b="1" spc="114" dirty="0">
                <a:solidFill>
                  <a:srgbClr val="C89A1A"/>
                </a:solidFill>
                <a:latin typeface="Trebuchet MS"/>
                <a:cs typeface="Trebuchet MS"/>
              </a:rPr>
              <a:t>4</a:t>
            </a:r>
            <a:r>
              <a:rPr sz="1600" b="1" dirty="0">
                <a:solidFill>
                  <a:srgbClr val="C89A1A"/>
                </a:solidFill>
                <a:latin typeface="Trebuchet MS"/>
                <a:cs typeface="Trebuchet MS"/>
              </a:rPr>
              <a:t>	</a:t>
            </a:r>
            <a:r>
              <a:rPr sz="1300" b="1" spc="175" dirty="0">
                <a:solidFill>
                  <a:srgbClr val="151515"/>
                </a:solidFill>
                <a:latin typeface="Trebuchet MS"/>
                <a:cs typeface="Trebuchet MS"/>
              </a:rPr>
              <a:t>КОГО</a:t>
            </a:r>
            <a:r>
              <a:rPr sz="1300" b="1" spc="6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20" dirty="0">
                <a:solidFill>
                  <a:srgbClr val="151515"/>
                </a:solidFill>
                <a:latin typeface="Trebuchet MS"/>
                <a:cs typeface="Trebuchet MS"/>
              </a:rPr>
              <a:t>МИ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80" dirty="0">
                <a:solidFill>
                  <a:srgbClr val="151515"/>
                </a:solidFill>
                <a:latin typeface="Trebuchet MS"/>
                <a:cs typeface="Trebuchet MS"/>
              </a:rPr>
              <a:t>САМІ</a:t>
            </a:r>
            <a:r>
              <a:rPr sz="1300" b="1" spc="65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80" dirty="0">
                <a:solidFill>
                  <a:srgbClr val="151515"/>
                </a:solidFill>
                <a:latin typeface="Trebuchet MS"/>
                <a:cs typeface="Trebuchet MS"/>
              </a:rPr>
              <a:t>ВИКЛЮЧИЛИ?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2300" y="5537199"/>
            <a:ext cx="3019425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20"/>
              </a:lnSpc>
              <a:tabLst>
                <a:tab pos="520065" algn="l"/>
              </a:tabLst>
            </a:pPr>
            <a:r>
              <a:rPr sz="1600" b="1" spc="114" dirty="0">
                <a:solidFill>
                  <a:srgbClr val="C89A1A"/>
                </a:solidFill>
                <a:latin typeface="Trebuchet MS"/>
                <a:cs typeface="Trebuchet MS"/>
              </a:rPr>
              <a:t>5</a:t>
            </a:r>
            <a:r>
              <a:rPr sz="1600" b="1" dirty="0">
                <a:solidFill>
                  <a:srgbClr val="C89A1A"/>
                </a:solidFill>
                <a:latin typeface="Trebuchet MS"/>
                <a:cs typeface="Trebuchet MS"/>
              </a:rPr>
              <a:t>	</a:t>
            </a:r>
            <a:r>
              <a:rPr sz="1300" b="1" spc="320" dirty="0">
                <a:solidFill>
                  <a:srgbClr val="151515"/>
                </a:solidFill>
                <a:latin typeface="Trebuchet MS"/>
                <a:cs typeface="Trebuchet MS"/>
              </a:rPr>
              <a:t>ЩО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220" dirty="0">
                <a:solidFill>
                  <a:srgbClr val="151515"/>
                </a:solidFill>
                <a:latin typeface="Trebuchet MS"/>
                <a:cs typeface="Trebuchet MS"/>
              </a:rPr>
              <a:t>МИ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40" dirty="0">
                <a:solidFill>
                  <a:srgbClr val="151515"/>
                </a:solidFill>
                <a:latin typeface="Trebuchet MS"/>
                <a:cs typeface="Trebuchet MS"/>
              </a:rPr>
              <a:t>ГОТОВІ</a:t>
            </a:r>
            <a:r>
              <a:rPr sz="1300" b="1" spc="70" dirty="0">
                <a:solidFill>
                  <a:srgbClr val="151515"/>
                </a:solidFill>
                <a:latin typeface="Trebuchet MS"/>
                <a:cs typeface="Trebuchet MS"/>
              </a:rPr>
              <a:t> </a:t>
            </a:r>
            <a:r>
              <a:rPr sz="1300" b="1" spc="150" dirty="0">
                <a:solidFill>
                  <a:srgbClr val="151515"/>
                </a:solidFill>
                <a:latin typeface="Trebuchet MS"/>
                <a:cs typeface="Trebuchet MS"/>
              </a:rPr>
              <a:t>ЗМІНИТИ?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18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0" y="0"/>
                </a:moveTo>
                <a:lnTo>
                  <a:pt x="0" y="0"/>
                </a:lnTo>
                <a:lnTo>
                  <a:pt x="0" y="7560000"/>
                </a:lnTo>
                <a:lnTo>
                  <a:pt x="10692000" y="7560000"/>
                </a:lnTo>
                <a:lnTo>
                  <a:pt x="10692000" y="0"/>
                </a:lnTo>
                <a:close/>
              </a:path>
            </a:pathLst>
          </a:custGeom>
          <a:solidFill>
            <a:srgbClr val="0F0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120"/>
              </a:lnSpc>
              <a:spcBef>
                <a:spcPts val="100"/>
              </a:spcBef>
            </a:pPr>
            <a:r>
              <a:rPr spc="750" dirty="0"/>
              <a:t>ЛЮДЕЙ</a:t>
            </a:r>
          </a:p>
          <a:p>
            <a:pPr marL="12700">
              <a:lnSpc>
                <a:spcPts val="6120"/>
              </a:lnSpc>
            </a:pPr>
            <a:r>
              <a:rPr spc="580" dirty="0"/>
              <a:t>СТАЛО</a:t>
            </a:r>
            <a:r>
              <a:rPr spc="254" dirty="0"/>
              <a:t> </a:t>
            </a:r>
            <a:r>
              <a:rPr spc="735" dirty="0"/>
              <a:t>МЕНШЕ.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800" y="3459987"/>
            <a:ext cx="5245100" cy="14046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2400" b="1" spc="340" dirty="0">
                <a:solidFill>
                  <a:srgbClr val="8C8983"/>
                </a:solidFill>
                <a:latin typeface="Trebuchet MS"/>
                <a:cs typeface="Trebuchet MS"/>
              </a:rPr>
              <a:t>САМЕ</a:t>
            </a:r>
            <a:r>
              <a:rPr sz="2400" b="1" spc="12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2400" b="1" spc="290" dirty="0">
                <a:solidFill>
                  <a:srgbClr val="8C8983"/>
                </a:solidFill>
                <a:latin typeface="Trebuchet MS"/>
                <a:cs typeface="Trebuchet MS"/>
              </a:rPr>
              <a:t>ТОМУ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3000" b="1" spc="509" dirty="0">
                <a:solidFill>
                  <a:srgbClr val="C89A1A"/>
                </a:solidFill>
                <a:latin typeface="Trebuchet MS"/>
                <a:cs typeface="Trebuchet MS"/>
              </a:rPr>
              <a:t>МИ</a:t>
            </a:r>
            <a:r>
              <a:rPr sz="3000" b="1" spc="14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375" dirty="0">
                <a:solidFill>
                  <a:srgbClr val="C89A1A"/>
                </a:solidFill>
                <a:latin typeface="Trebuchet MS"/>
                <a:cs typeface="Trebuchet MS"/>
              </a:rPr>
              <a:t>НЕ</a:t>
            </a:r>
            <a:r>
              <a:rPr sz="3000" b="1" spc="14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545" dirty="0">
                <a:solidFill>
                  <a:srgbClr val="C89A1A"/>
                </a:solidFill>
                <a:latin typeface="Trebuchet MS"/>
                <a:cs typeface="Trebuchet MS"/>
              </a:rPr>
              <a:t>МОЖЕМО</a:t>
            </a:r>
            <a:endParaRPr sz="3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3000" b="1" spc="375" dirty="0">
                <a:solidFill>
                  <a:srgbClr val="C89A1A"/>
                </a:solidFill>
                <a:latin typeface="Trebuchet MS"/>
                <a:cs typeface="Trebuchet MS"/>
              </a:rPr>
              <a:t>НЕ</a:t>
            </a:r>
            <a:r>
              <a:rPr sz="3000" b="1" spc="145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370" dirty="0">
                <a:solidFill>
                  <a:srgbClr val="C89A1A"/>
                </a:solidFill>
                <a:latin typeface="Trebuchet MS"/>
                <a:cs typeface="Trebuchet MS"/>
              </a:rPr>
              <a:t>БАЧИТИ</a:t>
            </a:r>
            <a:r>
              <a:rPr sz="3000" b="1" spc="15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245" dirty="0">
                <a:solidFill>
                  <a:srgbClr val="C89A1A"/>
                </a:solidFill>
                <a:latin typeface="Trebuchet MS"/>
                <a:cs typeface="Trebuchet MS"/>
              </a:rPr>
              <a:t>ТИХ,</a:t>
            </a:r>
            <a:r>
              <a:rPr sz="3000" b="1" spc="15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330" dirty="0">
                <a:solidFill>
                  <a:srgbClr val="C89A1A"/>
                </a:solidFill>
                <a:latin typeface="Trebuchet MS"/>
                <a:cs typeface="Trebuchet MS"/>
              </a:rPr>
              <a:t>ХТО</a:t>
            </a:r>
            <a:r>
              <a:rPr sz="3000" b="1" spc="150" dirty="0">
                <a:solidFill>
                  <a:srgbClr val="C89A1A"/>
                </a:solidFill>
                <a:latin typeface="Trebuchet MS"/>
                <a:cs typeface="Trebuchet MS"/>
              </a:rPr>
              <a:t> </a:t>
            </a:r>
            <a:r>
              <a:rPr sz="3000" b="1" spc="165" dirty="0">
                <a:solidFill>
                  <a:srgbClr val="C89A1A"/>
                </a:solidFill>
                <a:latin typeface="Trebuchet MS"/>
                <a:cs typeface="Trebuchet MS"/>
              </a:rPr>
              <a:t>Є.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3900" y="6505899"/>
            <a:ext cx="292671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20" dirty="0">
                <a:solidFill>
                  <a:srgbClr val="8C8983"/>
                </a:solidFill>
                <a:latin typeface="Trebuchet MS"/>
                <a:cs typeface="Trebuchet MS"/>
              </a:rPr>
              <a:t>ДЕФІЦИТ</a:t>
            </a:r>
            <a:r>
              <a:rPr sz="900" b="1" spc="6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900" b="1" spc="130" dirty="0">
                <a:solidFill>
                  <a:srgbClr val="8C8983"/>
                </a:solidFill>
                <a:latin typeface="Trebuchet MS"/>
                <a:cs typeface="Trebuchet MS"/>
              </a:rPr>
              <a:t>ЛЮДЕЙ</a:t>
            </a:r>
            <a:r>
              <a:rPr sz="900" b="1" spc="70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8C8983"/>
                </a:solidFill>
                <a:latin typeface="Trebuchet MS"/>
                <a:cs typeface="Trebuchet MS"/>
              </a:rPr>
              <a:t>-</a:t>
            </a:r>
            <a:r>
              <a:rPr sz="900" b="1" spc="65" dirty="0">
                <a:solidFill>
                  <a:srgbClr val="8C8983"/>
                </a:solidFill>
                <a:latin typeface="Trebuchet MS"/>
                <a:cs typeface="Trebuchet MS"/>
              </a:rPr>
              <a:t> </a:t>
            </a:r>
            <a:r>
              <a:rPr sz="900" b="1" spc="85" dirty="0">
                <a:solidFill>
                  <a:srgbClr val="8C8983"/>
                </a:solidFill>
                <a:latin typeface="Trebuchet MS"/>
                <a:cs typeface="Trebuchet MS"/>
              </a:rPr>
              <a:t>РЕАЛЬНІСТЬ.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900" b="1" spc="120" dirty="0">
                <a:solidFill>
                  <a:srgbClr val="FFFFFF"/>
                </a:solidFill>
                <a:latin typeface="Trebuchet MS"/>
                <a:cs typeface="Trebuchet MS"/>
              </a:rPr>
              <a:t>ДЕФІЦИТ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140" dirty="0">
                <a:solidFill>
                  <a:srgbClr val="FFFFFF"/>
                </a:solidFill>
                <a:latin typeface="Trebuchet MS"/>
                <a:cs typeface="Trebuchet MS"/>
              </a:rPr>
              <a:t>РІШЕНЬ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125" dirty="0">
                <a:solidFill>
                  <a:srgbClr val="FFFFFF"/>
                </a:solidFill>
                <a:latin typeface="Trebuchet MS"/>
                <a:cs typeface="Trebuchet MS"/>
              </a:rPr>
              <a:t>ЗОНА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130" dirty="0">
                <a:solidFill>
                  <a:srgbClr val="FFFFFF"/>
                </a:solidFill>
                <a:latin typeface="Trebuchet MS"/>
                <a:cs typeface="Trebuchet MS"/>
              </a:rPr>
              <a:t>ВПЛИВУ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95" dirty="0">
                <a:solidFill>
                  <a:srgbClr val="FFFFFF"/>
                </a:solidFill>
                <a:latin typeface="Trebuchet MS"/>
                <a:cs typeface="Trebuchet MS"/>
              </a:rPr>
              <a:t>БІЗНЕСУ.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45" dirty="0"/>
              <a:t>19</a:t>
            </a:fld>
            <a:endParaRPr spc="45" dirty="0"/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Произвольный</PresentationFormat>
  <Slides>19</Slides>
  <Notes>19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ДЕФІЦИТ ЛЮДЕЙ</vt:lpstr>
      <vt:lpstr>"ЛЮДЕЙ НЕМАЄ"</vt:lpstr>
      <vt:lpstr>656 029 активних пошукачів</vt:lpstr>
      <vt:lpstr>Презентация PowerPoint</vt:lpstr>
      <vt:lpstr>"ЛЮДЕЙ НЕМАЄ"</vt:lpstr>
      <vt:lpstr>Презентация PowerPoint</vt:lpstr>
      <vt:lpstr>КАНДИДАТИ Є.</vt:lpstr>
      <vt:lpstr>ЛЮДИ БУЛИ.</vt:lpstr>
      <vt:lpstr>ДЕФІЦИТ Є. АЛЕ БЕЗ ДОСВІДУ НЕ БЕРЕМО.</vt:lpstr>
      <vt:lpstr>6 МІСЯЦІВ</vt:lpstr>
      <vt:lpstr>МИНУЛЕ.</vt:lpstr>
      <vt:lpstr>КОГО МИ НЕ БАЧИМО?</vt:lpstr>
      <vt:lpstr>КАНДИДАТ БУВ.</vt:lpstr>
      <vt:lpstr>ЗНАЙТИ МАЛО.</vt:lpstr>
      <vt:lpstr>ЧОМУ ЛЮДИ ЙДУТЬ?</vt:lpstr>
      <vt:lpstr>БІЛЬШЕ РЕКРУТИНГУ</vt:lpstr>
      <vt:lpstr>НЕ ШУКАТИ БІЛЬШЕ. ШУКАТИ ІНАКШЕ.</vt:lpstr>
      <vt:lpstr>ПЕРШ НІЖ СКАЗАТИ "ЛЮДЕЙ НЕМАЄ"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76</cp:revision>
  <dcterms:created xsi:type="dcterms:W3CDTF">2026-09-28T17:19:45Z</dcterms:created>
  <dcterms:modified xsi:type="dcterms:W3CDTF">2026-10-01T06:55:18Z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</Properties>
</file>